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9" r:id="rId2"/>
    <p:sldId id="260" r:id="rId3"/>
    <p:sldId id="272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73" r:id="rId12"/>
    <p:sldId id="268" r:id="rId13"/>
    <p:sldId id="270" r:id="rId14"/>
    <p:sldId id="269" r:id="rId15"/>
    <p:sldId id="271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11D31"/>
    <a:srgbClr val="9933FF"/>
    <a:srgbClr val="FF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23" autoAdjust="0"/>
    <p:restoredTop sz="94660"/>
  </p:normalViewPr>
  <p:slideViewPr>
    <p:cSldViewPr>
      <p:cViewPr varScale="1">
        <p:scale>
          <a:sx n="86" d="100"/>
          <a:sy n="86" d="100"/>
        </p:scale>
        <p:origin x="-91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2CEBC4-73EC-40B7-ABDC-4F69A174C6DE}" type="datetimeFigureOut">
              <a:rPr lang="ru-RU" smtClean="0"/>
              <a:t>01.02.2017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6B118A-1225-44E1-8A20-CCFDC0DE9B2E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5FA60-0434-4BCA-84F3-3F30BF96E3B3}" type="datetimeFigureOut">
              <a:rPr lang="ru-RU" smtClean="0"/>
              <a:pPr/>
              <a:t>01.02.2017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16E49-C962-45D2-A3BE-9075BB7B38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5FA60-0434-4BCA-84F3-3F30BF96E3B3}" type="datetimeFigureOut">
              <a:rPr lang="ru-RU" smtClean="0"/>
              <a:pPr/>
              <a:t>01.02.2017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16E49-C962-45D2-A3BE-9075BB7B38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5FA60-0434-4BCA-84F3-3F30BF96E3B3}" type="datetimeFigureOut">
              <a:rPr lang="ru-RU" smtClean="0"/>
              <a:pPr/>
              <a:t>01.02.2017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16E49-C962-45D2-A3BE-9075BB7B38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5FA60-0434-4BCA-84F3-3F30BF96E3B3}" type="datetimeFigureOut">
              <a:rPr lang="ru-RU" smtClean="0"/>
              <a:pPr/>
              <a:t>01.02.2017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16E49-C962-45D2-A3BE-9075BB7B38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5FA60-0434-4BCA-84F3-3F30BF96E3B3}" type="datetimeFigureOut">
              <a:rPr lang="ru-RU" smtClean="0"/>
              <a:pPr/>
              <a:t>01.02.2017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16E49-C962-45D2-A3BE-9075BB7B38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5FA60-0434-4BCA-84F3-3F30BF96E3B3}" type="datetimeFigureOut">
              <a:rPr lang="ru-RU" smtClean="0"/>
              <a:pPr/>
              <a:t>01.02.2017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16E49-C962-45D2-A3BE-9075BB7B38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5FA60-0434-4BCA-84F3-3F30BF96E3B3}" type="datetimeFigureOut">
              <a:rPr lang="ru-RU" smtClean="0"/>
              <a:pPr/>
              <a:t>01.02.2017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16E49-C962-45D2-A3BE-9075BB7B38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5FA60-0434-4BCA-84F3-3F30BF96E3B3}" type="datetimeFigureOut">
              <a:rPr lang="ru-RU" smtClean="0"/>
              <a:pPr/>
              <a:t>01.02.2017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16E49-C962-45D2-A3BE-9075BB7B38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5FA60-0434-4BCA-84F3-3F30BF96E3B3}" type="datetimeFigureOut">
              <a:rPr lang="ru-RU" smtClean="0"/>
              <a:pPr/>
              <a:t>01.02.2017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16E49-C962-45D2-A3BE-9075BB7B38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5FA60-0434-4BCA-84F3-3F30BF96E3B3}" type="datetimeFigureOut">
              <a:rPr lang="ru-RU" smtClean="0"/>
              <a:pPr/>
              <a:t>01.02.2017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16E49-C962-45D2-A3BE-9075BB7B38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5FA60-0434-4BCA-84F3-3F30BF96E3B3}" type="datetimeFigureOut">
              <a:rPr lang="ru-RU" smtClean="0"/>
              <a:pPr/>
              <a:t>01.02.2017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16E49-C962-45D2-A3BE-9075BB7B38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D5FA60-0434-4BCA-84F3-3F30BF96E3B3}" type="datetimeFigureOut">
              <a:rPr lang="ru-RU" smtClean="0"/>
              <a:pPr/>
              <a:t>01.02.2017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A16E49-C962-45D2-A3BE-9075BB7B38E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gif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gif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jpeg"/><Relationship Id="rId7" Type="http://schemas.openxmlformats.org/officeDocument/2006/relationships/image" Target="../media/image3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gif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gif"/><Relationship Id="rId3" Type="http://schemas.openxmlformats.org/officeDocument/2006/relationships/image" Target="../media/image34.jpeg"/><Relationship Id="rId7" Type="http://schemas.openxmlformats.org/officeDocument/2006/relationships/image" Target="../media/image3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gif"/><Relationship Id="rId4" Type="http://schemas.openxmlformats.org/officeDocument/2006/relationships/image" Target="../media/image8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gif"/><Relationship Id="rId3" Type="http://schemas.openxmlformats.org/officeDocument/2006/relationships/image" Target="../media/image12.jpeg"/><Relationship Id="rId7" Type="http://schemas.openxmlformats.org/officeDocument/2006/relationships/image" Target="../media/image8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gif"/><Relationship Id="rId5" Type="http://schemas.openxmlformats.org/officeDocument/2006/relationships/image" Target="../media/image14.gif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gif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nommurestobar.com/imagelib/56bc765263c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357290" y="785795"/>
            <a:ext cx="5783169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Вторая младшая группа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786050" y="1357299"/>
            <a:ext cx="3185435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«Светлячки»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048634" y="2571744"/>
            <a:ext cx="304673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476024" y="2285993"/>
            <a:ext cx="6191951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Отчёт о работе с родителями</a:t>
            </a:r>
            <a:endParaRPr lang="ru-RU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6385" name="Picture 1" descr="C:\Users\Ирина\Pictures\Новая папка\svetlyakdlya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3000372"/>
            <a:ext cx="3286128" cy="3286128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4071934" y="4562714"/>
            <a:ext cx="4357718" cy="3664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МБДОУ детский сад №10 г.Конаково</a:t>
            </a:r>
            <a:endParaRPr lang="ru-RU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4214810" y="4929198"/>
            <a:ext cx="350046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Курбатова Ирина Николаевна</a:t>
            </a:r>
            <a:endParaRPr lang="ru-RU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4214810" y="5286387"/>
            <a:ext cx="364333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Вересова Валентина Петровна</a:t>
            </a:r>
            <a:endParaRPr lang="ru-RU" b="1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nommurestobar.com/imagelib/56bc765263c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857224" y="214290"/>
            <a:ext cx="6929486" cy="1146399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Deflate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Тематическое родительское собрание.</a:t>
            </a:r>
            <a:endParaRPr lang="ru-RU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57224" y="1214422"/>
            <a:ext cx="657229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Родителей познакомили с задачами здорового образа жизни детей 3 -4 лет и показали тематическое физкультурное занятие «В гости к медведю».</a:t>
            </a:r>
            <a:endParaRPr lang="ru-RU" sz="2000" b="1" dirty="0"/>
          </a:p>
        </p:txBody>
      </p:sp>
      <p:pic>
        <p:nvPicPr>
          <p:cNvPr id="22530" name="Picture 2" descr="C:\Users\Ирина\Desktop\Новая папка\фотки физра\DSC_123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3214686"/>
            <a:ext cx="2928958" cy="32879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531" name="Picture 3" descr="C:\Users\Ирина\Desktop\Новая папка\фотки физра\DSC0826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71802" y="2357430"/>
            <a:ext cx="2714644" cy="37147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533" name="Picture 5" descr="C:\Users\Ирина\Desktop\Новая папка\фотки физра\DSC0830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86446" y="3000372"/>
            <a:ext cx="3143272" cy="32861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8" name="Picture 2" descr="C:\Users\Ирина\Pictures\108402942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86512" y="2428868"/>
            <a:ext cx="652464" cy="893592"/>
          </a:xfrm>
          <a:prstGeom prst="rect">
            <a:avLst/>
          </a:prstGeom>
          <a:noFill/>
        </p:spPr>
      </p:pic>
      <p:pic>
        <p:nvPicPr>
          <p:cNvPr id="4099" name="Picture 3" descr="C:\Users\Ирина\Pictures\108402942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071670" y="2500306"/>
            <a:ext cx="678094" cy="928694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nommurestobar.com/imagelib/56bc765263c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4" name="Picture 2" descr="C:\Users\Ирина\Desktop\Новая папка\фотки печать\IMG_635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0298" y="1000108"/>
            <a:ext cx="4250561" cy="2857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5" name="Picture 3" descr="C:\Users\Ирина\Desktop\Новая папка\фотки печать\IMG_642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3786190"/>
            <a:ext cx="4286280" cy="2857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6" name="Picture 4" descr="C:\Users\Ирина\Desktop\Новая папка\фотки печать\IMG_645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3786191"/>
            <a:ext cx="4286280" cy="2857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Прямоугольник 9"/>
          <p:cNvSpPr/>
          <p:nvPr/>
        </p:nvSpPr>
        <p:spPr>
          <a:xfrm>
            <a:off x="428597" y="428605"/>
            <a:ext cx="7143799" cy="85725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eflateBottom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День рожденье группы.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077" name="Picture 5" descr="C:\Users\Ирина\Pictures\Новая папка\1466834922_1708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5786" y="1214422"/>
            <a:ext cx="1604962" cy="2492177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nommurestobar.com/imagelib/56bc765263c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642910" y="214290"/>
            <a:ext cx="7072362" cy="1571636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DeflateBottom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Участие родителей в утренниках и театральных постановках.</a:t>
            </a:r>
            <a:endParaRPr lang="ru-RU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3554" name="Picture 2" descr="C:\Users\Ирина\Desktop\Новая папка\фотки мамы\IMG_697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1500174"/>
            <a:ext cx="3194617" cy="47889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556" name="Picture 4" descr="C:\Users\Ирина\Desktop\Новый год\НГ утренник\DSC08784.JPG"/>
          <p:cNvPicPr>
            <a:picLocks noChangeAspect="1" noChangeArrowheads="1"/>
          </p:cNvPicPr>
          <p:nvPr/>
        </p:nvPicPr>
        <p:blipFill>
          <a:blip r:embed="rId4" cstate="print"/>
          <a:srcRect l="13333"/>
          <a:stretch>
            <a:fillRect/>
          </a:stretch>
        </p:blipFill>
        <p:spPr bwMode="auto">
          <a:xfrm>
            <a:off x="3857620" y="2071678"/>
            <a:ext cx="4643470" cy="3571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nommurestobar.com/imagelib/56bc765263c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8" descr="C:\Users\Ирина\Desktop\Новая папка\фотки печать\осенины\IMG_3785.JPG"/>
          <p:cNvPicPr>
            <a:picLocks noChangeAspect="1" noChangeArrowheads="1"/>
          </p:cNvPicPr>
          <p:nvPr/>
        </p:nvPicPr>
        <p:blipFill>
          <a:blip r:embed="rId3" cstate="print"/>
          <a:srcRect l="17474" b="8101"/>
          <a:stretch>
            <a:fillRect/>
          </a:stretch>
        </p:blipFill>
        <p:spPr bwMode="auto">
          <a:xfrm>
            <a:off x="2857488" y="1571612"/>
            <a:ext cx="3286148" cy="33921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9" descr="C:\Users\Ирина\Desktop\Новая папка\фотки печать\осенины\IMG_3791.JPG"/>
          <p:cNvPicPr>
            <a:picLocks noChangeAspect="1" noChangeArrowheads="1"/>
          </p:cNvPicPr>
          <p:nvPr/>
        </p:nvPicPr>
        <p:blipFill>
          <a:blip r:embed="rId4" cstate="print"/>
          <a:srcRect l="20413" b="2381"/>
          <a:stretch>
            <a:fillRect/>
          </a:stretch>
        </p:blipFill>
        <p:spPr bwMode="auto">
          <a:xfrm>
            <a:off x="214282" y="500042"/>
            <a:ext cx="2660215" cy="40005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3" descr="C:\Users\Ирина\Desktop\Новая папка\фотки печать\осенины\IMG_379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15074" y="2428868"/>
            <a:ext cx="2663548" cy="40005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3" name="Picture 3" descr="C:\Users\Ирина\Pictures\babochkia-15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43504" y="642918"/>
            <a:ext cx="1762124" cy="1718071"/>
          </a:xfrm>
          <a:prstGeom prst="rect">
            <a:avLst/>
          </a:prstGeom>
          <a:noFill/>
        </p:spPr>
      </p:pic>
      <p:pic>
        <p:nvPicPr>
          <p:cNvPr id="5125" name="Picture 5" descr="http://www.gifki.org/data/media/198/lyagushka-animatsionnaya-kartinka-0417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2378" y="4357694"/>
            <a:ext cx="1982034" cy="1928826"/>
          </a:xfrm>
          <a:prstGeom prst="rect">
            <a:avLst/>
          </a:prstGeom>
          <a:noFill/>
        </p:spPr>
      </p:pic>
      <p:pic>
        <p:nvPicPr>
          <p:cNvPr id="5129" name="Picture 9" descr="http://img-fotki.yandex.ru/get/6846/107301928.a7/0_c4813_e6ef0d54_orig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933732" y="4929198"/>
            <a:ext cx="1335289" cy="142876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http://nommurestobar.com/imagelib/56bc765263c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4581" name="Picture 5" descr="C:\Users\Ирина\Desktop\Новая папка\фотки печать\осенины\IMG_3809.JPG"/>
          <p:cNvPicPr>
            <a:picLocks noChangeAspect="1" noChangeArrowheads="1"/>
          </p:cNvPicPr>
          <p:nvPr/>
        </p:nvPicPr>
        <p:blipFill>
          <a:blip r:embed="rId3" cstate="print"/>
          <a:srcRect r="12369" b="9259"/>
          <a:stretch>
            <a:fillRect/>
          </a:stretch>
        </p:blipFill>
        <p:spPr bwMode="auto">
          <a:xfrm>
            <a:off x="214281" y="2857496"/>
            <a:ext cx="3290653" cy="37991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582" name="Picture 6" descr="C:\Users\Ирина\Desktop\Новая папка\фотки печать\осенины\IMG_381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35632" y="2714620"/>
            <a:ext cx="3151210" cy="38325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7" descr="C:\Users\Ирина\Desktop\Новая папка\фотки печать\осенины\IMG_3823.JPG"/>
          <p:cNvPicPr>
            <a:picLocks noChangeAspect="1" noChangeArrowheads="1"/>
          </p:cNvPicPr>
          <p:nvPr/>
        </p:nvPicPr>
        <p:blipFill>
          <a:blip r:embed="rId5" cstate="print"/>
          <a:srcRect l="19785" b="14386"/>
          <a:stretch>
            <a:fillRect/>
          </a:stretch>
        </p:blipFill>
        <p:spPr bwMode="auto">
          <a:xfrm>
            <a:off x="1643042" y="285728"/>
            <a:ext cx="5357850" cy="36173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6" descr="http://userscontent2.emaze.com/images/1f22830b-bb6c-4ae8-b8ba-ef7b0b393291/635392730787002018_image14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4857760"/>
            <a:ext cx="5666487" cy="1500198"/>
          </a:xfrm>
          <a:prstGeom prst="rect">
            <a:avLst/>
          </a:prstGeom>
          <a:noFill/>
        </p:spPr>
      </p:pic>
      <p:pic>
        <p:nvPicPr>
          <p:cNvPr id="7178" name="Picture 10" descr="http://galerey-room.ru/images/065421_1412909661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6000768"/>
            <a:ext cx="9144000" cy="857232"/>
          </a:xfrm>
          <a:prstGeom prst="rect">
            <a:avLst/>
          </a:prstGeom>
          <a:noFill/>
        </p:spPr>
      </p:pic>
      <p:pic>
        <p:nvPicPr>
          <p:cNvPr id="7179" name="Picture 11" descr="C:\Users\Ирина\Pictures\Новая папка\780593844.gif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42910" y="357166"/>
            <a:ext cx="1133475" cy="1066800"/>
          </a:xfrm>
          <a:prstGeom prst="rect">
            <a:avLst/>
          </a:prstGeom>
          <a:noFill/>
        </p:spPr>
      </p:pic>
      <p:pic>
        <p:nvPicPr>
          <p:cNvPr id="7180" name="Picture 12" descr="C:\Users\Ирина\Pictures\Новая папка\780593844.gif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10800000">
            <a:off x="3714744" y="3929066"/>
            <a:ext cx="1133475" cy="1066800"/>
          </a:xfrm>
          <a:prstGeom prst="rect">
            <a:avLst/>
          </a:prstGeom>
          <a:noFill/>
        </p:spPr>
      </p:pic>
      <p:pic>
        <p:nvPicPr>
          <p:cNvPr id="7181" name="Picture 13" descr="C:\Users\Ирина\Pictures\Новая папка\780593844.gif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2857496"/>
            <a:ext cx="1133475" cy="106680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nommurestobar.com/imagelib/56bc765263c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Picture 2" descr="http://www.vishivay.com/uploads/forum/140784/f56fe0651df15000b8fa02c5faee0f97.jpg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1214422"/>
            <a:ext cx="7643834" cy="4714908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nommurestobar.com/imagelib/56bc765263c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928662" y="1142984"/>
            <a:ext cx="728667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400" b="1" dirty="0" smtClean="0">
                <a:solidFill>
                  <a:srgbClr val="99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endParaRPr lang="ru-RU" sz="2400" b="1" dirty="0">
              <a:solidFill>
                <a:srgbClr val="9933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defRPr/>
            </a:pPr>
            <a:r>
              <a:rPr lang="ru-RU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Включение родителей в </a:t>
            </a:r>
            <a:r>
              <a:rPr lang="ru-RU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воспитательно</a:t>
            </a:r>
            <a:r>
              <a:rPr lang="ru-RU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– образовательный процесс как равноправных и </a:t>
            </a:r>
            <a:r>
              <a:rPr lang="ru-RU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равноответственых</a:t>
            </a:r>
            <a:r>
              <a:rPr lang="ru-RU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партнеров.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357423" y="857233"/>
            <a:ext cx="3071833" cy="714379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eflate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Цель: </a:t>
            </a:r>
          </a:p>
        </p:txBody>
      </p:sp>
      <p:pic>
        <p:nvPicPr>
          <p:cNvPr id="3074" name="Picture 2" descr="C:\Users\Ирина\Pictures\Новая папка\missionary-20clipart-clipart-panda-free-images-1814256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538" y="3714752"/>
            <a:ext cx="6286544" cy="2863870"/>
          </a:xfrm>
          <a:prstGeom prst="rect">
            <a:avLst/>
          </a:prstGeom>
          <a:noFill/>
        </p:spPr>
      </p:pic>
      <p:pic>
        <p:nvPicPr>
          <p:cNvPr id="3075" name="Picture 3" descr="C:\Users\Ирина\Pictures\Новая папка\780593844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500042"/>
            <a:ext cx="1133475" cy="1066800"/>
          </a:xfrm>
          <a:prstGeom prst="rect">
            <a:avLst/>
          </a:prstGeom>
          <a:noFill/>
        </p:spPr>
      </p:pic>
      <p:pic>
        <p:nvPicPr>
          <p:cNvPr id="3076" name="Picture 4" descr="C:\Users\Ирина\Pictures\Новая папка\780593844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200000">
            <a:off x="7110431" y="3248023"/>
            <a:ext cx="1133475" cy="1066800"/>
          </a:xfrm>
          <a:prstGeom prst="rect">
            <a:avLst/>
          </a:prstGeom>
          <a:noFill/>
        </p:spPr>
      </p:pic>
      <p:pic>
        <p:nvPicPr>
          <p:cNvPr id="3077" name="Picture 5" descr="C:\Users\Ирина\Pictures\Новая папка\butterfly4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6200000">
            <a:off x="5500694" y="714356"/>
            <a:ext cx="1123950" cy="112395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nommurestobar.com/imagelib/56bc765263c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285984" y="357165"/>
            <a:ext cx="3786214" cy="785819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eflateBottom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kumimoji="0" lang="ru-RU" sz="5400" b="1" i="0" u="none" strike="noStrike" cap="non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ahoma" pitchFamily="34" charset="0"/>
                <a:ea typeface="Times New Roman" pitchFamily="18" charset="0"/>
                <a:cs typeface="Tahoma" pitchFamily="34" charset="0"/>
              </a:rPr>
              <a:t>Задачи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1000100" y="6049644"/>
            <a:ext cx="735811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 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714612" y="1142984"/>
            <a:ext cx="3214710" cy="1285884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lang="ru-RU" sz="1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Повышение уровня компетентности родителей и привлечение их к сотрудничеству в вопросах развития детей. </a:t>
            </a:r>
            <a:endParaRPr lang="ru-RU" sz="1600" b="1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357422" y="3786190"/>
            <a:ext cx="4143372" cy="1357322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Обеспечение информационно </a:t>
            </a:r>
            <a:r>
              <a:rPr lang="ru-RU" sz="1600" b="1" dirty="0" smtClean="0">
                <a:solidFill>
                  <a:srgbClr val="000000"/>
                </a:solidFill>
                <a:ea typeface="Times New Roman" pitchFamily="18" charset="0"/>
                <a:cs typeface="Tahoma" pitchFamily="34" charset="0"/>
              </a:rPr>
              <a:t>–</a:t>
            </a:r>
            <a:r>
              <a:rPr lang="ru-RU" sz="1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 просветительской поддержки выбора родителями направлений в развитии и </a:t>
            </a:r>
            <a:r>
              <a:rPr lang="ru-RU" sz="1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воспитании собственного ребёнка. </a:t>
            </a:r>
            <a:endParaRPr lang="ru-RU" sz="1600" b="1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428860" y="2571744"/>
            <a:ext cx="3929090" cy="1143008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Создание условий для развития способностей ребенка в различных видах образовательной деятельности. </a:t>
            </a:r>
            <a:endParaRPr lang="ru-RU" sz="1600" b="1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357422" y="5214950"/>
            <a:ext cx="4214842" cy="107157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ru-RU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lang="ru-RU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Индивидуальная работа с семьями </a:t>
            </a:r>
            <a:r>
              <a:rPr lang="ru-RU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воспитанников. </a:t>
            </a:r>
            <a:endParaRPr lang="ru-RU" b="1" dirty="0"/>
          </a:p>
        </p:txBody>
      </p:sp>
      <p:pic>
        <p:nvPicPr>
          <p:cNvPr id="10" name="Picture 17" descr="https://portal.iv-edu.ru/dep/mouokin/kin_mbdou1/DocLib/%D0%BF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928802"/>
            <a:ext cx="2857500" cy="2876551"/>
          </a:xfrm>
          <a:prstGeom prst="rect">
            <a:avLst/>
          </a:prstGeom>
          <a:noFill/>
        </p:spPr>
      </p:pic>
      <p:pic>
        <p:nvPicPr>
          <p:cNvPr id="11" name="Picture 15" descr="https://portal.iv-edu.ru/dep/mouokin/kin_mbdou1/DocLib/%D0%BF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5643570" y="1785926"/>
            <a:ext cx="2857500" cy="2876551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ttp://nommurestobar.com/imagelib/56bc765263c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714349" y="214290"/>
            <a:ext cx="7929618" cy="1428760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DeflateBottom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kumimoji="0" lang="ru-RU" sz="3200" b="1" i="0" u="none" strike="noStrike" cap="non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ahoma" pitchFamily="34" charset="0"/>
                <a:ea typeface="Times New Roman" pitchFamily="18" charset="0"/>
                <a:cs typeface="Tahoma" pitchFamily="34" charset="0"/>
              </a:rPr>
              <a:t>Взаимодействие педагога с родителями через</a:t>
            </a:r>
            <a:endParaRPr lang="ru-RU" sz="3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143240" y="1357298"/>
            <a:ext cx="2714644" cy="1357322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приобщение к педагогическому процессу </a:t>
            </a:r>
            <a:endParaRPr lang="ru-RU" sz="2000" b="1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071802" y="2857496"/>
            <a:ext cx="3000396" cy="1357322"/>
          </a:xfrm>
          <a:prstGeom prst="roundRect">
            <a:avLst>
              <a:gd name="adj" fmla="val 15044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расширение сферы участия родителей в организации жизни ДОУ </a:t>
            </a:r>
            <a:endParaRPr lang="ru-RU" sz="2000" b="1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143240" y="4429132"/>
            <a:ext cx="2928958" cy="1571636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 объединение усилий в совместной деятельности по воспитанию и развитию ребенка</a:t>
            </a:r>
            <a:endParaRPr lang="ru-RU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28545"/>
            <a:ext cx="26000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9" name="Picture 5" descr="http://edu21.cap.ru/home/3723/image/deti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538" y="5000636"/>
            <a:ext cx="1436127" cy="1171580"/>
          </a:xfrm>
          <a:prstGeom prst="rect">
            <a:avLst/>
          </a:prstGeom>
          <a:noFill/>
        </p:spPr>
      </p:pic>
      <p:pic>
        <p:nvPicPr>
          <p:cNvPr id="1031" name="Picture 7" descr="http://edu21.cap.ru/home/3723/image/deti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55684" y="5000636"/>
            <a:ext cx="1416778" cy="1143008"/>
          </a:xfrm>
          <a:prstGeom prst="rect">
            <a:avLst/>
          </a:prstGeom>
          <a:noFill/>
        </p:spPr>
      </p:pic>
      <p:pic>
        <p:nvPicPr>
          <p:cNvPr id="1039" name="Picture 15" descr="https://portal.iv-edu.ru/dep/mouokin/kin_mbdou1/DocLib/%D0%BF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5572132" y="1857364"/>
            <a:ext cx="2857500" cy="2876551"/>
          </a:xfrm>
          <a:prstGeom prst="rect">
            <a:avLst/>
          </a:prstGeom>
          <a:noFill/>
        </p:spPr>
      </p:pic>
      <p:pic>
        <p:nvPicPr>
          <p:cNvPr id="1041" name="Picture 17" descr="https://portal.iv-edu.ru/dep/mouokin/kin_mbdou1/DocLib/%D0%BF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472" y="1928802"/>
            <a:ext cx="2857500" cy="2876551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nommurestobar.com/imagelib/56bc765263c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57158" y="285729"/>
            <a:ext cx="7643866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kumimoji="0" lang="ru-RU" sz="3200" b="1" i="0" u="none" strike="noStrike" cap="non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ahoma" pitchFamily="34" charset="0"/>
                <a:ea typeface="Times New Roman" pitchFamily="18" charset="0"/>
                <a:cs typeface="Tahoma" pitchFamily="34" charset="0"/>
              </a:rPr>
              <a:t>Традиционные мероприятия взаимодействие с родителями</a:t>
            </a:r>
            <a:endParaRPr lang="ru-RU" sz="3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57158" y="4786322"/>
            <a:ext cx="3000396" cy="171451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Коллективные – общие и групповые родительские собрания</a:t>
            </a:r>
            <a:endParaRPr lang="ru-RU" b="1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857488" y="2786058"/>
            <a:ext cx="3357586" cy="185738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Индивидуальные – консультации эпизодические и систематические, по запросам родителей, индивидуальные беседы. </a:t>
            </a:r>
            <a:endParaRPr lang="ru-RU" b="1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572132" y="4714884"/>
            <a:ext cx="3286148" cy="164307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Наглядные </a:t>
            </a:r>
            <a:r>
              <a:rPr lang="ru-RU" sz="1600" b="1" dirty="0" smtClean="0">
                <a:solidFill>
                  <a:srgbClr val="000000"/>
                </a:solidFill>
                <a:ea typeface="Times New Roman" pitchFamily="18" charset="0"/>
                <a:cs typeface="Tahoma" pitchFamily="34" charset="0"/>
              </a:rPr>
              <a:t>–</a:t>
            </a:r>
            <a:r>
              <a:rPr lang="ru-RU" sz="1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 памятки, тематические выставки, папки- передвижки, информационные стенды.</a:t>
            </a:r>
            <a:endParaRPr lang="ru-RU" sz="16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Picture 17" descr="https://portal.iv-edu.ru/dep/mouokin/kin_mbdou1/DocLib/%D0%BF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2976" y="1785926"/>
            <a:ext cx="2857500" cy="2876551"/>
          </a:xfrm>
          <a:prstGeom prst="rect">
            <a:avLst/>
          </a:prstGeom>
          <a:noFill/>
        </p:spPr>
      </p:pic>
      <p:pic>
        <p:nvPicPr>
          <p:cNvPr id="15" name="Picture 15" descr="https://portal.iv-edu.ru/dep/mouokin/kin_mbdou1/DocLib/%D0%BF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5214942" y="1785926"/>
            <a:ext cx="2857500" cy="2876551"/>
          </a:xfrm>
          <a:prstGeom prst="rect">
            <a:avLst/>
          </a:prstGeom>
          <a:noFill/>
        </p:spPr>
      </p:pic>
      <p:pic>
        <p:nvPicPr>
          <p:cNvPr id="17415" name="Picture 7" descr="http://astersoft.net/images/c/e/detskij-sad_3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14744" y="1500174"/>
            <a:ext cx="1914525" cy="1009650"/>
          </a:xfrm>
          <a:prstGeom prst="rect">
            <a:avLst/>
          </a:prstGeom>
          <a:noFill/>
        </p:spPr>
      </p:pic>
      <p:pic>
        <p:nvPicPr>
          <p:cNvPr id="17417" name="Picture 9" descr="http://xn--53-jlcsocpc9acaf6jub.xn--80atdkbji0d.xn--p1ai/attachments/Image/1_1.gif?template=generic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14744" y="4572008"/>
            <a:ext cx="1643074" cy="197169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nommurestobar.com/imagelib/56bc765263c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785786" y="1785926"/>
            <a:ext cx="6072214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100" b="1" dirty="0" smtClean="0"/>
              <a:t>1. Родительские собрания.                       2.Консультации.                                       3.Анкетирование.                                             4.Утренники.                                                                                 5. Оформление информационных стендов.</a:t>
            </a:r>
            <a:endParaRPr lang="ru-RU" sz="21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142976" y="285728"/>
            <a:ext cx="6143668" cy="857256"/>
          </a:xfrm>
          <a:prstGeom prst="rect">
            <a:avLst/>
          </a:prstGeom>
        </p:spPr>
        <p:txBody>
          <a:bodyPr wrap="square">
            <a:prstTxWarp prst="textDeflateBottom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rebuchet MS" pitchFamily="34" charset="0"/>
              </a:rPr>
              <a:t>Формы работы: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42911" y="1285860"/>
            <a:ext cx="4786345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/>
                <a:solidFill>
                  <a:srgbClr val="F11D3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Традиционные формы </a:t>
            </a:r>
            <a:endParaRPr lang="ru-RU" sz="3200" b="1" spc="50" dirty="0">
              <a:ln w="11430"/>
              <a:solidFill>
                <a:srgbClr val="F11D3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71473" y="3714752"/>
            <a:ext cx="5500726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Нетрадиционные формы </a:t>
            </a:r>
            <a:endParaRPr lang="ru-RU" sz="3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785786" y="4248669"/>
            <a:ext cx="8358214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1.Информация о группе, детском саде на сайте в Интернете. 2.Вовлечение в спортивные и творческие конкурсы.                    3.Презентация группы.                                                                 4.Тематические досуги.                                                                            5.Групповые мастер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ahoma" pitchFamily="34" charset="0"/>
              </a:rPr>
              <a:t>–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классы.                                                  6.Театрализованные представления для детей с участием родителей.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15" descr="https://portal.iv-edu.ru/dep/mouokin/kin_mbdou1/DocLib/%D0%BF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856519" flipH="1">
            <a:off x="4847352" y="1416072"/>
            <a:ext cx="2857500" cy="2876551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nommurestobar.com/imagelib/56bc765263c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827225" y="785795"/>
            <a:ext cx="6673733" cy="928693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InflateBottom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kumimoji="0" lang="ru-RU" sz="4000" b="1" i="0" u="none" strike="noStrike" cap="non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ahoma" pitchFamily="34" charset="0"/>
                <a:ea typeface="Times New Roman" pitchFamily="18" charset="0"/>
                <a:cs typeface="Tahoma" pitchFamily="34" charset="0"/>
              </a:rPr>
              <a:t>Конкурсы семейных работ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9458" name="Picture 2" descr="C:\Users\Ирина\Pictures\мастерская\Новая папка\DSC0859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1714488"/>
            <a:ext cx="3429024" cy="37862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464" name="Picture 8" descr="image (27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7224" y="1714488"/>
            <a:ext cx="3714776" cy="37147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9465" name="Rectangle 9"/>
          <p:cNvSpPr>
            <a:spLocks noChangeArrowheads="1"/>
          </p:cNvSpPr>
          <p:nvPr/>
        </p:nvSpPr>
        <p:spPr bwMode="auto">
          <a:xfrm>
            <a:off x="857224" y="5448765"/>
            <a:ext cx="335758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ahoma" pitchFamily="34" charset="0"/>
              </a:rPr>
              <a:t>«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Дарит осень чудеса, да ещё какие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ahoma" pitchFamily="34" charset="0"/>
              </a:rPr>
              <a:t>…»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429124" y="5500702"/>
            <a:ext cx="421484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«Мастерская Деда Мороза»</a:t>
            </a:r>
            <a:endParaRPr lang="ru-RU" sz="2400" b="1" dirty="0"/>
          </a:p>
        </p:txBody>
      </p:sp>
      <p:pic>
        <p:nvPicPr>
          <p:cNvPr id="19466" name="Picture 10" descr="C:\Users\Ирина\Pictures\Новая папка\780593844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286256"/>
            <a:ext cx="1133475" cy="1066800"/>
          </a:xfrm>
          <a:prstGeom prst="rect">
            <a:avLst/>
          </a:prstGeom>
          <a:noFill/>
        </p:spPr>
      </p:pic>
      <p:pic>
        <p:nvPicPr>
          <p:cNvPr id="19467" name="Picture 11" descr="C:\Users\Ирина\Pictures\Новая папка\780593844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2844" y="1142984"/>
            <a:ext cx="1133475" cy="1066800"/>
          </a:xfrm>
          <a:prstGeom prst="rect">
            <a:avLst/>
          </a:prstGeom>
          <a:noFill/>
        </p:spPr>
      </p:pic>
      <p:pic>
        <p:nvPicPr>
          <p:cNvPr id="19468" name="Picture 12" descr="C:\Users\Ирина\Pictures\Новая папка\780593844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43372" y="2143116"/>
            <a:ext cx="1133475" cy="1066800"/>
          </a:xfrm>
          <a:prstGeom prst="rect">
            <a:avLst/>
          </a:prstGeom>
          <a:noFill/>
        </p:spPr>
      </p:pic>
      <p:pic>
        <p:nvPicPr>
          <p:cNvPr id="19469" name="Picture 13" descr="C:\Users\Ирина\Pictures\Новая папка\butterfly4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43834" y="4572008"/>
            <a:ext cx="1123950" cy="1123950"/>
          </a:xfrm>
          <a:prstGeom prst="rect">
            <a:avLst/>
          </a:prstGeom>
          <a:noFill/>
        </p:spPr>
      </p:pic>
      <p:pic>
        <p:nvPicPr>
          <p:cNvPr id="19470" name="Picture 14" descr="C:\Users\Ирина\Pictures\Новая папка\butterfly4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71868" y="5500702"/>
            <a:ext cx="1123950" cy="112395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nommurestobar.com/imagelib/56bc765263c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482" name="Picture 2" descr="C:\Users\Ирина\Pictures\image (78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2357430"/>
            <a:ext cx="3475733" cy="38576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483" name="Picture 3" descr="C:\Users\Ирина\Pictures\image (82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7224" y="928670"/>
            <a:ext cx="3714743" cy="27860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785786" y="4076619"/>
            <a:ext cx="407196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Нестандартное физкультурное оборудыванние.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:\Users\Ирина\Pictures\Новая папка\496475147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85918" y="4786322"/>
            <a:ext cx="1691964" cy="1714512"/>
          </a:xfrm>
          <a:prstGeom prst="rect">
            <a:avLst/>
          </a:prstGeom>
          <a:noFill/>
        </p:spPr>
      </p:pic>
      <p:pic>
        <p:nvPicPr>
          <p:cNvPr id="1027" name="Picture 3" descr="C:\Users\Ирина\Pictures\Новая папка\butterfly4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6200000">
            <a:off x="7572396" y="4357694"/>
            <a:ext cx="1123950" cy="1123950"/>
          </a:xfrm>
          <a:prstGeom prst="rect">
            <a:avLst/>
          </a:prstGeom>
          <a:noFill/>
        </p:spPr>
      </p:pic>
      <p:pic>
        <p:nvPicPr>
          <p:cNvPr id="1028" name="Picture 4" descr="C:\Users\Ирина\Pictures\Новая папка\detskij-sad_3.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86314" y="1214422"/>
            <a:ext cx="1914525" cy="1009650"/>
          </a:xfrm>
          <a:prstGeom prst="rect">
            <a:avLst/>
          </a:prstGeom>
          <a:noFill/>
        </p:spPr>
      </p:pic>
      <p:pic>
        <p:nvPicPr>
          <p:cNvPr id="1029" name="Picture 5" descr="C:\Users\Ирина\Pictures\Новая папка\780593844.gif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28596" y="571480"/>
            <a:ext cx="1133475" cy="106680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nommurestobar.com/imagelib/56bc765263c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857225" y="142852"/>
            <a:ext cx="6715171" cy="1000133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eflateBottom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Мастер – класс « Ёлочка красавица!»</a:t>
            </a:r>
            <a:endParaRPr lang="ru-RU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1506" name="Picture 2" descr="DSC0855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1071546"/>
            <a:ext cx="4429156" cy="25003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508" name="Picture 4" descr="DSC0856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9124" y="3500438"/>
            <a:ext cx="4397731" cy="30718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510" name="Picture 6" descr="DSC0857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20" y="3571876"/>
            <a:ext cx="4071966" cy="3143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15" descr="https://portal.iv-edu.ru/dep/mouokin/kin_mbdou1/DocLib/%D0%BF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0338048" flipH="1">
            <a:off x="4813014" y="1167020"/>
            <a:ext cx="2857500" cy="2876551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340</TotalTime>
  <Words>286</Words>
  <Application>Microsoft Office PowerPoint</Application>
  <PresentationFormat>Экран (4:3)</PresentationFormat>
  <Paragraphs>38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Ирина</dc:creator>
  <cp:lastModifiedBy>Ирина</cp:lastModifiedBy>
  <cp:revision>35</cp:revision>
  <dcterms:created xsi:type="dcterms:W3CDTF">2017-01-30T07:05:23Z</dcterms:created>
  <dcterms:modified xsi:type="dcterms:W3CDTF">2017-02-01T08:02:00Z</dcterms:modified>
</cp:coreProperties>
</file>