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40000">
              <a:schemeClr val="bg2">
                <a:tint val="45000"/>
                <a:shade val="99000"/>
                <a:satMod val="350000"/>
              </a:schemeClr>
            </a:gs>
            <a:gs pos="100000">
              <a:schemeClr val="bg2">
                <a:shade val="20000"/>
                <a:satMod val="2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tiff"/><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tiff"/><Relationship Id="rId1" Type="http://schemas.openxmlformats.org/officeDocument/2006/relationships/slideLayout" Target="../slideLayouts/slideLayout7.xml"/><Relationship Id="rId4" Type="http://schemas.openxmlformats.org/officeDocument/2006/relationships/image" Target="../media/image65.tiff"/></Relationships>
</file>

<file path=ppt/slides/_rels/slide47.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image" Target="../media/image66.tiff"/><Relationship Id="rId1" Type="http://schemas.openxmlformats.org/officeDocument/2006/relationships/slideLayout" Target="../slideLayouts/slideLayout7.xml"/><Relationship Id="rId4" Type="http://schemas.openxmlformats.org/officeDocument/2006/relationships/image" Target="../media/image68.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tiff"/><Relationship Id="rId2" Type="http://schemas.openxmlformats.org/officeDocument/2006/relationships/image" Target="../media/image72.tiff"/><Relationship Id="rId1" Type="http://schemas.openxmlformats.org/officeDocument/2006/relationships/slideLayout" Target="../slideLayouts/slideLayout7.xml"/><Relationship Id="rId4" Type="http://schemas.openxmlformats.org/officeDocument/2006/relationships/image" Target="../media/image74.tiff"/></Relationships>
</file>

<file path=ppt/slides/_rels/slide51.xml.rels><?xml version="1.0" encoding="UTF-8" standalone="yes"?>
<Relationships xmlns="http://schemas.openxmlformats.org/package/2006/relationships"><Relationship Id="rId2" Type="http://schemas.openxmlformats.org/officeDocument/2006/relationships/image" Target="../media/image75.tif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7.tiff"/><Relationship Id="rId2" Type="http://schemas.openxmlformats.org/officeDocument/2006/relationships/image" Target="../media/image76.tif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9.tiff"/><Relationship Id="rId2" Type="http://schemas.openxmlformats.org/officeDocument/2006/relationships/image" Target="../media/image78.tiff"/><Relationship Id="rId1" Type="http://schemas.openxmlformats.org/officeDocument/2006/relationships/slideLayout" Target="../slideLayouts/slideLayout7.xml"/><Relationship Id="rId4" Type="http://schemas.openxmlformats.org/officeDocument/2006/relationships/image" Target="../media/image80.tiff"/></Relationships>
</file>

<file path=ppt/slides/_rels/slide55.xml.rels><?xml version="1.0" encoding="UTF-8" standalone="yes"?>
<Relationships xmlns="http://schemas.openxmlformats.org/package/2006/relationships"><Relationship Id="rId3" Type="http://schemas.openxmlformats.org/officeDocument/2006/relationships/image" Target="../media/image82.tiff"/><Relationship Id="rId2" Type="http://schemas.openxmlformats.org/officeDocument/2006/relationships/image" Target="../media/image81.tif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4.tiff"/><Relationship Id="rId2" Type="http://schemas.openxmlformats.org/officeDocument/2006/relationships/image" Target="../media/image83.tif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6.tiff"/><Relationship Id="rId2" Type="http://schemas.openxmlformats.org/officeDocument/2006/relationships/image" Target="../media/image85.tif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7.tif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514600"/>
            <a:ext cx="5181600" cy="10772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ru-RU" sz="3200" b="1" dirty="0" smtClean="0">
                <a:solidFill>
                  <a:srgbClr val="FF0000"/>
                </a:solidFill>
              </a:rPr>
              <a:t>ОБУЧЕНИЕ ТЕХНИКЕ ИГРЫ ПО БАСКЕТБОЛУ</a:t>
            </a:r>
            <a:endParaRPr lang="ru-RU" sz="3200" b="1" dirty="0">
              <a:solidFill>
                <a:srgbClr val="FF0000"/>
              </a:solidFill>
            </a:endParaRPr>
          </a:p>
        </p:txBody>
      </p:sp>
      <p:sp>
        <p:nvSpPr>
          <p:cNvPr id="4" name="TextBox 3"/>
          <p:cNvSpPr txBox="1"/>
          <p:nvPr/>
        </p:nvSpPr>
        <p:spPr>
          <a:xfrm>
            <a:off x="5562600" y="4419600"/>
            <a:ext cx="3352800" cy="1200329"/>
          </a:xfrm>
          <a:prstGeom prst="rect">
            <a:avLst/>
          </a:prstGeom>
          <a:noFill/>
        </p:spPr>
        <p:txBody>
          <a:bodyPr wrap="square" rtlCol="0">
            <a:spAutoFit/>
          </a:bodyPr>
          <a:lstStyle/>
          <a:p>
            <a:r>
              <a:rPr lang="ru-RU" dirty="0" smtClean="0"/>
              <a:t>Выполнил: </a:t>
            </a:r>
            <a:endParaRPr lang="ru-RU" dirty="0" smtClean="0"/>
          </a:p>
          <a:p>
            <a:r>
              <a:rPr lang="ru-RU" dirty="0" smtClean="0"/>
              <a:t>у</a:t>
            </a:r>
            <a:r>
              <a:rPr lang="ru-RU" dirty="0" smtClean="0"/>
              <a:t>читель физической культуры МБОУ СШ </a:t>
            </a:r>
            <a:r>
              <a:rPr lang="ru-RU" dirty="0" err="1" smtClean="0"/>
              <a:t>с.Рыткучи</a:t>
            </a:r>
            <a:endParaRPr lang="ru-RU" dirty="0" smtClean="0"/>
          </a:p>
          <a:p>
            <a:r>
              <a:rPr lang="ru-RU" dirty="0" smtClean="0"/>
              <a:t>Г.И. Шубин</a:t>
            </a:r>
            <a:endParaRPr lang="ru-RU" dirty="0"/>
          </a:p>
        </p:txBody>
      </p:sp>
      <p:sp>
        <p:nvSpPr>
          <p:cNvPr id="5" name="TextBox 4"/>
          <p:cNvSpPr txBox="1"/>
          <p:nvPr/>
        </p:nvSpPr>
        <p:spPr>
          <a:xfrm>
            <a:off x="2895600" y="609600"/>
            <a:ext cx="3276600" cy="1200329"/>
          </a:xfrm>
          <a:prstGeom prst="rect">
            <a:avLst/>
          </a:prstGeom>
          <a:noFill/>
        </p:spPr>
        <p:txBody>
          <a:bodyPr wrap="square" rtlCol="0">
            <a:spAutoFit/>
          </a:bodyPr>
          <a:lstStyle/>
          <a:p>
            <a:pPr algn="ctr"/>
            <a:r>
              <a:rPr lang="ru-RU" dirty="0" smtClean="0"/>
              <a:t>Материал предназначен для </a:t>
            </a:r>
            <a:r>
              <a:rPr lang="ru-RU" dirty="0" smtClean="0"/>
              <a:t>учащихся и воспитанников</a:t>
            </a:r>
            <a:endParaRPr lang="ru-RU" dirty="0" smtClean="0"/>
          </a:p>
          <a:p>
            <a:pPr algn="ctr"/>
            <a:r>
              <a:rPr lang="ru-RU" dirty="0" smtClean="0"/>
              <a:t>группы начальной подготовки</a:t>
            </a:r>
          </a:p>
          <a:p>
            <a:pPr algn="ctr"/>
            <a:r>
              <a:rPr lang="ru-RU" dirty="0" smtClean="0"/>
              <a:t>(ГНП)</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0" y="304800"/>
            <a:ext cx="532748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400" b="1" dirty="0" smtClean="0">
                <a:solidFill>
                  <a:srgbClr val="FF0000"/>
                </a:solidFill>
                <a:latin typeface="+mj-lt"/>
              </a:rPr>
              <a:t>МЕТОДИКА ОБУЧЕНИЯ И ТРЕНИРОВКА</a:t>
            </a:r>
            <a:endParaRPr lang="ru-RU" sz="2400" dirty="0">
              <a:solidFill>
                <a:srgbClr val="FF0000"/>
              </a:solidFill>
              <a:latin typeface="+mj-lt"/>
            </a:endParaRPr>
          </a:p>
        </p:txBody>
      </p:sp>
      <p:sp>
        <p:nvSpPr>
          <p:cNvPr id="3" name="Прямоугольник 2"/>
          <p:cNvSpPr/>
          <p:nvPr/>
        </p:nvSpPr>
        <p:spPr>
          <a:xfrm>
            <a:off x="762000" y="1371600"/>
            <a:ext cx="7848600" cy="46170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2200"/>
              </a:lnSpc>
            </a:pPr>
            <a:r>
              <a:rPr lang="ru-RU" sz="2400" dirty="0" smtClean="0">
                <a:latin typeface="+mj-lt"/>
              </a:rPr>
              <a:t>В качестве подготовительных упражнений можно использовать:</a:t>
            </a:r>
          </a:p>
          <a:p>
            <a:pPr lvl="0">
              <a:lnSpc>
                <a:spcPts val="2200"/>
              </a:lnSpc>
              <a:buFont typeface="Wingdings" pitchFamily="2" charset="2"/>
              <a:buChar char="Ø"/>
            </a:pPr>
            <a:r>
              <a:rPr lang="ru-RU" sz="2400" dirty="0" smtClean="0">
                <a:latin typeface="+mj-lt"/>
              </a:rPr>
              <a:t>ведение мяча на месте, накладывая кисть </a:t>
            </a:r>
            <a:r>
              <a:rPr lang="ru-RU" sz="2400" dirty="0" err="1" smtClean="0">
                <a:latin typeface="+mj-lt"/>
              </a:rPr>
              <a:t>сверху-справа</a:t>
            </a:r>
            <a:r>
              <a:rPr lang="ru-RU" sz="2400" dirty="0" smtClean="0">
                <a:latin typeface="+mj-lt"/>
              </a:rPr>
              <a:t>;</a:t>
            </a:r>
          </a:p>
          <a:p>
            <a:pPr lvl="0">
              <a:lnSpc>
                <a:spcPts val="2200"/>
              </a:lnSpc>
              <a:buFont typeface="Wingdings" pitchFamily="2" charset="2"/>
              <a:buChar char="Ø"/>
            </a:pPr>
            <a:r>
              <a:rPr lang="ru-RU" sz="2400" dirty="0" smtClean="0">
                <a:latin typeface="+mj-lt"/>
              </a:rPr>
              <a:t>ведение правой, левой рукой;</a:t>
            </a:r>
          </a:p>
          <a:p>
            <a:pPr lvl="0">
              <a:lnSpc>
                <a:spcPts val="2200"/>
              </a:lnSpc>
              <a:buFont typeface="Wingdings" pitchFamily="2" charset="2"/>
              <a:buChar char="Ø"/>
            </a:pPr>
            <a:r>
              <a:rPr lang="ru-RU" sz="2400" dirty="0" smtClean="0">
                <a:latin typeface="+mj-lt"/>
              </a:rPr>
              <a:t>ведение вокруг себя;</a:t>
            </a:r>
          </a:p>
          <a:p>
            <a:pPr lvl="0">
              <a:lnSpc>
                <a:spcPts val="2200"/>
              </a:lnSpc>
              <a:buFont typeface="Wingdings" pitchFamily="2" charset="2"/>
              <a:buChar char="Ø"/>
            </a:pPr>
            <a:r>
              <a:rPr lang="ru-RU" sz="2400" dirty="0" smtClean="0">
                <a:latin typeface="+mj-lt"/>
              </a:rPr>
              <a:t>ведение обводя стойки;</a:t>
            </a:r>
          </a:p>
          <a:p>
            <a:pPr lvl="0">
              <a:lnSpc>
                <a:spcPts val="2200"/>
              </a:lnSpc>
              <a:buFont typeface="Wingdings" pitchFamily="2" charset="2"/>
              <a:buChar char="Ø"/>
            </a:pPr>
            <a:r>
              <a:rPr lang="ru-RU" sz="2400" dirty="0" smtClean="0">
                <a:latin typeface="+mj-lt"/>
              </a:rPr>
              <a:t>ведение мяча по гимнастической скамейке;</a:t>
            </a:r>
          </a:p>
          <a:p>
            <a:pPr lvl="0">
              <a:lnSpc>
                <a:spcPts val="2200"/>
              </a:lnSpc>
              <a:buFont typeface="Wingdings" pitchFamily="2" charset="2"/>
              <a:buChar char="Ø"/>
            </a:pPr>
            <a:r>
              <a:rPr lang="ru-RU" sz="2400" dirty="0" smtClean="0">
                <a:latin typeface="+mj-lt"/>
              </a:rPr>
              <a:t>ведение мяча за гимнастической скамейкой;</a:t>
            </a:r>
          </a:p>
          <a:p>
            <a:pPr lvl="0">
              <a:lnSpc>
                <a:spcPts val="2200"/>
              </a:lnSpc>
              <a:buFont typeface="Wingdings" pitchFamily="2" charset="2"/>
              <a:buChar char="Ø"/>
            </a:pPr>
            <a:r>
              <a:rPr lang="ru-RU" sz="2400" dirty="0" smtClean="0">
                <a:latin typeface="+mj-lt"/>
              </a:rPr>
              <a:t>ведение мяча через набивные мячи;</a:t>
            </a:r>
          </a:p>
          <a:p>
            <a:pPr lvl="0">
              <a:lnSpc>
                <a:spcPts val="2200"/>
              </a:lnSpc>
              <a:buFont typeface="Wingdings" pitchFamily="2" charset="2"/>
              <a:buChar char="Ø"/>
            </a:pPr>
            <a:r>
              <a:rPr lang="ru-RU" sz="2400" dirty="0" smtClean="0">
                <a:latin typeface="+mj-lt"/>
              </a:rPr>
              <a:t>ведение мяча "восьмеркой" между ног;</a:t>
            </a:r>
          </a:p>
          <a:p>
            <a:pPr lvl="0">
              <a:lnSpc>
                <a:spcPts val="2200"/>
              </a:lnSpc>
              <a:buFont typeface="Wingdings" pitchFamily="2" charset="2"/>
              <a:buChar char="Ø"/>
            </a:pPr>
            <a:r>
              <a:rPr lang="ru-RU" sz="2400" dirty="0" smtClean="0">
                <a:latin typeface="+mj-lt"/>
              </a:rPr>
              <a:t>ведение мяча вслепую;</a:t>
            </a:r>
          </a:p>
          <a:p>
            <a:pPr lvl="0">
              <a:lnSpc>
                <a:spcPts val="2200"/>
              </a:lnSpc>
              <a:buFont typeface="Wingdings" pitchFamily="2" charset="2"/>
              <a:buChar char="Ø"/>
            </a:pPr>
            <a:r>
              <a:rPr lang="ru-RU" sz="2400" dirty="0" smtClean="0">
                <a:latin typeface="+mj-lt"/>
              </a:rPr>
              <a:t>ведение мяча в соприкосновении с соперником;</a:t>
            </a:r>
          </a:p>
          <a:p>
            <a:pPr lvl="0">
              <a:lnSpc>
                <a:spcPts val="2200"/>
              </a:lnSpc>
              <a:buFont typeface="Wingdings" pitchFamily="2" charset="2"/>
              <a:buChar char="Ø"/>
            </a:pPr>
            <a:r>
              <a:rPr lang="ru-RU" sz="2400" dirty="0" smtClean="0">
                <a:latin typeface="+mj-lt"/>
              </a:rPr>
              <a:t>подвижные игры;</a:t>
            </a:r>
          </a:p>
          <a:p>
            <a:pPr lvl="0">
              <a:lnSpc>
                <a:spcPts val="2200"/>
              </a:lnSpc>
              <a:buFont typeface="Wingdings" pitchFamily="2" charset="2"/>
              <a:buChar char="Ø"/>
            </a:pPr>
            <a:r>
              <a:rPr lang="ru-RU" sz="2400" dirty="0" smtClean="0">
                <a:latin typeface="+mj-lt"/>
              </a:rPr>
              <a:t>эстафеты;</a:t>
            </a:r>
          </a:p>
          <a:p>
            <a:pPr lvl="0">
              <a:lnSpc>
                <a:spcPts val="2200"/>
              </a:lnSpc>
              <a:buFont typeface="Wingdings" pitchFamily="2" charset="2"/>
              <a:buChar char="Ø"/>
            </a:pPr>
            <a:r>
              <a:rPr lang="ru-RU" sz="2400" dirty="0" smtClean="0">
                <a:latin typeface="+mj-lt"/>
              </a:rPr>
              <a:t>полоса препятствий.</a:t>
            </a:r>
            <a:endParaRPr lang="ru-RU" sz="24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Документы Гены\Физкультура\Физкультура\Баскетбол\IMG_0008.tif"/>
          <p:cNvPicPr/>
          <p:nvPr/>
        </p:nvPicPr>
        <p:blipFill>
          <a:blip r:embed="rId2" cstate="print"/>
          <a:srcRect l="51470" t="15709" b="1429"/>
          <a:stretch>
            <a:fillRect/>
          </a:stretch>
        </p:blipFill>
        <p:spPr bwMode="auto">
          <a:xfrm>
            <a:off x="1600200" y="1066800"/>
            <a:ext cx="6248400" cy="5334000"/>
          </a:xfrm>
          <a:prstGeom prst="rect">
            <a:avLst/>
          </a:prstGeom>
          <a:noFill/>
          <a:ln w="9525">
            <a:noFill/>
            <a:miter lim="800000"/>
            <a:headEnd/>
            <a:tailEnd/>
          </a:ln>
        </p:spPr>
      </p:pic>
      <p:sp>
        <p:nvSpPr>
          <p:cNvPr id="3" name="TextBox 2"/>
          <p:cNvSpPr txBox="1"/>
          <p:nvPr/>
        </p:nvSpPr>
        <p:spPr>
          <a:xfrm>
            <a:off x="1600200" y="304800"/>
            <a:ext cx="6172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КЛАССИФИКАЦИЯ СПОСОБОВ ЛОВЛИ МЯЧА</a:t>
            </a:r>
            <a:endParaRPr lang="ru-RU"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81000"/>
            <a:ext cx="2590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400" dirty="0" smtClean="0">
                <a:solidFill>
                  <a:srgbClr val="FF0000"/>
                </a:solidFill>
                <a:latin typeface="+mj-lt"/>
              </a:rPr>
              <a:t>ДЕРЖАНИЕ МЯЧА</a:t>
            </a:r>
            <a:endParaRPr lang="ru-RU" sz="2400" dirty="0">
              <a:solidFill>
                <a:srgbClr val="FF0000"/>
              </a:solidFill>
              <a:latin typeface="+mj-lt"/>
            </a:endParaRPr>
          </a:p>
        </p:txBody>
      </p:sp>
      <p:sp>
        <p:nvSpPr>
          <p:cNvPr id="3" name="Прямоугольник 2"/>
          <p:cNvSpPr/>
          <p:nvPr/>
        </p:nvSpPr>
        <p:spPr>
          <a:xfrm>
            <a:off x="1143000" y="1066800"/>
            <a:ext cx="6781800" cy="60529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2000"/>
              </a:lnSpc>
            </a:pPr>
            <a:r>
              <a:rPr lang="ru-RU" sz="2400" dirty="0" smtClean="0">
                <a:latin typeface="+mj-lt"/>
              </a:rPr>
              <a:t>Чтобы научиться играть в баскетбол, необходимо научиться держать баскетбольный мяч.</a:t>
            </a:r>
            <a:endParaRPr lang="ru-RU" sz="2400" dirty="0">
              <a:latin typeface="+mj-lt"/>
            </a:endParaRPr>
          </a:p>
        </p:txBody>
      </p:sp>
      <p:pic>
        <p:nvPicPr>
          <p:cNvPr id="21506" name="Picture 2"/>
          <p:cNvPicPr>
            <a:picLocks noChangeAspect="1" noChangeArrowheads="1"/>
          </p:cNvPicPr>
          <p:nvPr/>
        </p:nvPicPr>
        <p:blipFill>
          <a:blip r:embed="rId2" cstate="print"/>
          <a:srcRect/>
          <a:stretch>
            <a:fillRect/>
          </a:stretch>
        </p:blipFill>
        <p:spPr bwMode="auto">
          <a:xfrm>
            <a:off x="1371600" y="1905000"/>
            <a:ext cx="2057400" cy="2666999"/>
          </a:xfrm>
          <a:prstGeom prst="rect">
            <a:avLst/>
          </a:prstGeom>
          <a:noFill/>
          <a:ln w="9525">
            <a:solidFill>
              <a:schemeClr val="accent1"/>
            </a:solidFill>
            <a:miter lim="800000"/>
            <a:headEnd/>
            <a:tailEnd/>
          </a:ln>
        </p:spPr>
      </p:pic>
      <p:sp>
        <p:nvSpPr>
          <p:cNvPr id="6" name="Прямоугольник 5"/>
          <p:cNvSpPr/>
          <p:nvPr/>
        </p:nvSpPr>
        <p:spPr>
          <a:xfrm>
            <a:off x="533400" y="4724400"/>
            <a:ext cx="3505200" cy="15286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sz="2000" dirty="0" smtClean="0">
                <a:latin typeface="+mj-lt"/>
                <a:ea typeface="Times New Roman"/>
                <a:cs typeface="Times New Roman"/>
              </a:rPr>
              <a:t>Это</a:t>
            </a:r>
            <a:r>
              <a:rPr lang="ru-RU" sz="2000" dirty="0" smtClean="0">
                <a:latin typeface="+mj-lt"/>
                <a:ea typeface="Times New Roman"/>
              </a:rPr>
              <a:t> </a:t>
            </a:r>
            <a:r>
              <a:rPr lang="ru-RU" sz="2000" dirty="0" smtClean="0">
                <a:latin typeface="+mj-lt"/>
                <a:ea typeface="Times New Roman"/>
                <a:cs typeface="Times New Roman"/>
              </a:rPr>
              <a:t>самое</a:t>
            </a:r>
            <a:r>
              <a:rPr lang="ru-RU" sz="2000" dirty="0" smtClean="0">
                <a:latin typeface="+mj-lt"/>
                <a:ea typeface="Times New Roman"/>
              </a:rPr>
              <a:t> </a:t>
            </a:r>
            <a:r>
              <a:rPr lang="ru-RU" sz="2000" dirty="0" smtClean="0">
                <a:latin typeface="+mj-lt"/>
                <a:ea typeface="Times New Roman"/>
                <a:cs typeface="Times New Roman"/>
              </a:rPr>
              <a:t>удобное положение</a:t>
            </a:r>
            <a:r>
              <a:rPr lang="ru-RU" sz="2000" dirty="0" smtClean="0">
                <a:latin typeface="+mj-lt"/>
                <a:ea typeface="Times New Roman"/>
              </a:rPr>
              <a:t>.   </a:t>
            </a:r>
            <a:r>
              <a:rPr lang="ru-RU" sz="2000" dirty="0" smtClean="0">
                <a:latin typeface="+mj-lt"/>
                <a:ea typeface="Times New Roman"/>
                <a:cs typeface="Times New Roman"/>
              </a:rPr>
              <a:t>Видно</a:t>
            </a:r>
            <a:r>
              <a:rPr lang="ru-RU" sz="2000" dirty="0" smtClean="0">
                <a:latin typeface="+mj-lt"/>
                <a:ea typeface="Times New Roman"/>
              </a:rPr>
              <a:t>, </a:t>
            </a:r>
            <a:r>
              <a:rPr lang="ru-RU" sz="2000" dirty="0" smtClean="0">
                <a:latin typeface="+mj-lt"/>
                <a:ea typeface="Times New Roman"/>
                <a:cs typeface="Times New Roman"/>
              </a:rPr>
              <a:t>что пальцы</a:t>
            </a:r>
            <a:r>
              <a:rPr lang="ru-RU" sz="2000" dirty="0" smtClean="0">
                <a:latin typeface="+mj-lt"/>
                <a:ea typeface="Times New Roman"/>
              </a:rPr>
              <a:t> </a:t>
            </a:r>
            <a:r>
              <a:rPr lang="ru-RU" sz="2000" dirty="0" smtClean="0">
                <a:latin typeface="+mj-lt"/>
                <a:ea typeface="Times New Roman"/>
                <a:cs typeface="Times New Roman"/>
              </a:rPr>
              <a:t>равномерно </a:t>
            </a:r>
            <a:r>
              <a:rPr lang="ru-RU" sz="2000" spc="-10" dirty="0" smtClean="0">
                <a:latin typeface="+mj-lt"/>
                <a:ea typeface="Times New Roman"/>
                <a:cs typeface="Times New Roman"/>
              </a:rPr>
              <a:t>расставлены</a:t>
            </a:r>
            <a:r>
              <a:rPr lang="ru-RU" sz="2000" spc="-10" dirty="0" smtClean="0">
                <a:latin typeface="+mj-lt"/>
                <a:ea typeface="Times New Roman"/>
              </a:rPr>
              <a:t> </a:t>
            </a:r>
            <a:r>
              <a:rPr lang="ru-RU" sz="2000" spc="-10" dirty="0" smtClean="0">
                <a:latin typeface="+mj-lt"/>
                <a:ea typeface="Times New Roman"/>
                <a:cs typeface="Times New Roman"/>
              </a:rPr>
              <a:t>вокруг </a:t>
            </a:r>
            <a:r>
              <a:rPr lang="ru-RU" sz="2000" dirty="0" smtClean="0">
                <a:latin typeface="+mj-lt"/>
                <a:ea typeface="Times New Roman"/>
                <a:cs typeface="Times New Roman"/>
              </a:rPr>
              <a:t>мяча</a:t>
            </a:r>
            <a:r>
              <a:rPr lang="ru-RU" sz="2000" dirty="0" smtClean="0">
                <a:latin typeface="+mj-lt"/>
                <a:ea typeface="Times New Roman"/>
              </a:rPr>
              <a:t>, </a:t>
            </a:r>
            <a:r>
              <a:rPr lang="ru-RU" sz="2000" dirty="0" smtClean="0">
                <a:latin typeface="+mj-lt"/>
                <a:ea typeface="Times New Roman"/>
                <a:cs typeface="Times New Roman"/>
              </a:rPr>
              <a:t>основания ладоней</a:t>
            </a:r>
            <a:r>
              <a:rPr lang="ru-RU" sz="2000" dirty="0" smtClean="0">
                <a:latin typeface="+mj-lt"/>
                <a:ea typeface="Times New Roman"/>
              </a:rPr>
              <a:t> </a:t>
            </a:r>
            <a:r>
              <a:rPr lang="ru-RU" sz="2000" dirty="0" smtClean="0">
                <a:latin typeface="+mj-lt"/>
                <a:ea typeface="Times New Roman"/>
                <a:cs typeface="Times New Roman"/>
              </a:rPr>
              <a:t>направлены назад</a:t>
            </a:r>
            <a:r>
              <a:rPr lang="ru-RU" sz="2000" dirty="0" smtClean="0">
                <a:latin typeface="+mj-lt"/>
                <a:ea typeface="Times New Roman"/>
              </a:rPr>
              <a:t> </a:t>
            </a:r>
            <a:r>
              <a:rPr lang="ru-RU" sz="2000" dirty="0" smtClean="0">
                <a:latin typeface="+mj-lt"/>
                <a:ea typeface="Times New Roman"/>
                <a:cs typeface="Times New Roman"/>
              </a:rPr>
              <a:t>и</a:t>
            </a:r>
            <a:r>
              <a:rPr lang="ru-RU" sz="2000" dirty="0" smtClean="0">
                <a:latin typeface="+mj-lt"/>
                <a:ea typeface="Times New Roman"/>
              </a:rPr>
              <a:t> </a:t>
            </a:r>
            <a:r>
              <a:rPr lang="ru-RU" sz="2000" dirty="0" smtClean="0">
                <a:latin typeface="+mj-lt"/>
                <a:ea typeface="Times New Roman"/>
                <a:cs typeface="Times New Roman"/>
              </a:rPr>
              <a:t>обе</a:t>
            </a:r>
            <a:r>
              <a:rPr lang="ru-RU" sz="2000" dirty="0" smtClean="0">
                <a:latin typeface="+mj-lt"/>
                <a:ea typeface="Times New Roman"/>
              </a:rPr>
              <a:t> </a:t>
            </a:r>
            <a:r>
              <a:rPr lang="ru-RU" sz="2000" dirty="0" smtClean="0">
                <a:latin typeface="+mj-lt"/>
                <a:ea typeface="Times New Roman"/>
                <a:cs typeface="Times New Roman"/>
              </a:rPr>
              <a:t>кисти </a:t>
            </a:r>
            <a:r>
              <a:rPr lang="ru-RU" sz="2000" spc="-25" dirty="0" smtClean="0">
                <a:latin typeface="+mj-lt"/>
                <a:ea typeface="Times New Roman"/>
                <a:cs typeface="Times New Roman"/>
              </a:rPr>
              <a:t>смещены</a:t>
            </a:r>
            <a:r>
              <a:rPr lang="ru-RU" sz="2000" spc="-25" dirty="0" smtClean="0">
                <a:latin typeface="+mj-lt"/>
                <a:ea typeface="Times New Roman"/>
              </a:rPr>
              <a:t> </a:t>
            </a:r>
            <a:r>
              <a:rPr lang="ru-RU" sz="2000" spc="-25" dirty="0" smtClean="0">
                <a:latin typeface="+mj-lt"/>
                <a:ea typeface="Times New Roman"/>
                <a:cs typeface="Times New Roman"/>
              </a:rPr>
              <a:t>в</a:t>
            </a:r>
            <a:r>
              <a:rPr lang="ru-RU" sz="2000" spc="-25" dirty="0" smtClean="0">
                <a:latin typeface="+mj-lt"/>
                <a:ea typeface="Times New Roman"/>
              </a:rPr>
              <a:t> </a:t>
            </a:r>
            <a:r>
              <a:rPr lang="ru-RU" sz="2000" spc="-25" dirty="0" smtClean="0">
                <a:latin typeface="+mj-lt"/>
                <a:ea typeface="Times New Roman"/>
                <a:cs typeface="Times New Roman"/>
              </a:rPr>
              <a:t>ту</a:t>
            </a:r>
            <a:r>
              <a:rPr lang="ru-RU" sz="2000" spc="-25" dirty="0" smtClean="0">
                <a:latin typeface="+mj-lt"/>
                <a:ea typeface="Times New Roman"/>
              </a:rPr>
              <a:t> </a:t>
            </a:r>
            <a:r>
              <a:rPr lang="ru-RU" sz="2000" spc="-25" dirty="0" smtClean="0">
                <a:latin typeface="+mj-lt"/>
                <a:ea typeface="Times New Roman"/>
                <a:cs typeface="Times New Roman"/>
              </a:rPr>
              <a:t>же</a:t>
            </a:r>
            <a:r>
              <a:rPr lang="ru-RU" sz="2000" spc="-25" dirty="0" smtClean="0">
                <a:latin typeface="+mj-lt"/>
                <a:ea typeface="Times New Roman"/>
              </a:rPr>
              <a:t> </a:t>
            </a:r>
            <a:r>
              <a:rPr lang="ru-RU" sz="2000" spc="-25" dirty="0" smtClean="0">
                <a:latin typeface="+mj-lt"/>
                <a:ea typeface="Times New Roman"/>
                <a:cs typeface="Times New Roman"/>
              </a:rPr>
              <a:t>сторону</a:t>
            </a:r>
            <a:endParaRPr lang="ru-RU" sz="2800" dirty="0">
              <a:latin typeface="+mj-lt"/>
              <a:ea typeface="Times New Roman"/>
            </a:endParaRPr>
          </a:p>
        </p:txBody>
      </p:sp>
      <p:pic>
        <p:nvPicPr>
          <p:cNvPr id="21507" name="Picture 3"/>
          <p:cNvPicPr>
            <a:picLocks noChangeAspect="1" noChangeArrowheads="1"/>
          </p:cNvPicPr>
          <p:nvPr/>
        </p:nvPicPr>
        <p:blipFill>
          <a:blip r:embed="rId3" cstate="print"/>
          <a:srcRect/>
          <a:stretch>
            <a:fillRect/>
          </a:stretch>
        </p:blipFill>
        <p:spPr bwMode="auto">
          <a:xfrm>
            <a:off x="5334000" y="1981200"/>
            <a:ext cx="2514600" cy="2551043"/>
          </a:xfrm>
          <a:prstGeom prst="rect">
            <a:avLst/>
          </a:prstGeom>
          <a:noFill/>
          <a:ln w="9525">
            <a:solidFill>
              <a:schemeClr val="accent1"/>
            </a:solidFill>
            <a:miter lim="800000"/>
            <a:headEnd/>
            <a:tailEnd/>
          </a:ln>
        </p:spPr>
      </p:pic>
      <p:sp>
        <p:nvSpPr>
          <p:cNvPr id="8" name="Прямоугольник 7"/>
          <p:cNvSpPr/>
          <p:nvPr/>
        </p:nvSpPr>
        <p:spPr>
          <a:xfrm>
            <a:off x="4572000" y="4724400"/>
            <a:ext cx="3962400" cy="15450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sz="2000" dirty="0" smtClean="0">
                <a:latin typeface="+mj-lt"/>
              </a:rPr>
              <a:t>Владея мячом, нельзя удерживать мяч ладонями. Мяч должен свободно удерживаться подушечками пальцев. Ладони никогда не должны касаться мяча, за исключением очень короткого момента при ловле</a:t>
            </a:r>
            <a:endParaRPr lang="ru-RU" sz="20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04800"/>
            <a:ext cx="2590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ЛОВЛЯ МЯЧА</a:t>
            </a:r>
            <a:endParaRPr lang="ru-RU" sz="2400" b="1" dirty="0">
              <a:solidFill>
                <a:srgbClr val="FF0000"/>
              </a:solidFill>
              <a:latin typeface="+mj-lt"/>
            </a:endParaRPr>
          </a:p>
        </p:txBody>
      </p:sp>
      <p:sp>
        <p:nvSpPr>
          <p:cNvPr id="3" name="Прямоугольник 2"/>
          <p:cNvSpPr/>
          <p:nvPr/>
        </p:nvSpPr>
        <p:spPr>
          <a:xfrm>
            <a:off x="685800" y="914400"/>
            <a:ext cx="7620000" cy="3170099"/>
          </a:xfrm>
          <a:prstGeom prst="rect">
            <a:avLst/>
          </a:prstGeom>
        </p:spPr>
        <p:style>
          <a:lnRef idx="1">
            <a:schemeClr val="accent5"/>
          </a:lnRef>
          <a:fillRef idx="2">
            <a:schemeClr val="accent5"/>
          </a:fillRef>
          <a:effectRef idx="1">
            <a:schemeClr val="accent5"/>
          </a:effectRef>
          <a:fontRef idx="minor">
            <a:schemeClr val="dk1"/>
          </a:fontRef>
        </p:style>
        <p:txBody>
          <a:bodyPr wrap="square" anchor="ctr">
            <a:spAutoFit/>
          </a:bodyPr>
          <a:lstStyle/>
          <a:p>
            <a:pPr>
              <a:lnSpc>
                <a:spcPts val="2000"/>
              </a:lnSpc>
            </a:pPr>
            <a:r>
              <a:rPr lang="ru-RU" sz="2400" dirty="0" smtClean="0">
                <a:latin typeface="+mj-lt"/>
              </a:rPr>
              <a:t>Правильная ловля мяча - залог успешного овладения техникой баскетбола. Можно ловить мяч:</a:t>
            </a:r>
          </a:p>
          <a:p>
            <a:pPr lvl="0">
              <a:lnSpc>
                <a:spcPts val="2000"/>
              </a:lnSpc>
              <a:buFont typeface="Wingdings" pitchFamily="2" charset="2"/>
              <a:buChar char="Ø"/>
            </a:pPr>
            <a:r>
              <a:rPr lang="ru-RU" sz="2400" dirty="0" smtClean="0">
                <a:latin typeface="+mj-lt"/>
              </a:rPr>
              <a:t>летящий по воздуху;</a:t>
            </a:r>
          </a:p>
          <a:p>
            <a:pPr lvl="0">
              <a:lnSpc>
                <a:spcPts val="2000"/>
              </a:lnSpc>
              <a:buFont typeface="Wingdings" pitchFamily="2" charset="2"/>
              <a:buChar char="Ø"/>
            </a:pPr>
            <a:r>
              <a:rPr lang="ru-RU" sz="2400" dirty="0" smtClean="0">
                <a:latin typeface="+mj-lt"/>
              </a:rPr>
              <a:t>отскакивающий от площадки;</a:t>
            </a:r>
          </a:p>
          <a:p>
            <a:pPr lvl="0">
              <a:lnSpc>
                <a:spcPts val="2000"/>
              </a:lnSpc>
              <a:buFont typeface="Wingdings" pitchFamily="2" charset="2"/>
              <a:buChar char="Ø"/>
            </a:pPr>
            <a:r>
              <a:rPr lang="ru-RU" sz="2400" dirty="0" smtClean="0">
                <a:latin typeface="+mj-lt"/>
              </a:rPr>
              <a:t>летящий навстречу;</a:t>
            </a:r>
          </a:p>
          <a:p>
            <a:pPr lvl="0">
              <a:lnSpc>
                <a:spcPts val="2000"/>
              </a:lnSpc>
              <a:buFont typeface="Wingdings" pitchFamily="2" charset="2"/>
              <a:buChar char="Ø"/>
            </a:pPr>
            <a:r>
              <a:rPr lang="ru-RU" sz="2400" dirty="0" smtClean="0">
                <a:latin typeface="+mj-lt"/>
              </a:rPr>
              <a:t>летящий сбоку;</a:t>
            </a:r>
          </a:p>
          <a:p>
            <a:pPr lvl="0">
              <a:lnSpc>
                <a:spcPts val="2000"/>
              </a:lnSpc>
              <a:buFont typeface="Wingdings" pitchFamily="2" charset="2"/>
              <a:buChar char="Ø"/>
            </a:pPr>
            <a:r>
              <a:rPr lang="ru-RU" sz="2400" dirty="0" smtClean="0">
                <a:latin typeface="+mj-lt"/>
              </a:rPr>
              <a:t>летящий низко;</a:t>
            </a:r>
          </a:p>
          <a:p>
            <a:pPr lvl="0">
              <a:lnSpc>
                <a:spcPts val="2000"/>
              </a:lnSpc>
              <a:buFont typeface="Wingdings" pitchFamily="2" charset="2"/>
              <a:buChar char="Ø"/>
            </a:pPr>
            <a:r>
              <a:rPr lang="ru-RU" sz="2400" dirty="0" smtClean="0">
                <a:latin typeface="+mj-lt"/>
              </a:rPr>
              <a:t>летящий высоко;</a:t>
            </a:r>
          </a:p>
          <a:p>
            <a:pPr lvl="0">
              <a:lnSpc>
                <a:spcPts val="2000"/>
              </a:lnSpc>
              <a:buFont typeface="Wingdings" pitchFamily="2" charset="2"/>
              <a:buChar char="Ø"/>
            </a:pPr>
            <a:r>
              <a:rPr lang="ru-RU" sz="2400" dirty="0" smtClean="0">
                <a:latin typeface="+mj-lt"/>
              </a:rPr>
              <a:t>на месте;</a:t>
            </a:r>
          </a:p>
          <a:p>
            <a:pPr lvl="0">
              <a:lnSpc>
                <a:spcPts val="2000"/>
              </a:lnSpc>
              <a:buFont typeface="Wingdings" pitchFamily="2" charset="2"/>
              <a:buChar char="Ø"/>
            </a:pPr>
            <a:r>
              <a:rPr lang="ru-RU" sz="2400" dirty="0" smtClean="0">
                <a:latin typeface="+mj-lt"/>
              </a:rPr>
              <a:t>в движении;</a:t>
            </a:r>
          </a:p>
          <a:p>
            <a:pPr lvl="0">
              <a:lnSpc>
                <a:spcPts val="2000"/>
              </a:lnSpc>
              <a:buFont typeface="Wingdings" pitchFamily="2" charset="2"/>
              <a:buChar char="Ø"/>
            </a:pPr>
            <a:r>
              <a:rPr lang="ru-RU" sz="2400" dirty="0" smtClean="0">
                <a:latin typeface="+mj-lt"/>
              </a:rPr>
              <a:t>одной рукой;</a:t>
            </a:r>
          </a:p>
          <a:p>
            <a:pPr>
              <a:lnSpc>
                <a:spcPts val="2000"/>
              </a:lnSpc>
              <a:buFont typeface="Wingdings" pitchFamily="2" charset="2"/>
              <a:buChar char="Ø"/>
            </a:pPr>
            <a:r>
              <a:rPr lang="ru-RU" sz="2400" dirty="0" smtClean="0">
                <a:latin typeface="+mj-lt"/>
              </a:rPr>
              <a:t>двумя руками.</a:t>
            </a:r>
            <a:endParaRPr lang="ru-RU" sz="2400" dirty="0">
              <a:latin typeface="+mj-lt"/>
            </a:endParaRPr>
          </a:p>
        </p:txBody>
      </p:sp>
      <p:sp>
        <p:nvSpPr>
          <p:cNvPr id="9" name="Прямоугольник 8"/>
          <p:cNvSpPr/>
          <p:nvPr/>
        </p:nvSpPr>
        <p:spPr>
          <a:xfrm>
            <a:off x="2819400" y="4267200"/>
            <a:ext cx="4057521"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400" b="1" dirty="0" smtClean="0">
                <a:solidFill>
                  <a:srgbClr val="FF0000"/>
                </a:solidFill>
              </a:rPr>
              <a:t>ЛОВЛЯ МЯЧА ОДНОЙ РУКОЙ</a:t>
            </a:r>
            <a:endParaRPr lang="ru-RU" sz="2400" dirty="0">
              <a:solidFill>
                <a:srgbClr val="FF0000"/>
              </a:solidFill>
            </a:endParaRPr>
          </a:p>
        </p:txBody>
      </p:sp>
      <p:sp>
        <p:nvSpPr>
          <p:cNvPr id="1025" name="Rectangle 1"/>
          <p:cNvSpPr>
            <a:spLocks noChangeArrowheads="1"/>
          </p:cNvSpPr>
          <p:nvPr/>
        </p:nvSpPr>
        <p:spPr bwMode="auto">
          <a:xfrm>
            <a:off x="609600" y="4953000"/>
            <a:ext cx="7772400" cy="16348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2000"/>
              </a:lnSpc>
              <a:spcBef>
                <a:spcPct val="0"/>
              </a:spcBef>
              <a:spcAft>
                <a:spcPct val="0"/>
              </a:spcAft>
              <a:buClrTx/>
              <a:buSzTx/>
              <a:buFontTx/>
              <a:buNone/>
              <a:tabLst>
                <a:tab pos="574675"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Кисть</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широко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расставленными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пальцами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обращенная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тыльной</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поверхностью</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себе</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вытягивается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навстречу</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летящему</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мячу</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момент касания</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74675"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захватывается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кончиками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пальцев</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74675"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локоть</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сгибается</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74675"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кисть</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поворачивается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удерживает</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04800"/>
            <a:ext cx="4876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ЛОВЛЯ МЯЧА ДВУМЯ РУКАМИ</a:t>
            </a:r>
            <a:endParaRPr lang="ru-RU" sz="2400" b="1" dirty="0">
              <a:solidFill>
                <a:srgbClr val="FF0000"/>
              </a:solidFill>
              <a:latin typeface="+mj-lt"/>
            </a:endParaRPr>
          </a:p>
        </p:txBody>
      </p:sp>
      <p:pic>
        <p:nvPicPr>
          <p:cNvPr id="26626" name="Picture 2"/>
          <p:cNvPicPr>
            <a:picLocks noChangeAspect="1" noChangeArrowheads="1"/>
          </p:cNvPicPr>
          <p:nvPr/>
        </p:nvPicPr>
        <p:blipFill>
          <a:blip r:embed="rId2" cstate="print"/>
          <a:srcRect/>
          <a:stretch>
            <a:fillRect/>
          </a:stretch>
        </p:blipFill>
        <p:spPr bwMode="auto">
          <a:xfrm>
            <a:off x="304800" y="1143000"/>
            <a:ext cx="4338165" cy="2514600"/>
          </a:xfrm>
          <a:prstGeom prst="rect">
            <a:avLst/>
          </a:prstGeom>
          <a:noFill/>
          <a:ln w="9525">
            <a:solidFill>
              <a:schemeClr val="accent1"/>
            </a:solid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4572000" y="4114800"/>
            <a:ext cx="4191000" cy="2191477"/>
          </a:xfrm>
          <a:prstGeom prst="rect">
            <a:avLst/>
          </a:prstGeom>
          <a:noFill/>
          <a:ln w="9525">
            <a:solidFill>
              <a:schemeClr val="accent1"/>
            </a:solidFill>
            <a:miter lim="800000"/>
            <a:headEnd/>
            <a:tailEnd/>
          </a:ln>
        </p:spPr>
      </p:pic>
      <p:sp>
        <p:nvSpPr>
          <p:cNvPr id="8" name="Прямоугольник 7"/>
          <p:cNvSpPr/>
          <p:nvPr/>
        </p:nvSpPr>
        <p:spPr>
          <a:xfrm>
            <a:off x="685800" y="3810000"/>
            <a:ext cx="3505200" cy="5191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1600"/>
              </a:lnSpc>
            </a:pPr>
            <a:r>
              <a:rPr lang="ru-RU" sz="2000" dirty="0" smtClean="0">
                <a:latin typeface="+mj-lt"/>
              </a:rPr>
              <a:t>Встречая летящий мяч, нужно выпрямить руки вперед</a:t>
            </a:r>
            <a:endParaRPr lang="ru-RU" sz="2000" dirty="0">
              <a:latin typeface="+mj-lt"/>
            </a:endParaRPr>
          </a:p>
        </p:txBody>
      </p:sp>
      <p:sp>
        <p:nvSpPr>
          <p:cNvPr id="10" name="Прямоугольник 9"/>
          <p:cNvSpPr/>
          <p:nvPr/>
        </p:nvSpPr>
        <p:spPr>
          <a:xfrm>
            <a:off x="838200" y="5181600"/>
            <a:ext cx="3352800" cy="11182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sz="2000" dirty="0" smtClean="0">
                <a:latin typeface="+mj-lt"/>
              </a:rPr>
              <a:t>Кисти с широко расставленными пальцами (вверх -в стороны), образуют как бы воронку, в которую должен лечь мяч</a:t>
            </a:r>
            <a:endParaRPr lang="ru-RU" sz="2000" dirty="0">
              <a:latin typeface="+mj-lt"/>
            </a:endParaRPr>
          </a:p>
        </p:txBody>
      </p:sp>
      <p:sp>
        <p:nvSpPr>
          <p:cNvPr id="26628" name="Rectangle 4"/>
          <p:cNvSpPr>
            <a:spLocks noChangeArrowheads="1"/>
          </p:cNvSpPr>
          <p:nvPr/>
        </p:nvSpPr>
        <p:spPr bwMode="auto">
          <a:xfrm>
            <a:off x="4953000" y="1143000"/>
            <a:ext cx="3886200" cy="236007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2200"/>
              </a:lnSpc>
              <a:spcBef>
                <a:spcPct val="0"/>
              </a:spcBef>
              <a:spcAft>
                <a:spcPct val="0"/>
              </a:spcAft>
              <a:buClrTx/>
              <a:buSzTx/>
              <a:buFontTx/>
              <a:buNone/>
              <a:tabLst>
                <a:tab pos="566738" algn="l"/>
              </a:tabLst>
            </a:pP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В</a:t>
            </a:r>
            <a:r>
              <a:rPr kumimoji="0" lang="ru-RU" sz="2400" b="1" i="0" u="none" strike="noStrike" cap="none" normalizeH="0" baseline="0" dirty="0" smtClean="0">
                <a:ln>
                  <a:noFill/>
                </a:ln>
                <a:solidFill>
                  <a:srgbClr val="FF0000"/>
                </a:solidFill>
                <a:effectLst/>
                <a:latin typeface="+mj-lt"/>
                <a:ea typeface="Times New Roman" pitchFamily="18" charset="0"/>
              </a:rPr>
              <a:t> </a:t>
            </a: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момент</a:t>
            </a:r>
            <a:r>
              <a:rPr kumimoji="0" lang="ru-RU" sz="2400" b="1" i="0" u="none" strike="noStrike" cap="none" normalizeH="0" baseline="0" dirty="0" smtClean="0">
                <a:ln>
                  <a:noFill/>
                </a:ln>
                <a:solidFill>
                  <a:srgbClr val="FF0000"/>
                </a:solidFill>
                <a:effectLst/>
                <a:latin typeface="+mj-lt"/>
                <a:ea typeface="Times New Roman" pitchFamily="18" charset="0"/>
              </a:rPr>
              <a:t> </a:t>
            </a: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касания</a:t>
            </a:r>
            <a:r>
              <a:rPr kumimoji="0" lang="ru-RU" sz="2400" b="1" i="0" u="none" strike="noStrike" cap="none" normalizeH="0" baseline="0" dirty="0" smtClean="0">
                <a:ln>
                  <a:noFill/>
                </a:ln>
                <a:solidFill>
                  <a:srgbClr val="FF0000"/>
                </a:solidFill>
                <a:effectLst/>
                <a:latin typeface="+mj-lt"/>
                <a:ea typeface="Times New Roman" pitchFamily="18" charset="0"/>
              </a:rPr>
              <a:t> </a:t>
            </a: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ладоней</a:t>
            </a:r>
            <a:r>
              <a:rPr kumimoji="0" lang="ru-RU" sz="2400" b="1" i="0" u="none" strike="noStrike" cap="none" normalizeH="0" baseline="0" dirty="0" smtClean="0">
                <a:ln>
                  <a:noFill/>
                </a:ln>
                <a:solidFill>
                  <a:srgbClr val="FF0000"/>
                </a:solidFill>
                <a:effectLst/>
                <a:latin typeface="+mj-lt"/>
                <a:ea typeface="Times New Roman" pitchFamily="18" charset="0"/>
              </a:rPr>
              <a:t>:</a:t>
            </a:r>
            <a:endParaRPr kumimoji="0" lang="ru-RU" sz="2000" b="0" i="0" u="none" strike="noStrike" cap="none" normalizeH="0" baseline="0" dirty="0" smtClean="0">
              <a:ln>
                <a:noFill/>
              </a:ln>
              <a:solidFill>
                <a:srgbClr val="FF0000"/>
              </a:solidFill>
              <a:effectLst/>
              <a:latin typeface="+mj-lt"/>
            </a:endParaRPr>
          </a:p>
          <a:p>
            <a:pPr marL="0" marR="0" lvl="0" indent="0" algn="l" defTabSz="914400" rtl="0" eaLnBrk="0" fontAlgn="base" latinLnBrk="0" hangingPunct="0">
              <a:lnSpc>
                <a:spcPts val="2200"/>
              </a:lnSpc>
              <a:spcBef>
                <a:spcPct val="0"/>
              </a:spcBef>
              <a:spcAft>
                <a:spcPct val="0"/>
              </a:spcAft>
              <a:buClrTx/>
              <a:buSzTx/>
              <a:buFontTx/>
              <a:buChar char="•"/>
              <a:tabLst>
                <a:tab pos="566738"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захватывается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кончиками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пальцев</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ts val="2200"/>
              </a:lnSpc>
              <a:spcBef>
                <a:spcPct val="0"/>
              </a:spcBef>
              <a:spcAft>
                <a:spcPct val="0"/>
              </a:spcAft>
              <a:buClrTx/>
              <a:buSzTx/>
              <a:buFontTx/>
              <a:buChar char="•"/>
              <a:tabLst>
                <a:tab pos="566738"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локти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сгибаются</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ts val="2200"/>
              </a:lnSpc>
              <a:spcBef>
                <a:spcPct val="0"/>
              </a:spcBef>
              <a:spcAft>
                <a:spcPct val="0"/>
              </a:spcAft>
              <a:buClrTx/>
              <a:buSzTx/>
              <a:buFontTx/>
              <a:buChar char="•"/>
              <a:tabLst>
                <a:tab pos="566738"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подтягивается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груди</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ts val="2200"/>
              </a:lnSpc>
              <a:spcBef>
                <a:spcPct val="0"/>
              </a:spcBef>
              <a:spcAft>
                <a:spcPct val="0"/>
              </a:spcAft>
              <a:buClrTx/>
              <a:buSzTx/>
              <a:buFontTx/>
              <a:buNone/>
              <a:tabLst>
                <a:tab pos="566738"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одновременно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сгибаются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ноги</a:t>
            </a:r>
            <a:r>
              <a:rPr kumimoji="0" lang="ru-RU" sz="2400" b="0" i="0" u="none" strike="noStrike" cap="none" normalizeH="0" baseline="0" dirty="0" smtClean="0">
                <a:ln>
                  <a:noFill/>
                </a:ln>
                <a:solidFill>
                  <a:schemeClr val="tx1"/>
                </a:solidFill>
                <a:effectLst/>
                <a:latin typeface="+mj-lt"/>
                <a:ea typeface="Times New Roman" pitchFamily="18" charset="0"/>
              </a:rPr>
              <a:t>.</a:t>
            </a:r>
            <a:r>
              <a:rPr kumimoji="0" lang="ru-RU" sz="2000" b="0" i="0" u="none" strike="noStrike" cap="none" normalizeH="0" baseline="0" dirty="0" smtClean="0">
                <a:ln>
                  <a:noFill/>
                </a:ln>
                <a:solidFill>
                  <a:schemeClr val="tx1"/>
                </a:solidFill>
                <a:effectLst/>
                <a:latin typeface="+mj-lt"/>
              </a:rPr>
              <a:t> </a:t>
            </a:r>
            <a:endParaRPr kumimoji="0" lang="ru-RU" sz="54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667000" y="5867400"/>
            <a:ext cx="3733800" cy="3744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2200"/>
              </a:lnSpc>
            </a:pPr>
            <a:r>
              <a:rPr lang="ru-RU" sz="2000" dirty="0" smtClean="0">
                <a:latin typeface="+mj-lt"/>
              </a:rPr>
              <a:t>Ловля высоко летящих мячей</a:t>
            </a:r>
            <a:endParaRPr lang="ru-RU" sz="2000" dirty="0">
              <a:latin typeface="+mj-lt"/>
            </a:endParaRPr>
          </a:p>
        </p:txBody>
      </p:sp>
      <p:pic>
        <p:nvPicPr>
          <p:cNvPr id="27652" name="Picture 4"/>
          <p:cNvPicPr>
            <a:picLocks noChangeAspect="1" noChangeArrowheads="1"/>
          </p:cNvPicPr>
          <p:nvPr/>
        </p:nvPicPr>
        <p:blipFill>
          <a:blip r:embed="rId2" cstate="print"/>
          <a:srcRect/>
          <a:stretch>
            <a:fillRect/>
          </a:stretch>
        </p:blipFill>
        <p:spPr bwMode="auto">
          <a:xfrm>
            <a:off x="228600" y="1143000"/>
            <a:ext cx="3185632" cy="2651269"/>
          </a:xfrm>
          <a:prstGeom prst="rect">
            <a:avLst/>
          </a:prstGeom>
          <a:noFill/>
          <a:ln w="9525">
            <a:solidFill>
              <a:schemeClr val="accent1"/>
            </a:solidFill>
            <a:miter lim="800000"/>
            <a:headEnd/>
            <a:tailEnd/>
          </a:ln>
        </p:spPr>
      </p:pic>
      <p:pic>
        <p:nvPicPr>
          <p:cNvPr id="27653" name="Picture 5"/>
          <p:cNvPicPr>
            <a:picLocks noChangeAspect="1" noChangeArrowheads="1"/>
          </p:cNvPicPr>
          <p:nvPr/>
        </p:nvPicPr>
        <p:blipFill>
          <a:blip r:embed="rId3" cstate="print"/>
          <a:srcRect/>
          <a:stretch>
            <a:fillRect/>
          </a:stretch>
        </p:blipFill>
        <p:spPr bwMode="auto">
          <a:xfrm>
            <a:off x="5410200" y="1219200"/>
            <a:ext cx="3365826" cy="2590800"/>
          </a:xfrm>
          <a:prstGeom prst="rect">
            <a:avLst/>
          </a:prstGeom>
          <a:noFill/>
          <a:ln w="9525">
            <a:solidFill>
              <a:schemeClr val="accent1"/>
            </a:solidFill>
            <a:miter lim="800000"/>
            <a:headEnd/>
            <a:tailEnd/>
          </a:ln>
        </p:spPr>
      </p:pic>
      <p:pic>
        <p:nvPicPr>
          <p:cNvPr id="27654" name="Picture 6"/>
          <p:cNvPicPr>
            <a:picLocks noChangeAspect="1" noChangeArrowheads="1"/>
          </p:cNvPicPr>
          <p:nvPr/>
        </p:nvPicPr>
        <p:blipFill>
          <a:blip r:embed="rId4" cstate="print">
            <a:biLevel thresh="50000"/>
          </a:blip>
          <a:srcRect/>
          <a:stretch>
            <a:fillRect/>
          </a:stretch>
        </p:blipFill>
        <p:spPr bwMode="auto">
          <a:xfrm>
            <a:off x="3810000" y="1219200"/>
            <a:ext cx="1255713" cy="4247868"/>
          </a:xfrm>
          <a:prstGeom prst="rect">
            <a:avLst/>
          </a:prstGeom>
          <a:noFill/>
          <a:ln>
            <a:solidFill>
              <a:schemeClr val="accent1"/>
            </a:solidFill>
          </a:ln>
        </p:spPr>
      </p:pic>
      <p:sp>
        <p:nvSpPr>
          <p:cNvPr id="27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5" name="TextBox 14"/>
          <p:cNvSpPr txBox="1"/>
          <p:nvPr/>
        </p:nvSpPr>
        <p:spPr>
          <a:xfrm>
            <a:off x="5943600" y="4114800"/>
            <a:ext cx="2590800" cy="5640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ts val="1800"/>
              </a:lnSpc>
            </a:pPr>
            <a:r>
              <a:rPr lang="ru-RU" sz="2000" dirty="0" smtClean="0">
                <a:latin typeface="+mj-lt"/>
              </a:rPr>
              <a:t>Ловля мяча при передаче в колени</a:t>
            </a:r>
            <a:endParaRPr lang="ru-RU" sz="2000" dirty="0">
              <a:latin typeface="+mj-lt"/>
            </a:endParaRPr>
          </a:p>
        </p:txBody>
      </p:sp>
      <p:sp>
        <p:nvSpPr>
          <p:cNvPr id="16" name="TextBox 15"/>
          <p:cNvSpPr txBox="1"/>
          <p:nvPr/>
        </p:nvSpPr>
        <p:spPr>
          <a:xfrm>
            <a:off x="2133600" y="304800"/>
            <a:ext cx="4876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ЛОВЛЯ МЯЧА ДВУМЯ РУКАМИ</a:t>
            </a:r>
            <a:endParaRPr lang="ru-RU" sz="2400" b="1" dirty="0">
              <a:solidFill>
                <a:srgbClr val="FF0000"/>
              </a:solidFill>
              <a:latin typeface="+mj-lt"/>
            </a:endParaRPr>
          </a:p>
        </p:txBody>
      </p:sp>
      <p:sp>
        <p:nvSpPr>
          <p:cNvPr id="17" name="TextBox 16"/>
          <p:cNvSpPr txBox="1"/>
          <p:nvPr/>
        </p:nvSpPr>
        <p:spPr>
          <a:xfrm>
            <a:off x="609600" y="4114800"/>
            <a:ext cx="2590800" cy="5640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ts val="1800"/>
              </a:lnSpc>
            </a:pPr>
            <a:r>
              <a:rPr lang="ru-RU" sz="2000" dirty="0" smtClean="0">
                <a:latin typeface="+mj-lt"/>
              </a:rPr>
              <a:t>Ловля мяча при передаче на грудь</a:t>
            </a:r>
            <a:endParaRPr lang="ru-RU" sz="20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Документы Гены\Физкультура\Физкультура\Баскетбол\IMG_0010.tif"/>
          <p:cNvPicPr>
            <a:picLocks noChangeAspect="1" noChangeArrowheads="1"/>
          </p:cNvPicPr>
          <p:nvPr/>
        </p:nvPicPr>
        <p:blipFill>
          <a:blip r:embed="rId2" cstate="print"/>
          <a:srcRect l="53518" t="19592" b="10803"/>
          <a:stretch>
            <a:fillRect/>
          </a:stretch>
        </p:blipFill>
        <p:spPr bwMode="auto">
          <a:xfrm>
            <a:off x="1905000" y="914400"/>
            <a:ext cx="5410200" cy="5454983"/>
          </a:xfrm>
          <a:prstGeom prst="rect">
            <a:avLst/>
          </a:prstGeom>
          <a:noFill/>
        </p:spPr>
      </p:pic>
      <p:sp>
        <p:nvSpPr>
          <p:cNvPr id="3" name="TextBox 2"/>
          <p:cNvSpPr txBox="1"/>
          <p:nvPr/>
        </p:nvSpPr>
        <p:spPr>
          <a:xfrm>
            <a:off x="2133600" y="304800"/>
            <a:ext cx="4876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КЛАССИФИКАЦИЯ ПЕРЕДАЧ МЯЧА</a:t>
            </a:r>
            <a:endParaRPr lang="ru-RU"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04800"/>
            <a:ext cx="533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ПЕРЕДАЧА ДВУМЯ РУКАМИ ОТ ГРУДИ</a:t>
            </a:r>
            <a:endParaRPr lang="ru-RU" sz="2400" b="1" dirty="0">
              <a:solidFill>
                <a:srgbClr val="FF0000"/>
              </a:solidFill>
              <a:latin typeface="+mj-lt"/>
            </a:endParaRPr>
          </a:p>
        </p:txBody>
      </p:sp>
      <p:sp>
        <p:nvSpPr>
          <p:cNvPr id="29697" name="Rectangle 1"/>
          <p:cNvSpPr>
            <a:spLocks noChangeArrowheads="1"/>
          </p:cNvSpPr>
          <p:nvPr/>
        </p:nvSpPr>
        <p:spPr bwMode="auto">
          <a:xfrm>
            <a:off x="457200" y="1143000"/>
            <a:ext cx="8077200" cy="45243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7785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Это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наиболее</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надежный</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распространенный</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способ</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Удобное</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исходное</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положение</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позволяет</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быстро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послать</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нужном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направлении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В</a:t>
            </a:r>
            <a:r>
              <a:rPr kumimoji="0" lang="ru-RU" sz="2400" b="1" i="0" u="none" strike="noStrike" cap="none" normalizeH="0" baseline="0" dirty="0" smtClean="0">
                <a:ln>
                  <a:noFill/>
                </a:ln>
                <a:solidFill>
                  <a:srgbClr val="FF0000"/>
                </a:solidFill>
                <a:effectLst/>
                <a:latin typeface="+mj-lt"/>
                <a:ea typeface="Times New Roman" pitchFamily="18" charset="0"/>
              </a:rPr>
              <a:t> </a:t>
            </a: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момент</a:t>
            </a:r>
            <a:r>
              <a:rPr kumimoji="0" lang="ru-RU" sz="2400" b="1" i="0" u="none" strike="noStrike" cap="none" normalizeH="0" baseline="0" dirty="0" smtClean="0">
                <a:ln>
                  <a:noFill/>
                </a:ln>
                <a:solidFill>
                  <a:srgbClr val="FF0000"/>
                </a:solidFill>
                <a:effectLst/>
                <a:latin typeface="+mj-lt"/>
                <a:ea typeface="Times New Roman" pitchFamily="18" charset="0"/>
              </a:rPr>
              <a:t> </a:t>
            </a: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передачи</a:t>
            </a:r>
            <a:r>
              <a:rPr kumimoji="0" lang="ru-RU" sz="2400" b="1" i="0" u="none" strike="noStrike" cap="none" normalizeH="0" baseline="0" dirty="0" smtClean="0">
                <a:ln>
                  <a:noFill/>
                </a:ln>
                <a:solidFill>
                  <a:srgbClr val="FF0000"/>
                </a:solidFill>
                <a:effectLst/>
                <a:latin typeface="+mj-lt"/>
                <a:ea typeface="Times New Roman" pitchFamily="18" charset="0"/>
              </a:rPr>
              <a:t> </a:t>
            </a: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выполняются</a:t>
            </a:r>
            <a:r>
              <a:rPr kumimoji="0" lang="ru-RU" sz="2400" b="1" i="0" u="none" strike="noStrike" cap="none" normalizeH="0" baseline="0" dirty="0" smtClean="0">
                <a:ln>
                  <a:noFill/>
                </a:ln>
                <a:solidFill>
                  <a:srgbClr val="FF0000"/>
                </a:solidFill>
                <a:effectLst/>
                <a:latin typeface="+mj-lt"/>
                <a:ea typeface="Times New Roman" pitchFamily="18" charset="0"/>
              </a:rPr>
              <a:t> </a:t>
            </a: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следующие</a:t>
            </a:r>
            <a:r>
              <a:rPr kumimoji="0" lang="ru-RU" sz="2400" b="1" i="0" u="none" strike="noStrike" cap="none" normalizeH="0" baseline="0" dirty="0" smtClean="0">
                <a:ln>
                  <a:noFill/>
                </a:ln>
                <a:solidFill>
                  <a:srgbClr val="FF0000"/>
                </a:solidFill>
                <a:effectLst/>
                <a:latin typeface="+mj-lt"/>
                <a:ea typeface="Times New Roman" pitchFamily="18" charset="0"/>
              </a:rPr>
              <a:t> </a:t>
            </a:r>
            <a:r>
              <a:rPr kumimoji="0" lang="ru-RU" sz="2400" b="1" i="0" u="none" strike="noStrike" cap="none" normalizeH="0" baseline="0" dirty="0" smtClean="0">
                <a:ln>
                  <a:noFill/>
                </a:ln>
                <a:solidFill>
                  <a:srgbClr val="FF0000"/>
                </a:solidFill>
                <a:effectLst/>
                <a:latin typeface="+mj-lt"/>
                <a:ea typeface="Times New Roman" pitchFamily="18" charset="0"/>
                <a:cs typeface="Times New Roman" pitchFamily="18" charset="0"/>
              </a:rPr>
              <a:t>движения</a:t>
            </a:r>
            <a:r>
              <a:rPr kumimoji="0" lang="ru-RU" sz="2400" b="1" i="0" u="none" strike="noStrike" cap="none" normalizeH="0" baseline="0" dirty="0" smtClean="0">
                <a:ln>
                  <a:noFill/>
                </a:ln>
                <a:solidFill>
                  <a:srgbClr val="FF0000"/>
                </a:solidFill>
                <a:effectLst/>
                <a:latin typeface="+mj-lt"/>
                <a:ea typeface="Times New Roman" pitchFamily="18" charset="0"/>
              </a:rPr>
              <a:t>:</a:t>
            </a:r>
            <a:endParaRPr kumimoji="0" lang="ru-RU" sz="2400" b="0" i="0" u="none" strike="noStrike" cap="none" normalizeH="0" baseline="0" dirty="0" smtClean="0">
              <a:ln>
                <a:noFill/>
              </a:ln>
              <a:solidFill>
                <a:srgbClr val="FF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57785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руки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мячом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сгибаются</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57785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подтягивают</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груди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дугообразным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движением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замах</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57785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ноги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сгибаются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коленных</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суставах</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57785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локти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чуть</a:t>
            </a:r>
            <a:r>
              <a:rPr kumimoji="0" lang="ru-RU" sz="2400" b="0" i="0" u="none" strike="noStrike" cap="none" normalizeH="0" baseline="0" dirty="0" smtClean="0">
                <a:ln>
                  <a:noFill/>
                </a:ln>
                <a:solidFill>
                  <a:schemeClr val="tx1"/>
                </a:solidFill>
                <a:effectLst/>
                <a:latin typeface="+mj-lt"/>
                <a:ea typeface="Times New Roman" pitchFamily="18" charset="0"/>
              </a:rPr>
              <a:t>-</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чуть</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разводятся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стороны</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57785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кисти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одновременным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разгибанием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рук</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посылают</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вперед</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57785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ноги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выпрямляются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направлении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передачи</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04800"/>
            <a:ext cx="533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ПЕРЕДАЧА ДВУМЯ РУКАМИ ОТ ГРУДИ</a:t>
            </a:r>
            <a:endParaRPr lang="ru-RU" sz="2400" b="1" dirty="0">
              <a:solidFill>
                <a:srgbClr val="FF0000"/>
              </a:solidFill>
              <a:latin typeface="+mj-lt"/>
            </a:endParaRPr>
          </a:p>
        </p:txBody>
      </p:sp>
      <p:sp>
        <p:nvSpPr>
          <p:cNvPr id="29697" name="Rectangle 1"/>
          <p:cNvSpPr>
            <a:spLocks noChangeArrowheads="1"/>
          </p:cNvSpPr>
          <p:nvPr/>
        </p:nvSpPr>
        <p:spPr bwMode="auto">
          <a:xfrm>
            <a:off x="533400" y="914400"/>
            <a:ext cx="8077200" cy="62241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ts val="2000"/>
              </a:lnSpc>
            </a:pPr>
            <a:r>
              <a:rPr lang="ru-RU" sz="2400" dirty="0" smtClean="0"/>
              <a:t>Передача мяча от груди на небольшое расстояние выполняется кистью при неполном разгибании рук и ног.</a:t>
            </a:r>
            <a:endParaRPr lang="ru-RU" sz="2400" dirty="0"/>
          </a:p>
        </p:txBody>
      </p:sp>
      <p:pic>
        <p:nvPicPr>
          <p:cNvPr id="30722" name="Picture 2"/>
          <p:cNvPicPr>
            <a:picLocks noChangeAspect="1" noChangeArrowheads="1"/>
          </p:cNvPicPr>
          <p:nvPr/>
        </p:nvPicPr>
        <p:blipFill>
          <a:blip r:embed="rId2" cstate="print"/>
          <a:srcRect/>
          <a:stretch>
            <a:fillRect/>
          </a:stretch>
        </p:blipFill>
        <p:spPr bwMode="auto">
          <a:xfrm>
            <a:off x="228600" y="1981200"/>
            <a:ext cx="1734165" cy="2590800"/>
          </a:xfrm>
          <a:prstGeom prst="rect">
            <a:avLst/>
          </a:prstGeom>
          <a:noFill/>
          <a:ln w="9525">
            <a:solidFill>
              <a:schemeClr val="accent1"/>
            </a:solid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2133600" y="1981200"/>
            <a:ext cx="2190595" cy="2590800"/>
          </a:xfrm>
          <a:prstGeom prst="rect">
            <a:avLst/>
          </a:prstGeom>
          <a:noFill/>
          <a:ln w="9525">
            <a:solidFill>
              <a:schemeClr val="accent1"/>
            </a:solid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4419600" y="1981200"/>
            <a:ext cx="1991276" cy="2590800"/>
          </a:xfrm>
          <a:prstGeom prst="rect">
            <a:avLst/>
          </a:prstGeom>
          <a:noFill/>
          <a:ln w="9525">
            <a:solidFill>
              <a:schemeClr val="accent1"/>
            </a:solidFill>
            <a:miter lim="800000"/>
            <a:headEnd/>
            <a:tailEnd/>
          </a:ln>
        </p:spPr>
      </p:pic>
      <p:sp>
        <p:nvSpPr>
          <p:cNvPr id="13" name="TextBox 12"/>
          <p:cNvSpPr txBox="1"/>
          <p:nvPr/>
        </p:nvSpPr>
        <p:spPr>
          <a:xfrm>
            <a:off x="228600" y="5029200"/>
            <a:ext cx="1676400" cy="12464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800"/>
              </a:lnSpc>
            </a:pPr>
            <a:r>
              <a:rPr lang="ru-RU" sz="2000" dirty="0" smtClean="0">
                <a:latin typeface="+mj-lt"/>
              </a:rPr>
              <a:t>Исходное положение для выполнения передачи</a:t>
            </a:r>
            <a:endParaRPr lang="ru-RU" sz="2000" dirty="0">
              <a:latin typeface="+mj-lt"/>
            </a:endParaRPr>
          </a:p>
        </p:txBody>
      </p:sp>
      <p:sp>
        <p:nvSpPr>
          <p:cNvPr id="14" name="TextBox 13"/>
          <p:cNvSpPr txBox="1"/>
          <p:nvPr/>
        </p:nvSpPr>
        <p:spPr>
          <a:xfrm>
            <a:off x="2133600" y="5029200"/>
            <a:ext cx="21336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600"/>
              </a:lnSpc>
            </a:pPr>
            <a:r>
              <a:rPr lang="ru-RU" sz="2000" dirty="0" smtClean="0">
                <a:latin typeface="+mj-lt"/>
              </a:rPr>
              <a:t>Дугообразное движение руками:</a:t>
            </a:r>
          </a:p>
          <a:p>
            <a:pPr lvl="0">
              <a:lnSpc>
                <a:spcPts val="1600"/>
              </a:lnSpc>
              <a:buFont typeface="Arial" pitchFamily="34" charset="0"/>
              <a:buChar char="•"/>
            </a:pPr>
            <a:r>
              <a:rPr lang="ru-RU" sz="2000" dirty="0" smtClean="0">
                <a:latin typeface="+mj-lt"/>
              </a:rPr>
              <a:t>колени,</a:t>
            </a:r>
          </a:p>
          <a:p>
            <a:pPr lvl="0">
              <a:lnSpc>
                <a:spcPts val="1600"/>
              </a:lnSpc>
              <a:buFont typeface="Arial" pitchFamily="34" charset="0"/>
              <a:buChar char="•"/>
            </a:pPr>
            <a:r>
              <a:rPr lang="ru-RU" sz="2000" dirty="0" smtClean="0">
                <a:latin typeface="+mj-lt"/>
              </a:rPr>
              <a:t>живот,</a:t>
            </a:r>
          </a:p>
          <a:p>
            <a:pPr lvl="0">
              <a:lnSpc>
                <a:spcPts val="1600"/>
              </a:lnSpc>
              <a:buFont typeface="Arial" pitchFamily="34" charset="0"/>
              <a:buChar char="•"/>
            </a:pPr>
            <a:r>
              <a:rPr lang="ru-RU" sz="2000" dirty="0" smtClean="0">
                <a:latin typeface="+mj-lt"/>
              </a:rPr>
              <a:t>грудь, т.е. замах</a:t>
            </a:r>
            <a:endParaRPr lang="ru-RU" sz="2000" dirty="0">
              <a:latin typeface="+mj-lt"/>
            </a:endParaRPr>
          </a:p>
        </p:txBody>
      </p:sp>
      <p:sp>
        <p:nvSpPr>
          <p:cNvPr id="15" name="TextBox 14"/>
          <p:cNvSpPr txBox="1"/>
          <p:nvPr/>
        </p:nvSpPr>
        <p:spPr>
          <a:xfrm>
            <a:off x="4495800" y="5105400"/>
            <a:ext cx="18288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ts val="1600"/>
              </a:lnSpc>
            </a:pPr>
            <a:r>
              <a:rPr lang="ru-RU" sz="2000" dirty="0" smtClean="0">
                <a:latin typeface="+mj-lt"/>
              </a:rPr>
              <a:t>Продолжение движения вверх</a:t>
            </a:r>
            <a:endParaRPr lang="ru-RU" sz="2000" dirty="0">
              <a:latin typeface="+mj-lt"/>
            </a:endParaRPr>
          </a:p>
        </p:txBody>
      </p:sp>
      <p:pic>
        <p:nvPicPr>
          <p:cNvPr id="1026" name="Picture 2"/>
          <p:cNvPicPr>
            <a:picLocks noChangeAspect="1" noChangeArrowheads="1"/>
          </p:cNvPicPr>
          <p:nvPr/>
        </p:nvPicPr>
        <p:blipFill>
          <a:blip r:embed="rId5" cstate="print"/>
          <a:srcRect/>
          <a:stretch>
            <a:fillRect/>
          </a:stretch>
        </p:blipFill>
        <p:spPr bwMode="auto">
          <a:xfrm>
            <a:off x="6629400" y="2057400"/>
            <a:ext cx="2286000" cy="2514600"/>
          </a:xfrm>
          <a:prstGeom prst="rect">
            <a:avLst/>
          </a:prstGeom>
          <a:noFill/>
          <a:ln w="9525">
            <a:solidFill>
              <a:schemeClr val="accent1"/>
            </a:solidFill>
            <a:miter lim="800000"/>
            <a:headEnd/>
            <a:tailEnd/>
          </a:ln>
        </p:spPr>
      </p:pic>
      <p:sp>
        <p:nvSpPr>
          <p:cNvPr id="11" name="TextBox 10"/>
          <p:cNvSpPr txBox="1"/>
          <p:nvPr/>
        </p:nvSpPr>
        <p:spPr>
          <a:xfrm>
            <a:off x="6629400" y="4953000"/>
            <a:ext cx="2133600" cy="15450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600"/>
              </a:lnSpc>
            </a:pPr>
            <a:r>
              <a:rPr lang="ru-RU" sz="2000" dirty="0" smtClean="0"/>
              <a:t>Резкое выпрямление рук, кисти</a:t>
            </a:r>
          </a:p>
          <a:p>
            <a:pPr>
              <a:lnSpc>
                <a:spcPts val="1600"/>
              </a:lnSpc>
            </a:pPr>
            <a:r>
              <a:rPr lang="ru-RU" sz="2000" dirty="0" smtClean="0"/>
              <a:t>направляют мяч в нужном</a:t>
            </a:r>
          </a:p>
          <a:p>
            <a:pPr>
              <a:lnSpc>
                <a:spcPts val="1600"/>
              </a:lnSpc>
            </a:pPr>
            <a:r>
              <a:rPr lang="ru-RU" sz="2000" dirty="0" smtClean="0"/>
              <a:t>направлении, т.е. делают передачу</a:t>
            </a:r>
            <a:endParaRPr lang="ru-RU"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04800"/>
            <a:ext cx="533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ПЕРЕДАЧА ОДНОЙ РУКОЙ ОТ ПЛЕЧА</a:t>
            </a:r>
            <a:endParaRPr lang="ru-RU" sz="2400" b="1" dirty="0">
              <a:solidFill>
                <a:srgbClr val="FF0000"/>
              </a:solidFill>
              <a:latin typeface="+mj-lt"/>
            </a:endParaRPr>
          </a:p>
        </p:txBody>
      </p:sp>
      <p:sp>
        <p:nvSpPr>
          <p:cNvPr id="29697" name="Rectangle 1"/>
          <p:cNvSpPr>
            <a:spLocks noChangeArrowheads="1"/>
          </p:cNvSpPr>
          <p:nvPr/>
        </p:nvSpPr>
        <p:spPr bwMode="auto">
          <a:xfrm>
            <a:off x="457200" y="1371600"/>
            <a:ext cx="8077200" cy="415498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2400" dirty="0" smtClean="0"/>
              <a:t>Этим способом можно послать мяч на дальнее расстояние. </a:t>
            </a:r>
            <a:r>
              <a:rPr lang="ru-RU" sz="2400" b="1" dirty="0" smtClean="0">
                <a:solidFill>
                  <a:srgbClr val="FF0000"/>
                </a:solidFill>
              </a:rPr>
              <a:t>В момент передачи выполняются следующие движения:</a:t>
            </a:r>
            <a:endParaRPr lang="ru-RU" sz="2400" dirty="0" smtClean="0">
              <a:solidFill>
                <a:srgbClr val="FF0000"/>
              </a:solidFill>
            </a:endParaRPr>
          </a:p>
          <a:p>
            <a:r>
              <a:rPr lang="ru-RU" sz="2400" dirty="0" smtClean="0"/>
              <a:t>а затем:</a:t>
            </a:r>
          </a:p>
          <a:p>
            <a:pPr lvl="0">
              <a:buFont typeface="Wingdings" pitchFamily="2" charset="2"/>
              <a:buChar char="Ø"/>
            </a:pPr>
            <a:r>
              <a:rPr lang="ru-RU" sz="2400" dirty="0" smtClean="0"/>
              <a:t>повернуться боком в направлении передачи;</a:t>
            </a:r>
          </a:p>
          <a:p>
            <a:pPr lvl="0">
              <a:buFont typeface="Wingdings" pitchFamily="2" charset="2"/>
              <a:buChar char="Ø"/>
            </a:pPr>
            <a:r>
              <a:rPr lang="ru-RU" sz="2400" dirty="0" smtClean="0"/>
              <a:t>выставить вперед одноименную ногу;</a:t>
            </a:r>
          </a:p>
          <a:p>
            <a:pPr lvl="0">
              <a:buFont typeface="Wingdings" pitchFamily="2" charset="2"/>
              <a:buChar char="Ø"/>
            </a:pPr>
            <a:r>
              <a:rPr lang="ru-RU" sz="2400" dirty="0" smtClean="0"/>
              <a:t>держать мяч на кисти согнутой руки в локтевом суставе;</a:t>
            </a:r>
          </a:p>
          <a:p>
            <a:pPr lvl="0">
              <a:buFont typeface="Wingdings" pitchFamily="2" charset="2"/>
              <a:buChar char="Ø"/>
            </a:pPr>
            <a:r>
              <a:rPr lang="ru-RU" sz="2400" dirty="0" smtClean="0"/>
              <a:t>другая рука поддерживает мяч;</a:t>
            </a:r>
          </a:p>
          <a:p>
            <a:pPr lvl="0">
              <a:buFont typeface="Wingdings" pitchFamily="2" charset="2"/>
              <a:buChar char="Ø"/>
            </a:pPr>
            <a:r>
              <a:rPr lang="ru-RU" sz="2400" dirty="0" smtClean="0"/>
              <a:t>повернуться в направлении передачи;</a:t>
            </a:r>
          </a:p>
          <a:p>
            <a:pPr lvl="0">
              <a:buFont typeface="Wingdings" pitchFamily="2" charset="2"/>
              <a:buChar char="Ø"/>
            </a:pPr>
            <a:r>
              <a:rPr lang="ru-RU" sz="2400" dirty="0" smtClean="0"/>
              <a:t>одновременно разгибая руки в плечевом и локтевом суставах</a:t>
            </a:r>
          </a:p>
          <a:p>
            <a:pPr lvl="0">
              <a:buFont typeface="Wingdings" pitchFamily="2" charset="2"/>
              <a:buChar char="Ø"/>
            </a:pPr>
            <a:r>
              <a:rPr lang="ru-RU" sz="2400" dirty="0" smtClean="0"/>
              <a:t>выполнить передачу, направляя мяч кистью.</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Документы Гены\Физкультура\Физкультура\Баскетбол\IMG_0005.tif"/>
          <p:cNvPicPr/>
          <p:nvPr/>
        </p:nvPicPr>
        <p:blipFill>
          <a:blip r:embed="rId2" cstate="print"/>
          <a:srcRect l="53143" t="13901" r="997" b="6170"/>
          <a:stretch>
            <a:fillRect/>
          </a:stretch>
        </p:blipFill>
        <p:spPr bwMode="auto">
          <a:xfrm>
            <a:off x="1219200" y="1143000"/>
            <a:ext cx="7010400" cy="5257800"/>
          </a:xfrm>
          <a:prstGeom prst="rect">
            <a:avLst/>
          </a:prstGeom>
          <a:noFill/>
          <a:ln w="9525">
            <a:noFill/>
            <a:miter lim="800000"/>
            <a:headEnd/>
            <a:tailEnd/>
          </a:ln>
        </p:spPr>
      </p:pic>
      <p:sp>
        <p:nvSpPr>
          <p:cNvPr id="3" name="TextBox 2"/>
          <p:cNvSpPr txBox="1"/>
          <p:nvPr/>
        </p:nvSpPr>
        <p:spPr>
          <a:xfrm>
            <a:off x="1828800" y="304800"/>
            <a:ext cx="5867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400" dirty="0" smtClean="0">
                <a:solidFill>
                  <a:srgbClr val="FF0000"/>
                </a:solidFill>
                <a:latin typeface="+mj-lt"/>
              </a:rPr>
              <a:t>КЛАССИФИКАЦИЯ ТЕХНИЧЕСКИХ ПРИЕМОВ</a:t>
            </a:r>
            <a:endParaRPr lang="ru-RU" sz="2400" dirty="0">
              <a:solidFill>
                <a:srgbClr val="FF000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04800"/>
            <a:ext cx="533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ПЕРЕДАЧА ОДНОЙ РУКОЙ ОТ ПЛЕЧА</a:t>
            </a:r>
            <a:endParaRPr lang="ru-RU" sz="2400" b="1" dirty="0">
              <a:solidFill>
                <a:srgbClr val="FF0000"/>
              </a:solidFill>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381000" y="1447800"/>
            <a:ext cx="1573967" cy="2667000"/>
          </a:xfrm>
          <a:prstGeom prst="rect">
            <a:avLst/>
          </a:prstGeom>
          <a:noFill/>
          <a:ln w="9525">
            <a:solidFill>
              <a:schemeClr val="accent1"/>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286000" y="1371600"/>
            <a:ext cx="1676400" cy="2729024"/>
          </a:xfrm>
          <a:prstGeom prst="rect">
            <a:avLst/>
          </a:prstGeom>
          <a:noFill/>
          <a:ln w="9525">
            <a:solidFill>
              <a:schemeClr val="accent1"/>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191000" y="1371600"/>
            <a:ext cx="1143000" cy="2691581"/>
          </a:xfrm>
          <a:prstGeom prst="rect">
            <a:avLst/>
          </a:prstGeom>
          <a:noFill/>
          <a:ln w="9525">
            <a:solidFill>
              <a:schemeClr val="accent1"/>
            </a:solid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638800" y="1371600"/>
            <a:ext cx="3102429" cy="2667000"/>
          </a:xfrm>
          <a:prstGeom prst="rect">
            <a:avLst/>
          </a:prstGeom>
          <a:noFill/>
          <a:ln w="9525">
            <a:solidFill>
              <a:schemeClr val="accent1"/>
            </a:solidFill>
            <a:miter lim="800000"/>
            <a:headEnd/>
            <a:tailEnd/>
          </a:ln>
        </p:spPr>
      </p:pic>
      <p:sp>
        <p:nvSpPr>
          <p:cNvPr id="8" name="TextBox 7"/>
          <p:cNvSpPr txBox="1"/>
          <p:nvPr/>
        </p:nvSpPr>
        <p:spPr>
          <a:xfrm>
            <a:off x="228600" y="4648200"/>
            <a:ext cx="1676400" cy="11346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600"/>
              </a:lnSpc>
            </a:pPr>
            <a:r>
              <a:rPr lang="ru-RU" sz="2000" dirty="0" smtClean="0">
                <a:latin typeface="+mj-lt"/>
              </a:rPr>
              <a:t>Исходное положение для выполнения передачи</a:t>
            </a:r>
            <a:endParaRPr lang="ru-RU" sz="2000" dirty="0">
              <a:latin typeface="+mj-lt"/>
            </a:endParaRPr>
          </a:p>
        </p:txBody>
      </p:sp>
      <p:sp>
        <p:nvSpPr>
          <p:cNvPr id="9" name="TextBox 8"/>
          <p:cNvSpPr txBox="1"/>
          <p:nvPr/>
        </p:nvSpPr>
        <p:spPr>
          <a:xfrm>
            <a:off x="2209800" y="4191000"/>
            <a:ext cx="1676400" cy="2410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800"/>
              </a:lnSpc>
            </a:pPr>
            <a:r>
              <a:rPr lang="ru-RU" sz="2000" dirty="0" smtClean="0">
                <a:latin typeface="+mj-lt"/>
              </a:rPr>
              <a:t>Повернуться боком в направлении передачи. Вынести мяч вверх. Держать на кисти согнутой руки</a:t>
            </a:r>
            <a:endParaRPr lang="ru-RU" sz="2000" dirty="0">
              <a:latin typeface="+mj-lt"/>
            </a:endParaRPr>
          </a:p>
        </p:txBody>
      </p:sp>
      <p:sp>
        <p:nvSpPr>
          <p:cNvPr id="10" name="TextBox 9"/>
          <p:cNvSpPr txBox="1"/>
          <p:nvPr/>
        </p:nvSpPr>
        <p:spPr>
          <a:xfrm>
            <a:off x="3962400" y="4495800"/>
            <a:ext cx="1828800" cy="7243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600"/>
              </a:lnSpc>
            </a:pPr>
            <a:r>
              <a:rPr lang="ru-RU" sz="2000" dirty="0" smtClean="0">
                <a:latin typeface="+mj-lt"/>
              </a:rPr>
              <a:t>Придерживать мяч другой рукой</a:t>
            </a:r>
            <a:endParaRPr lang="ru-RU" sz="2000" dirty="0">
              <a:latin typeface="+mj-lt"/>
            </a:endParaRPr>
          </a:p>
        </p:txBody>
      </p:sp>
      <p:sp>
        <p:nvSpPr>
          <p:cNvPr id="11" name="TextBox 10"/>
          <p:cNvSpPr txBox="1"/>
          <p:nvPr/>
        </p:nvSpPr>
        <p:spPr>
          <a:xfrm>
            <a:off x="5943600" y="4419600"/>
            <a:ext cx="2743200" cy="13398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600"/>
              </a:lnSpc>
            </a:pPr>
            <a:r>
              <a:rPr lang="ru-RU" sz="2000" dirty="0" smtClean="0">
                <a:latin typeface="+mj-lt"/>
              </a:rPr>
              <a:t>Поворачиваясь вперед, разгибая руку</a:t>
            </a:r>
          </a:p>
          <a:p>
            <a:pPr>
              <a:lnSpc>
                <a:spcPts val="1600"/>
              </a:lnSpc>
            </a:pPr>
            <a:r>
              <a:rPr lang="ru-RU" sz="2000" dirty="0" smtClean="0">
                <a:latin typeface="+mj-lt"/>
              </a:rPr>
              <a:t>с мячом и направляя мяч кистью в нужном</a:t>
            </a:r>
          </a:p>
          <a:p>
            <a:pPr>
              <a:lnSpc>
                <a:spcPts val="1600"/>
              </a:lnSpc>
            </a:pPr>
            <a:r>
              <a:rPr lang="ru-RU" sz="2000" dirty="0" smtClean="0">
                <a:latin typeface="+mj-lt"/>
              </a:rPr>
              <a:t>направлении, выполнить передачу</a:t>
            </a:r>
            <a:endParaRPr lang="ru-RU" sz="2000"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533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ПЕРЕДАЧА ДВУМЯ РУКАМИ СНИЗУ</a:t>
            </a:r>
            <a:endParaRPr lang="ru-RU" sz="2400" b="1" dirty="0">
              <a:solidFill>
                <a:srgbClr val="FF0000"/>
              </a:solidFill>
              <a:latin typeface="+mj-lt"/>
            </a:endParaRPr>
          </a:p>
        </p:txBody>
      </p:sp>
      <p:sp>
        <p:nvSpPr>
          <p:cNvPr id="16" name="Прямоугольник 15"/>
          <p:cNvSpPr/>
          <p:nvPr/>
        </p:nvSpPr>
        <p:spPr>
          <a:xfrm>
            <a:off x="914400" y="1371600"/>
            <a:ext cx="7315200" cy="43349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200"/>
              </a:lnSpc>
            </a:pPr>
            <a:r>
              <a:rPr lang="ru-RU" sz="2400" dirty="0" smtClean="0">
                <a:latin typeface="+mj-lt"/>
              </a:rPr>
              <a:t>Этот способ передачи чаще всего используется после остановки или поворота, на короткое расстояние, когда соперник, оказывая противодействие, подходит вплотную к игроку. В момент передачи выполняются следующие движения:</a:t>
            </a:r>
          </a:p>
          <a:p>
            <a:pPr lvl="0" algn="just">
              <a:lnSpc>
                <a:spcPts val="2200"/>
              </a:lnSpc>
              <a:buFont typeface="Wingdings" pitchFamily="2" charset="2"/>
              <a:buChar char="Ø"/>
            </a:pPr>
            <a:r>
              <a:rPr lang="ru-RU" sz="2400" dirty="0" smtClean="0">
                <a:latin typeface="+mj-lt"/>
              </a:rPr>
              <a:t>мяч отводится назад к бедру;</a:t>
            </a:r>
          </a:p>
          <a:p>
            <a:pPr lvl="0" algn="just">
              <a:lnSpc>
                <a:spcPts val="2200"/>
              </a:lnSpc>
              <a:buFont typeface="Wingdings" pitchFamily="2" charset="2"/>
              <a:buChar char="Ø"/>
            </a:pPr>
            <a:r>
              <a:rPr lang="ru-RU" sz="2400" dirty="0" smtClean="0">
                <a:latin typeface="+mj-lt"/>
              </a:rPr>
              <a:t>обе руки выполняют равную работу;</a:t>
            </a:r>
          </a:p>
          <a:p>
            <a:pPr lvl="0" algn="just">
              <a:lnSpc>
                <a:spcPts val="2200"/>
              </a:lnSpc>
              <a:buFont typeface="Wingdings" pitchFamily="2" charset="2"/>
              <a:buChar char="Ø"/>
            </a:pPr>
            <a:r>
              <a:rPr lang="ru-RU" sz="2400" dirty="0" smtClean="0">
                <a:latin typeface="+mj-lt"/>
              </a:rPr>
              <a:t>в конце замаха правая рука отводится чуть дальше, чем левая;</a:t>
            </a:r>
          </a:p>
          <a:p>
            <a:pPr lvl="0" algn="just">
              <a:lnSpc>
                <a:spcPts val="2200"/>
              </a:lnSpc>
              <a:buFont typeface="Wingdings" pitchFamily="2" charset="2"/>
              <a:buChar char="Ø"/>
            </a:pPr>
            <a:r>
              <a:rPr lang="ru-RU" sz="2400" dirty="0" smtClean="0">
                <a:latin typeface="+mj-lt"/>
              </a:rPr>
              <a:t>правый локоть согнут и направлен назад;</a:t>
            </a:r>
          </a:p>
          <a:p>
            <a:pPr lvl="0" algn="just">
              <a:lnSpc>
                <a:spcPts val="2200"/>
              </a:lnSpc>
              <a:buFont typeface="Wingdings" pitchFamily="2" charset="2"/>
              <a:buChar char="Ø"/>
            </a:pPr>
            <a:r>
              <a:rPr lang="ru-RU" sz="2400" dirty="0" smtClean="0">
                <a:latin typeface="+mj-lt"/>
              </a:rPr>
              <a:t>левая нога при отведении мяча делает шаг вперед;</a:t>
            </a:r>
          </a:p>
          <a:p>
            <a:pPr lvl="0" algn="just">
              <a:lnSpc>
                <a:spcPts val="2200"/>
              </a:lnSpc>
              <a:buFont typeface="Wingdings" pitchFamily="2" charset="2"/>
              <a:buChar char="Ø"/>
            </a:pPr>
            <a:r>
              <a:rPr lang="ru-RU" sz="2400" dirty="0" smtClean="0">
                <a:latin typeface="+mj-lt"/>
              </a:rPr>
              <a:t>ноги согнуты;</a:t>
            </a:r>
          </a:p>
          <a:p>
            <a:pPr lvl="0" algn="just">
              <a:lnSpc>
                <a:spcPts val="2200"/>
              </a:lnSpc>
              <a:buFont typeface="Wingdings" pitchFamily="2" charset="2"/>
              <a:buChar char="Ø"/>
            </a:pPr>
            <a:r>
              <a:rPr lang="ru-RU" sz="2400" dirty="0" smtClean="0">
                <a:latin typeface="+mj-lt"/>
              </a:rPr>
              <a:t>передавая мяч, руки сопровождают это движение, и мяч сходит с рук одновременно;</a:t>
            </a:r>
          </a:p>
          <a:p>
            <a:pPr lvl="0" algn="just">
              <a:lnSpc>
                <a:spcPts val="2200"/>
              </a:lnSpc>
              <a:buFont typeface="Wingdings" pitchFamily="2" charset="2"/>
              <a:buChar char="Ø"/>
            </a:pPr>
            <a:r>
              <a:rPr lang="ru-RU" sz="2400" dirty="0" smtClean="0">
                <a:latin typeface="+mj-lt"/>
              </a:rPr>
              <a:t>вес тела полностью переносится вперед.</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533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ПЕРЕДАЧА ДВУМЯ РУКАМИ СНИЗУ</a:t>
            </a:r>
            <a:endParaRPr lang="ru-RU" sz="2400" b="1" dirty="0">
              <a:solidFill>
                <a:srgbClr val="FF0000"/>
              </a:solidFill>
              <a:latin typeface="+mj-lt"/>
            </a:endParaRPr>
          </a:p>
        </p:txBody>
      </p:sp>
      <p:pic>
        <p:nvPicPr>
          <p:cNvPr id="34818" name="Picture 2"/>
          <p:cNvPicPr>
            <a:picLocks noChangeAspect="1" noChangeArrowheads="1"/>
          </p:cNvPicPr>
          <p:nvPr/>
        </p:nvPicPr>
        <p:blipFill>
          <a:blip r:embed="rId2" cstate="print"/>
          <a:srcRect/>
          <a:stretch>
            <a:fillRect/>
          </a:stretch>
        </p:blipFill>
        <p:spPr bwMode="auto">
          <a:xfrm>
            <a:off x="228600" y="1371600"/>
            <a:ext cx="1601338" cy="2438400"/>
          </a:xfrm>
          <a:prstGeom prst="rect">
            <a:avLst/>
          </a:prstGeom>
          <a:noFill/>
          <a:ln w="9525">
            <a:solidFill>
              <a:schemeClr val="accent1"/>
            </a:solid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1981200" y="1371600"/>
            <a:ext cx="1981200" cy="2438400"/>
          </a:xfrm>
          <a:prstGeom prst="rect">
            <a:avLst/>
          </a:prstGeom>
          <a:noFill/>
          <a:ln w="9525">
            <a:solidFill>
              <a:schemeClr val="accent1"/>
            </a:solid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4114800" y="1371600"/>
            <a:ext cx="1905000" cy="2438400"/>
          </a:xfrm>
          <a:prstGeom prst="rect">
            <a:avLst/>
          </a:prstGeom>
          <a:noFill/>
          <a:ln w="9525">
            <a:solidFill>
              <a:schemeClr val="accent1"/>
            </a:solidFill>
            <a:miter lim="800000"/>
            <a:headEnd/>
            <a:tailEnd/>
          </a:ln>
        </p:spPr>
      </p:pic>
      <p:pic>
        <p:nvPicPr>
          <p:cNvPr id="34821" name="Picture 5"/>
          <p:cNvPicPr>
            <a:picLocks noChangeAspect="1" noChangeArrowheads="1"/>
          </p:cNvPicPr>
          <p:nvPr/>
        </p:nvPicPr>
        <p:blipFill>
          <a:blip r:embed="rId5" cstate="print"/>
          <a:srcRect/>
          <a:stretch>
            <a:fillRect/>
          </a:stretch>
        </p:blipFill>
        <p:spPr bwMode="auto">
          <a:xfrm>
            <a:off x="6248400" y="1371600"/>
            <a:ext cx="2571750" cy="2438400"/>
          </a:xfrm>
          <a:prstGeom prst="rect">
            <a:avLst/>
          </a:prstGeom>
          <a:noFill/>
          <a:ln w="9525">
            <a:solidFill>
              <a:schemeClr val="accent1"/>
            </a:solidFill>
            <a:miter lim="800000"/>
            <a:headEnd/>
            <a:tailEnd/>
          </a:ln>
        </p:spPr>
      </p:pic>
      <p:sp>
        <p:nvSpPr>
          <p:cNvPr id="8" name="TextBox 7"/>
          <p:cNvSpPr txBox="1"/>
          <p:nvPr/>
        </p:nvSpPr>
        <p:spPr>
          <a:xfrm>
            <a:off x="228600" y="4267200"/>
            <a:ext cx="1676400" cy="11346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600"/>
              </a:lnSpc>
            </a:pPr>
            <a:r>
              <a:rPr lang="ru-RU" sz="2000" dirty="0" smtClean="0">
                <a:latin typeface="+mj-lt"/>
              </a:rPr>
              <a:t>Мяч отводится назад, левая нога делает шаг вперед</a:t>
            </a:r>
            <a:endParaRPr lang="ru-RU" sz="2000" dirty="0">
              <a:latin typeface="+mj-lt"/>
            </a:endParaRPr>
          </a:p>
        </p:txBody>
      </p:sp>
      <p:sp>
        <p:nvSpPr>
          <p:cNvPr id="9" name="TextBox 8"/>
          <p:cNvSpPr txBox="1"/>
          <p:nvPr/>
        </p:nvSpPr>
        <p:spPr>
          <a:xfrm>
            <a:off x="2133600" y="4267200"/>
            <a:ext cx="1676400" cy="9294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600"/>
              </a:lnSpc>
            </a:pPr>
            <a:r>
              <a:rPr lang="ru-RU" sz="2000" dirty="0" smtClean="0">
                <a:latin typeface="+mj-lt"/>
              </a:rPr>
              <a:t>Руки выполняют равную работу</a:t>
            </a:r>
            <a:endParaRPr lang="ru-RU" sz="2000" dirty="0">
              <a:latin typeface="+mj-lt"/>
            </a:endParaRPr>
          </a:p>
        </p:txBody>
      </p:sp>
      <p:sp>
        <p:nvSpPr>
          <p:cNvPr id="10" name="TextBox 9"/>
          <p:cNvSpPr txBox="1"/>
          <p:nvPr/>
        </p:nvSpPr>
        <p:spPr>
          <a:xfrm>
            <a:off x="4267200" y="4267200"/>
            <a:ext cx="1676400" cy="13398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600"/>
              </a:lnSpc>
            </a:pPr>
            <a:r>
              <a:rPr lang="ru-RU" sz="2000" dirty="0" smtClean="0">
                <a:latin typeface="+mj-lt"/>
              </a:rPr>
              <a:t>Когда мяч посылается вперед, вес тела также переносится вперед</a:t>
            </a:r>
            <a:endParaRPr lang="ru-RU" sz="2000" dirty="0">
              <a:latin typeface="+mj-lt"/>
            </a:endParaRPr>
          </a:p>
        </p:txBody>
      </p:sp>
      <p:sp>
        <p:nvSpPr>
          <p:cNvPr id="11" name="TextBox 10"/>
          <p:cNvSpPr txBox="1"/>
          <p:nvPr/>
        </p:nvSpPr>
        <p:spPr>
          <a:xfrm>
            <a:off x="6553200" y="4267200"/>
            <a:ext cx="2133600" cy="9130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1600"/>
              </a:lnSpc>
            </a:pPr>
            <a:r>
              <a:rPr lang="ru-RU" sz="2000" dirty="0" smtClean="0">
                <a:latin typeface="+mj-lt"/>
              </a:rPr>
              <a:t>Движение должно быть раскрепощенным и естественным</a:t>
            </a:r>
            <a:endParaRPr lang="ru-RU" sz="20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533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ПЕРЕДАЧА ОДНОЙ РУКОЙ СНИЗУ</a:t>
            </a:r>
            <a:endParaRPr lang="ru-RU" sz="2400" b="1" dirty="0">
              <a:solidFill>
                <a:srgbClr val="FF0000"/>
              </a:solidFill>
              <a:latin typeface="+mj-lt"/>
            </a:endParaRPr>
          </a:p>
        </p:txBody>
      </p:sp>
      <p:sp>
        <p:nvSpPr>
          <p:cNvPr id="358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5844" name="Rectangle 4"/>
          <p:cNvSpPr>
            <a:spLocks noChangeArrowheads="1"/>
          </p:cNvSpPr>
          <p:nvPr/>
        </p:nvSpPr>
        <p:spPr bwMode="auto">
          <a:xfrm>
            <a:off x="381000" y="1143000"/>
            <a:ext cx="4038600" cy="21698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Передача</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одной</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рукой</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снизу осуществляется</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теми</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же движениями</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что</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и</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передача двумя</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руками</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снизу</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Главное</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отличие</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заключается</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том</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что</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правая</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рука контролирует</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сзади</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а</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левая</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рука</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убирается с</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мяча</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и</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выпускается с</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кончиков</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правой</a:t>
            </a:r>
            <a:r>
              <a:rPr kumimoji="0" lang="ru-RU" sz="2000" i="0" u="none" strike="noStrike" cap="none" normalizeH="0" baseline="0" dirty="0" smtClean="0">
                <a:ln>
                  <a:noFill/>
                </a:ln>
                <a:solidFill>
                  <a:schemeClr val="tx1"/>
                </a:solidFill>
                <a:effectLst/>
                <a:latin typeface="+mj-lt"/>
                <a:ea typeface="Times New Roman" pitchFamily="18" charset="0"/>
              </a:rPr>
              <a:t> </a:t>
            </a:r>
            <a:r>
              <a:rPr kumimoji="0" lang="ru-RU" sz="2000" i="0" u="none" strike="noStrike" cap="none" normalizeH="0" baseline="0" dirty="0" smtClean="0">
                <a:ln>
                  <a:noFill/>
                </a:ln>
                <a:solidFill>
                  <a:schemeClr val="tx1"/>
                </a:solidFill>
                <a:effectLst/>
                <a:latin typeface="+mj-lt"/>
                <a:ea typeface="Times New Roman" pitchFamily="18" charset="0"/>
                <a:cs typeface="Times New Roman" pitchFamily="18" charset="0"/>
              </a:rPr>
              <a:t>руки</a:t>
            </a:r>
            <a:r>
              <a:rPr kumimoji="0" lang="ru-RU" sz="2000" i="0" u="none" strike="noStrike" cap="none" normalizeH="0" baseline="0" dirty="0" smtClean="0">
                <a:ln>
                  <a:noFill/>
                </a:ln>
                <a:solidFill>
                  <a:schemeClr val="tx1"/>
                </a:solidFill>
                <a:effectLst/>
                <a:latin typeface="+mj-lt"/>
                <a:ea typeface="Times New Roman" pitchFamily="18" charset="0"/>
              </a:rPr>
              <a:t>.</a:t>
            </a:r>
            <a:endParaRPr kumimoji="0" lang="ru-RU" sz="2000" i="0" u="none" strike="noStrike" cap="none" normalizeH="0" baseline="0" dirty="0" smtClean="0">
              <a:ln>
                <a:noFill/>
              </a:ln>
              <a:solidFill>
                <a:schemeClr val="tx1"/>
              </a:solidFill>
              <a:effectLst/>
              <a:latin typeface="+mj-lt"/>
            </a:endParaRPr>
          </a:p>
        </p:txBody>
      </p:sp>
      <p:pic>
        <p:nvPicPr>
          <p:cNvPr id="35845" name="Picture 5" descr="D:\Документы Гены\Физкультура\Физкультура\Баскетбол\IMG_0012.tif"/>
          <p:cNvPicPr>
            <a:picLocks noChangeAspect="1" noChangeArrowheads="1"/>
          </p:cNvPicPr>
          <p:nvPr/>
        </p:nvPicPr>
        <p:blipFill>
          <a:blip r:embed="rId2" cstate="print"/>
          <a:srcRect l="72448" t="1551" r="1687" b="76729"/>
          <a:stretch>
            <a:fillRect/>
          </a:stretch>
        </p:blipFill>
        <p:spPr bwMode="auto">
          <a:xfrm>
            <a:off x="4724400" y="1219199"/>
            <a:ext cx="3581400" cy="2179983"/>
          </a:xfrm>
          <a:prstGeom prst="rect">
            <a:avLst/>
          </a:prstGeom>
          <a:noFill/>
          <a:ln>
            <a:solidFill>
              <a:schemeClr val="accent1"/>
            </a:solidFill>
          </a:ln>
        </p:spPr>
      </p:pic>
      <p:sp>
        <p:nvSpPr>
          <p:cNvPr id="16" name="TextBox 15"/>
          <p:cNvSpPr txBox="1"/>
          <p:nvPr/>
        </p:nvSpPr>
        <p:spPr>
          <a:xfrm>
            <a:off x="1905000" y="3810000"/>
            <a:ext cx="533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ПЕРЕДАЧА ДВУМЯ РУКАМИ СВЕРХУ</a:t>
            </a:r>
            <a:endParaRPr lang="ru-RU" sz="2400" b="1" dirty="0">
              <a:solidFill>
                <a:srgbClr val="FF0000"/>
              </a:solidFill>
              <a:latin typeface="+mj-lt"/>
            </a:endParaRPr>
          </a:p>
        </p:txBody>
      </p:sp>
      <p:sp>
        <p:nvSpPr>
          <p:cNvPr id="35846" name="Rectangle 6"/>
          <p:cNvSpPr>
            <a:spLocks noChangeArrowheads="1"/>
          </p:cNvSpPr>
          <p:nvPr/>
        </p:nvSpPr>
        <p:spPr bwMode="auto">
          <a:xfrm>
            <a:off x="609600" y="4495800"/>
            <a:ext cx="7772400" cy="17181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1800"/>
              </a:lnSpc>
              <a:spcBef>
                <a:spcPct val="0"/>
              </a:spcBef>
              <a:spcAft>
                <a:spcPct val="0"/>
              </a:spcAft>
              <a:buClrTx/>
              <a:buSzTx/>
              <a:buFontTx/>
              <a:buNone/>
              <a:tabLst>
                <a:tab pos="608013"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Этот</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способ</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передач</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чаще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всего</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используется</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игроками</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высокого</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роста</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момент</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передачи</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выполняются</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следующие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движения</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ts val="1800"/>
              </a:lnSpc>
              <a:spcBef>
                <a:spcPct val="0"/>
              </a:spcBef>
              <a:spcAft>
                <a:spcPct val="0"/>
              </a:spcAft>
              <a:buClrTx/>
              <a:buSzTx/>
              <a:buFont typeface="Wingdings" pitchFamily="2" charset="2"/>
              <a:buChar char="Ø"/>
              <a:tabLst>
                <a:tab pos="608013"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поднят</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выше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головы</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ts val="1800"/>
              </a:lnSpc>
              <a:spcBef>
                <a:spcPct val="0"/>
              </a:spcBef>
              <a:spcAft>
                <a:spcPct val="0"/>
              </a:spcAft>
              <a:buClrTx/>
              <a:buSzTx/>
              <a:buFont typeface="Wingdings" pitchFamily="2" charset="2"/>
              <a:buChar char="Ø"/>
              <a:tabLst>
                <a:tab pos="608013"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локти</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согнуты</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ts val="1800"/>
              </a:lnSpc>
              <a:spcBef>
                <a:spcPct val="0"/>
              </a:spcBef>
              <a:spcAft>
                <a:spcPct val="0"/>
              </a:spcAft>
              <a:buClrTx/>
              <a:buSzTx/>
              <a:buFont typeface="Wingdings" pitchFamily="2" charset="2"/>
              <a:buChar char="Ø"/>
              <a:tabLst>
                <a:tab pos="608013"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коротким</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движением</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кистей</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передне</a:t>
            </a:r>
            <a:r>
              <a:rPr kumimoji="0" lang="ru-RU" sz="2000" b="0" i="0" u="none" strike="noStrike" cap="none" normalizeH="0" baseline="0" dirty="0" err="1" smtClean="0">
                <a:ln>
                  <a:noFill/>
                </a:ln>
                <a:solidFill>
                  <a:schemeClr val="tx1"/>
                </a:solidFill>
                <a:effectLst/>
                <a:latin typeface="+mj-lt"/>
                <a:ea typeface="Times New Roman" pitchFamily="18" charset="0"/>
              </a:rPr>
              <a:t>-</a:t>
            </a:r>
            <a:r>
              <a:rPr kumimoji="0" lang="ru-RU" sz="2000" b="0" i="0" u="none" strike="noStrike" cap="none" normalizeH="0" baseline="0" dirty="0" err="1" smtClean="0">
                <a:ln>
                  <a:noFill/>
                </a:ln>
                <a:solidFill>
                  <a:schemeClr val="tx1"/>
                </a:solidFill>
                <a:effectLst/>
                <a:latin typeface="+mj-lt"/>
                <a:ea typeface="Times New Roman" pitchFamily="18" charset="0"/>
                <a:cs typeface="Times New Roman" pitchFamily="18" charset="0"/>
              </a:rPr>
              <a:t>заднем</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направлении</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ts val="1800"/>
              </a:lnSpc>
              <a:spcBef>
                <a:spcPct val="0"/>
              </a:spcBef>
              <a:spcAft>
                <a:spcPct val="0"/>
              </a:spcAft>
              <a:buClrTx/>
              <a:buSzTx/>
              <a:buFont typeface="Wingdings" pitchFamily="2" charset="2"/>
              <a:buChar char="Ø"/>
              <a:tabLst>
                <a:tab pos="608013"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разгибанием</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рук</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локтевых</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суставах</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ts val="1800"/>
              </a:lnSpc>
              <a:spcBef>
                <a:spcPct val="0"/>
              </a:spcBef>
              <a:spcAft>
                <a:spcPct val="0"/>
              </a:spcAft>
              <a:buClrTx/>
              <a:buSzTx/>
              <a:buFont typeface="Wingdings" pitchFamily="2" charset="2"/>
              <a:buChar char="Ø"/>
              <a:tabLst>
                <a:tab pos="608013"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направляется</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партнеру</a:t>
            </a:r>
            <a:r>
              <a:rPr kumimoji="0" lang="ru-RU" sz="2000" b="0" i="0" u="none" strike="noStrike" cap="none" normalizeH="0" baseline="0" dirty="0" smtClean="0">
                <a:ln>
                  <a:noFill/>
                </a:ln>
                <a:solidFill>
                  <a:schemeClr val="tx1"/>
                </a:solidFill>
                <a:effectLst/>
                <a:latin typeface="+mj-lt"/>
                <a:ea typeface="Times New Roman" pitchFamily="18" charset="0"/>
              </a:rPr>
              <a:t>.</a:t>
            </a:r>
            <a:r>
              <a:rPr kumimoji="0" lang="ru-RU" sz="2000" b="0" i="0" u="none" strike="noStrike" cap="none" normalizeH="0" baseline="0" dirty="0" smtClean="0">
                <a:ln>
                  <a:noFill/>
                </a:ln>
                <a:solidFill>
                  <a:schemeClr val="tx1"/>
                </a:solidFill>
                <a:effectLst/>
                <a:latin typeface="+mj-lt"/>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6172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ПЕРЕДАЧА ОДНОЙ РУКОЙ СВЕРХУ (КРЮКОМ)</a:t>
            </a:r>
            <a:endParaRPr lang="ru-RU" sz="2400" b="1" dirty="0">
              <a:solidFill>
                <a:srgbClr val="FF0000"/>
              </a:solidFill>
              <a:latin typeface="+mj-lt"/>
            </a:endParaRPr>
          </a:p>
        </p:txBody>
      </p:sp>
      <p:sp>
        <p:nvSpPr>
          <p:cNvPr id="358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5844" name="Rectangle 4"/>
          <p:cNvSpPr>
            <a:spLocks noChangeArrowheads="1"/>
          </p:cNvSpPr>
          <p:nvPr/>
        </p:nvSpPr>
        <p:spPr bwMode="auto">
          <a:xfrm>
            <a:off x="381000" y="1752600"/>
            <a:ext cx="4038600" cy="241777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nSpc>
                <a:spcPts val="2000"/>
              </a:lnSpc>
            </a:pPr>
            <a:r>
              <a:rPr lang="ru-RU" sz="2400" dirty="0" smtClean="0">
                <a:latin typeface="+mj-lt"/>
              </a:rPr>
              <a:t>Эта передача выполняется из исходного положения, когда руки с мячом выше уровня головы.</a:t>
            </a:r>
          </a:p>
          <a:p>
            <a:pPr>
              <a:lnSpc>
                <a:spcPts val="2000"/>
              </a:lnSpc>
            </a:pPr>
            <a:r>
              <a:rPr lang="ru-RU" sz="2400" dirty="0" smtClean="0">
                <a:latin typeface="+mj-lt"/>
              </a:rPr>
              <a:t>Передача выполняется за счет разгибания руки в локтевом суставе и активным движением кистью в направлении цели.</a:t>
            </a:r>
            <a:endParaRPr lang="ru-RU" sz="2000" dirty="0">
              <a:latin typeface="+mj-lt"/>
            </a:endParaRPr>
          </a:p>
        </p:txBody>
      </p:sp>
      <p:pic>
        <p:nvPicPr>
          <p:cNvPr id="36866" name="Picture 2"/>
          <p:cNvPicPr>
            <a:picLocks noChangeAspect="1" noChangeArrowheads="1"/>
          </p:cNvPicPr>
          <p:nvPr/>
        </p:nvPicPr>
        <p:blipFill>
          <a:blip r:embed="rId2" cstate="print"/>
          <a:srcRect/>
          <a:stretch>
            <a:fillRect/>
          </a:stretch>
        </p:blipFill>
        <p:spPr bwMode="auto">
          <a:xfrm>
            <a:off x="4876800" y="1371600"/>
            <a:ext cx="3505200" cy="4572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304800"/>
            <a:ext cx="47244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ru-RU" sz="2400" b="1" dirty="0" smtClean="0">
                <a:solidFill>
                  <a:srgbClr val="FF0000"/>
                </a:solidFill>
                <a:latin typeface="+mj-lt"/>
              </a:rPr>
              <a:t>ТЕХНИКА ИГРЫ В НАПАДЕНИИ</a:t>
            </a:r>
            <a:endParaRPr lang="ru-RU" sz="2400" b="1" dirty="0">
              <a:solidFill>
                <a:srgbClr val="FF0000"/>
              </a:solidFill>
              <a:latin typeface="+mj-lt"/>
            </a:endParaRPr>
          </a:p>
        </p:txBody>
      </p:sp>
      <p:pic>
        <p:nvPicPr>
          <p:cNvPr id="37890" name="Picture 2"/>
          <p:cNvPicPr>
            <a:picLocks noChangeAspect="1" noChangeArrowheads="1"/>
          </p:cNvPicPr>
          <p:nvPr/>
        </p:nvPicPr>
        <p:blipFill>
          <a:blip r:embed="rId2" cstate="print"/>
          <a:srcRect/>
          <a:stretch>
            <a:fillRect/>
          </a:stretch>
        </p:blipFill>
        <p:spPr bwMode="auto">
          <a:xfrm>
            <a:off x="2362200" y="1371600"/>
            <a:ext cx="4419600" cy="2578100"/>
          </a:xfrm>
          <a:prstGeom prst="rect">
            <a:avLst/>
          </a:prstGeom>
          <a:noFill/>
          <a:ln w="9525">
            <a:solidFill>
              <a:schemeClr val="accent1"/>
            </a:solidFill>
            <a:miter lim="800000"/>
            <a:headEnd/>
            <a:tailEnd/>
          </a:ln>
        </p:spPr>
      </p:pic>
      <p:sp>
        <p:nvSpPr>
          <p:cNvPr id="4" name="TextBox 3"/>
          <p:cNvSpPr txBox="1"/>
          <p:nvPr/>
        </p:nvSpPr>
        <p:spPr>
          <a:xfrm>
            <a:off x="3048000" y="914400"/>
            <a:ext cx="31242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b="1" dirty="0" smtClean="0">
                <a:solidFill>
                  <a:srgbClr val="FF0000"/>
                </a:solidFill>
              </a:rPr>
              <a:t>СТОЙКА БАСКЕТБОЛИСТА</a:t>
            </a:r>
            <a:endParaRPr lang="ru-RU" sz="2000" b="1" dirty="0">
              <a:solidFill>
                <a:srgbClr val="FF0000"/>
              </a:solidFill>
            </a:endParaRPr>
          </a:p>
        </p:txBody>
      </p:sp>
      <p:sp>
        <p:nvSpPr>
          <p:cNvPr id="37891" name="Rectangle 3"/>
          <p:cNvSpPr>
            <a:spLocks noChangeArrowheads="1"/>
          </p:cNvSpPr>
          <p:nvPr/>
        </p:nvSpPr>
        <p:spPr bwMode="auto">
          <a:xfrm>
            <a:off x="381000" y="4038600"/>
            <a:ext cx="8534400" cy="255454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ts val="1600"/>
              </a:lnSpc>
              <a:spcBef>
                <a:spcPct val="0"/>
              </a:spcBef>
              <a:spcAft>
                <a:spcPct val="0"/>
              </a:spcAft>
              <a:buClrTx/>
              <a:buSzTx/>
              <a:buFontTx/>
              <a:buNone/>
              <a:tabLst>
                <a:tab pos="587375" algn="l"/>
              </a:tabLst>
            </a:pPr>
            <a:r>
              <a:rPr kumimoji="0" lang="ru-RU" sz="2000" b="1" i="0" u="none" strike="noStrike" cap="none" normalizeH="0" baseline="0" dirty="0" smtClean="0">
                <a:ln>
                  <a:noFill/>
                </a:ln>
                <a:solidFill>
                  <a:srgbClr val="FF0000"/>
                </a:solidFill>
                <a:effectLst/>
                <a:latin typeface="+mj-lt"/>
                <a:ea typeface="Times New Roman" pitchFamily="18" charset="0"/>
                <a:cs typeface="Times New Roman" pitchFamily="18" charset="0"/>
              </a:rPr>
              <a:t>Стойка</a:t>
            </a:r>
            <a:r>
              <a:rPr kumimoji="0" lang="ru-RU" sz="2000" b="1" i="0" u="none" strike="noStrike" cap="none" normalizeH="0" baseline="0" dirty="0" smtClean="0">
                <a:ln>
                  <a:noFill/>
                </a:ln>
                <a:solidFill>
                  <a:srgbClr val="FF0000"/>
                </a:solidFill>
                <a:effectLst/>
                <a:latin typeface="+mj-lt"/>
                <a:ea typeface="Times New Roman" pitchFamily="18" charset="0"/>
              </a:rPr>
              <a:t> </a:t>
            </a:r>
            <a:r>
              <a:rPr kumimoji="0" lang="ru-RU" sz="2000" b="1" i="0" u="none" strike="noStrike" cap="none" normalizeH="0" baseline="0" dirty="0" smtClean="0">
                <a:ln>
                  <a:noFill/>
                </a:ln>
                <a:solidFill>
                  <a:srgbClr val="FF0000"/>
                </a:solidFill>
                <a:effectLst/>
                <a:latin typeface="+mj-lt"/>
                <a:ea typeface="Times New Roman" pitchFamily="18" charset="0"/>
                <a:cs typeface="Times New Roman" pitchFamily="18" charset="0"/>
              </a:rPr>
              <a:t>баскетболиста</a:t>
            </a:r>
            <a:r>
              <a:rPr kumimoji="0" lang="ru-RU" sz="2000" b="1" i="0" u="none" strike="noStrike" cap="none" normalizeH="0" baseline="0" dirty="0" smtClean="0">
                <a:ln>
                  <a:noFill/>
                </a:ln>
                <a:solidFill>
                  <a:srgbClr val="FF0000"/>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это</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исходное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положение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для</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выполнения любого</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приема</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1600"/>
              </a:lnSpc>
              <a:spcBef>
                <a:spcPct val="0"/>
              </a:spcBef>
              <a:spcAft>
                <a:spcPct val="0"/>
              </a:spcAft>
              <a:buClrTx/>
              <a:buSzTx/>
              <a:buFontTx/>
              <a:buChar char="•"/>
              <a:tabLst>
                <a:tab pos="587375"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ноги</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расставлены</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на</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ширину</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плеч</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1600"/>
              </a:lnSpc>
              <a:spcBef>
                <a:spcPct val="0"/>
              </a:spcBef>
              <a:spcAft>
                <a:spcPct val="0"/>
              </a:spcAft>
              <a:buClrTx/>
              <a:buSzTx/>
              <a:buFontTx/>
              <a:buChar char="•"/>
              <a:tabLst>
                <a:tab pos="587375"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одна</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нога</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впереди</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другой</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1600"/>
              </a:lnSpc>
              <a:spcBef>
                <a:spcPct val="0"/>
              </a:spcBef>
              <a:spcAft>
                <a:spcPct val="0"/>
              </a:spcAft>
              <a:buClrTx/>
              <a:buSzTx/>
              <a:buFontTx/>
              <a:buChar char="•"/>
              <a:tabLst>
                <a:tab pos="587375"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ноги</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слегка</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согнуты</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коленях</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1600"/>
              </a:lnSpc>
              <a:spcBef>
                <a:spcPct val="0"/>
              </a:spcBef>
              <a:spcAft>
                <a:spcPct val="0"/>
              </a:spcAft>
              <a:buClrTx/>
              <a:buSzTx/>
              <a:buFontTx/>
              <a:buChar char="•"/>
              <a:tabLst>
                <a:tab pos="587375"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тяжесть</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тела</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распределена</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равномерно</a:t>
            </a:r>
            <a:r>
              <a:rPr kumimoji="0" lang="ru-RU" sz="2000" b="0" i="0" u="none" strike="noStrike" cap="none" normalizeH="0" baseline="0" dirty="0" smtClean="0">
                <a:ln>
                  <a:noFill/>
                </a:ln>
                <a:solidFill>
                  <a:schemeClr val="tx1"/>
                </a:solidFill>
                <a:effectLst/>
                <a:latin typeface="+mj-lt"/>
                <a:ea typeface="Times New Roman" pitchFamily="18" charset="0"/>
              </a:rPr>
              <a:t>. </a:t>
            </a:r>
          </a:p>
          <a:p>
            <a:pPr marL="0" marR="0" lvl="0" algn="l" defTabSz="914400" rtl="0" eaLnBrk="0" fontAlgn="base" latinLnBrk="0" hangingPunct="0">
              <a:lnSpc>
                <a:spcPts val="1600"/>
              </a:lnSpc>
              <a:spcBef>
                <a:spcPct val="0"/>
              </a:spcBef>
              <a:spcAft>
                <a:spcPct val="0"/>
              </a:spcAft>
              <a:buClrTx/>
              <a:buSzTx/>
              <a:tabLst>
                <a:tab pos="587375" algn="l"/>
              </a:tabLst>
            </a:pPr>
            <a:r>
              <a:rPr kumimoji="0" lang="ru-RU" sz="2000" b="1" i="0" u="none" strike="noStrike" cap="none" normalizeH="0" baseline="0" dirty="0" smtClean="0">
                <a:ln>
                  <a:noFill/>
                </a:ln>
                <a:solidFill>
                  <a:srgbClr val="FF0000"/>
                </a:solidFill>
                <a:effectLst/>
                <a:latin typeface="+mj-lt"/>
                <a:ea typeface="Times New Roman" pitchFamily="18" charset="0"/>
                <a:cs typeface="Times New Roman" pitchFamily="18" charset="0"/>
              </a:rPr>
              <a:t>Основное</a:t>
            </a:r>
            <a:r>
              <a:rPr kumimoji="0" lang="ru-RU" sz="2000" b="1" i="0" u="none" strike="noStrike" cap="none" normalizeH="0" baseline="0" dirty="0" smtClean="0">
                <a:ln>
                  <a:noFill/>
                </a:ln>
                <a:solidFill>
                  <a:srgbClr val="FF0000"/>
                </a:solidFill>
                <a:effectLst/>
                <a:latin typeface="+mj-lt"/>
                <a:ea typeface="Times New Roman" pitchFamily="18" charset="0"/>
              </a:rPr>
              <a:t> </a:t>
            </a:r>
            <a:r>
              <a:rPr kumimoji="0" lang="ru-RU" sz="2000" b="1" i="0" u="none" strike="noStrike" cap="none" normalizeH="0" baseline="0" dirty="0" smtClean="0">
                <a:ln>
                  <a:noFill/>
                </a:ln>
                <a:solidFill>
                  <a:srgbClr val="FF0000"/>
                </a:solidFill>
                <a:effectLst/>
                <a:latin typeface="+mj-lt"/>
                <a:ea typeface="Times New Roman" pitchFamily="18" charset="0"/>
                <a:cs typeface="Times New Roman" pitchFamily="18" charset="0"/>
              </a:rPr>
              <a:t>требование</a:t>
            </a:r>
            <a:r>
              <a:rPr kumimoji="0" lang="ru-RU" sz="2000" b="1" i="0" u="none" strike="noStrike" cap="none" normalizeH="0" baseline="0" dirty="0" smtClean="0">
                <a:ln>
                  <a:noFill/>
                </a:ln>
                <a:solidFill>
                  <a:srgbClr val="FF0000"/>
                </a:solidFill>
                <a:effectLst/>
                <a:latin typeface="+mj-lt"/>
                <a:ea typeface="Times New Roman" pitchFamily="18" charset="0"/>
              </a:rPr>
              <a:t> </a:t>
            </a:r>
            <a:r>
              <a:rPr kumimoji="0" lang="ru-RU" sz="2000" b="1" i="0" u="none" strike="noStrike" cap="none" normalizeH="0" baseline="0" dirty="0" smtClean="0">
                <a:ln>
                  <a:noFill/>
                </a:ln>
                <a:solidFill>
                  <a:srgbClr val="FF0000"/>
                </a:solidFill>
                <a:effectLst/>
                <a:latin typeface="+mj-lt"/>
                <a:ea typeface="Times New Roman" pitchFamily="18" charset="0"/>
                <a:cs typeface="Times New Roman" pitchFamily="18" charset="0"/>
              </a:rPr>
              <a:t>к</a:t>
            </a:r>
            <a:r>
              <a:rPr kumimoji="0" lang="ru-RU" sz="2000" b="1" i="0" u="none" strike="noStrike" cap="none" normalizeH="0" baseline="0" dirty="0" smtClean="0">
                <a:ln>
                  <a:noFill/>
                </a:ln>
                <a:solidFill>
                  <a:srgbClr val="FF0000"/>
                </a:solidFill>
                <a:effectLst/>
                <a:latin typeface="+mj-lt"/>
                <a:ea typeface="Times New Roman" pitchFamily="18" charset="0"/>
              </a:rPr>
              <a:t> </a:t>
            </a:r>
            <a:r>
              <a:rPr kumimoji="0" lang="ru-RU" sz="2000" b="1" i="0" u="none" strike="noStrike" cap="none" normalizeH="0" baseline="0" dirty="0" smtClean="0">
                <a:ln>
                  <a:noFill/>
                </a:ln>
                <a:solidFill>
                  <a:srgbClr val="FF0000"/>
                </a:solidFill>
                <a:effectLst/>
                <a:latin typeface="+mj-lt"/>
                <a:ea typeface="Times New Roman" pitchFamily="18" charset="0"/>
                <a:cs typeface="Times New Roman" pitchFamily="18" charset="0"/>
              </a:rPr>
              <a:t>стойке</a:t>
            </a:r>
            <a:r>
              <a:rPr kumimoji="0" lang="ru-RU" sz="2000" b="1" i="0" u="none" strike="noStrike" cap="none" normalizeH="0" baseline="0" dirty="0" smtClean="0">
                <a:ln>
                  <a:noFill/>
                </a:ln>
                <a:solidFill>
                  <a:srgbClr val="FF0000"/>
                </a:solidFill>
                <a:effectLst/>
                <a:latin typeface="+mj-lt"/>
                <a:ea typeface="Times New Roman" pitchFamily="18" charset="0"/>
              </a:rPr>
              <a:t>:</a:t>
            </a:r>
            <a:endParaRPr kumimoji="0" lang="ru-RU" sz="2000" b="0" i="0" u="none" strike="noStrike" cap="none" normalizeH="0" baseline="0" dirty="0" smtClean="0">
              <a:ln>
                <a:noFill/>
              </a:ln>
              <a:solidFill>
                <a:srgbClr val="FF0000"/>
              </a:solidFill>
              <a:effectLst/>
              <a:latin typeface="+mj-lt"/>
            </a:endParaRPr>
          </a:p>
          <a:p>
            <a:pPr marL="0" marR="0" lvl="0" algn="l" defTabSz="914400" rtl="0" eaLnBrk="0" fontAlgn="base" latinLnBrk="0" hangingPunct="0">
              <a:lnSpc>
                <a:spcPts val="1600"/>
              </a:lnSpc>
              <a:spcBef>
                <a:spcPct val="0"/>
              </a:spcBef>
              <a:spcAft>
                <a:spcPct val="0"/>
              </a:spcAft>
              <a:buClrTx/>
              <a:buSzTx/>
              <a:buFontTx/>
              <a:buChar char="•"/>
              <a:tabLst>
                <a:tab pos="587375"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уверенное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поддержание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рабочей</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позы</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1600"/>
              </a:lnSpc>
              <a:spcBef>
                <a:spcPct val="0"/>
              </a:spcBef>
              <a:spcAft>
                <a:spcPct val="0"/>
              </a:spcAft>
              <a:buClrTx/>
              <a:buSzTx/>
              <a:buFontTx/>
              <a:buChar char="•"/>
              <a:tabLst>
                <a:tab pos="587375"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быстрое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включение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активные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действия</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1600"/>
              </a:lnSpc>
              <a:spcBef>
                <a:spcPct val="0"/>
              </a:spcBef>
              <a:spcAft>
                <a:spcPct val="0"/>
              </a:spcAft>
              <a:buClrTx/>
              <a:buSzTx/>
              <a:buFontTx/>
              <a:buChar char="•"/>
              <a:tabLst>
                <a:tab pos="587375"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быстрые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перемещения</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нужном</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направлении</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1600"/>
              </a:lnSpc>
              <a:spcBef>
                <a:spcPct val="0"/>
              </a:spcBef>
              <a:spcAft>
                <a:spcPct val="0"/>
              </a:spcAft>
              <a:buClrTx/>
              <a:buSzTx/>
              <a:buFontTx/>
              <a:buChar char="•"/>
              <a:tabLst>
                <a:tab pos="587375"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оценка</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игровой</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ситуации</a:t>
            </a:r>
            <a:r>
              <a:rPr kumimoji="0" lang="ru-RU" sz="2000" b="0" i="0" u="none" strike="noStrike" cap="none" normalizeH="0" baseline="0" dirty="0" smtClean="0">
                <a:ln>
                  <a:noFill/>
                </a:ln>
                <a:solidFill>
                  <a:schemeClr val="tx1"/>
                </a:solidFill>
                <a:effectLst/>
                <a:latin typeface="+mj-lt"/>
                <a:ea typeface="Times New Roman" pitchFamily="18" charset="0"/>
              </a:rPr>
              <a:t>;</a:t>
            </a:r>
            <a:endParaRPr kumimoji="0" lang="ru-RU" sz="20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1600"/>
              </a:lnSpc>
              <a:spcBef>
                <a:spcPct val="0"/>
              </a:spcBef>
              <a:spcAft>
                <a:spcPct val="0"/>
              </a:spcAft>
              <a:buClrTx/>
              <a:buSzTx/>
              <a:buFontTx/>
              <a:buChar char="•"/>
              <a:tabLst>
                <a:tab pos="587375" algn="l"/>
              </a:tabLst>
            </a:pP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видение</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расположения</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игроков</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и</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их</a:t>
            </a:r>
            <a:r>
              <a:rPr kumimoji="0" lang="ru-RU" sz="2000" b="0" i="0" u="none" strike="noStrike" cap="none" normalizeH="0" baseline="0" dirty="0" smtClean="0">
                <a:ln>
                  <a:noFill/>
                </a:ln>
                <a:solidFill>
                  <a:schemeClr val="tx1"/>
                </a:solidFill>
                <a:effectLst/>
                <a:latin typeface="+mj-lt"/>
                <a:ea typeface="Times New Roman" pitchFamily="18" charset="0"/>
              </a:rPr>
              <a:t> </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перемещений</a:t>
            </a:r>
            <a:r>
              <a:rPr kumimoji="0" lang="ru-RU" sz="2000" b="0" i="0" u="none" strike="noStrike" cap="none" normalizeH="0" baseline="0" dirty="0" smtClean="0">
                <a:ln>
                  <a:noFill/>
                </a:ln>
                <a:solidFill>
                  <a:schemeClr val="tx1"/>
                </a:solidFill>
                <a:effectLst/>
                <a:latin typeface="+mj-lt"/>
                <a:ea typeface="Times New Roman" pitchFamily="18" charset="0"/>
              </a:rPr>
              <a:t>. </a:t>
            </a:r>
            <a:endParaRPr kumimoji="0" lang="ru-RU" sz="20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33400" y="1524000"/>
            <a:ext cx="8077200" cy="43349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2200"/>
              </a:lnSpc>
              <a:spcBef>
                <a:spcPct val="0"/>
              </a:spcBef>
              <a:spcAft>
                <a:spcPct val="0"/>
              </a:spcAft>
              <a:buClrTx/>
              <a:buSzTx/>
              <a:buFontTx/>
              <a:buNone/>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Бег</a:t>
            </a:r>
            <a:r>
              <a:rPr kumimoji="0" lang="ru-RU" sz="2400" b="0" i="0" u="none" strike="noStrike" cap="none" normalizeH="0" baseline="0" dirty="0" smtClean="0">
                <a:ln>
                  <a:noFill/>
                </a:ln>
                <a:solidFill>
                  <a:schemeClr val="tx1"/>
                </a:solidFill>
                <a:effectLst/>
                <a:latin typeface="+mj-lt"/>
                <a:ea typeface="Times New Roman" pitchFamily="18" charset="0"/>
              </a:rPr>
              <a:t> -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это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основной</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способ</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перемещения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Он</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выполняется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различных</a:t>
            </a:r>
            <a:r>
              <a:rPr kumimoji="0" lang="ru-RU"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направлениях</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сочетаниях</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200"/>
              </a:lnSpc>
              <a:spcBef>
                <a:spcPct val="0"/>
              </a:spcBef>
              <a:spcAft>
                <a:spcPct val="0"/>
              </a:spcAft>
              <a:buClrTx/>
              <a:buSzTx/>
              <a:buFontTx/>
              <a:buChar char="•"/>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вперед</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назад</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стороны</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200"/>
              </a:lnSpc>
              <a:spcBef>
                <a:spcPct val="0"/>
              </a:spcBef>
              <a:spcAft>
                <a:spcPct val="0"/>
              </a:spcAft>
              <a:buClrTx/>
              <a:buSzTx/>
              <a:buFontTx/>
              <a:buChar char="•"/>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равномерно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рывком</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200"/>
              </a:lnSpc>
              <a:spcBef>
                <a:spcPct val="0"/>
              </a:spcBef>
              <a:spcAft>
                <a:spcPct val="0"/>
              </a:spcAft>
              <a:buClrTx/>
              <a:buSzTx/>
              <a:buFontTx/>
              <a:buChar char="•"/>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перекатом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пятки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носок</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либо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носка</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200"/>
              </a:lnSpc>
              <a:spcBef>
                <a:spcPct val="0"/>
              </a:spcBef>
              <a:spcAft>
                <a:spcPct val="0"/>
              </a:spcAft>
              <a:buClrTx/>
              <a:buSzTx/>
              <a:buFontTx/>
              <a:buChar char="•"/>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приставным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шагом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влево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вправо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вперед</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назад</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200"/>
              </a:lnSpc>
              <a:spcBef>
                <a:spcPct val="0"/>
              </a:spcBef>
              <a:spcAft>
                <a:spcPct val="0"/>
              </a:spcAft>
              <a:buClrTx/>
              <a:buSzTx/>
              <a:buFontTx/>
              <a:buNone/>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обучении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бегу</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главное</a:t>
            </a:r>
            <a:r>
              <a:rPr kumimoji="0" lang="ru-RU" sz="2400" b="0" i="0" u="none" strike="noStrike" cap="none" normalizeH="0" baseline="0" dirty="0" smtClean="0">
                <a:ln>
                  <a:noFill/>
                </a:ln>
                <a:solidFill>
                  <a:schemeClr val="tx1"/>
                </a:solidFill>
                <a:effectLst/>
                <a:latin typeface="+mj-lt"/>
                <a:ea typeface="Times New Roman" pitchFamily="18" charset="0"/>
              </a:rPr>
              <a:t> -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научить</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правильной</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постановке</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стопы</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передвижении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приставными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шагами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учить</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мягким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скользящим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стелющимся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движениям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ног</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а</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не</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подпрыгивающим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вверх</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вниз</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Технике</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рывка</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обучают</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из</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различных</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исходных</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положений</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200"/>
              </a:lnSpc>
              <a:spcBef>
                <a:spcPct val="0"/>
              </a:spcBef>
              <a:spcAft>
                <a:spcPct val="0"/>
              </a:spcAft>
              <a:buClrTx/>
              <a:buSzTx/>
              <a:buFontTx/>
              <a:buChar char="•"/>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из</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обычной</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стойки</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200"/>
              </a:lnSpc>
              <a:spcBef>
                <a:spcPct val="0"/>
              </a:spcBef>
              <a:spcAft>
                <a:spcPct val="0"/>
              </a:spcAft>
              <a:buClrTx/>
              <a:buSzTx/>
              <a:buFontTx/>
              <a:buChar char="•"/>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спиной</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к</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направлению</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движения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стоя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сидя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лежа</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200"/>
              </a:lnSpc>
              <a:spcBef>
                <a:spcPct val="0"/>
              </a:spcBef>
              <a:spcAft>
                <a:spcPct val="0"/>
              </a:spcAft>
              <a:buClrTx/>
              <a:buSzTx/>
              <a:buFontTx/>
              <a:buChar char="•"/>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низкого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старта</a:t>
            </a:r>
            <a:r>
              <a:rPr kumimoji="0" lang="ru-RU" sz="2400" b="0" i="0" u="none" strike="noStrike" cap="none" normalizeH="0" baseline="0" dirty="0" smtClean="0">
                <a:ln>
                  <a:noFill/>
                </a:ln>
                <a:solidFill>
                  <a:schemeClr val="tx1"/>
                </a:solidFill>
                <a:effectLst/>
                <a:latin typeface="+mj-lt"/>
                <a:ea typeface="Times New Roman" pitchFamily="18" charset="0"/>
              </a:rPr>
              <a:t>;</a:t>
            </a:r>
          </a:p>
          <a:p>
            <a:pPr marL="0" marR="0" lvl="0" indent="0" algn="just" defTabSz="914400" rtl="0" eaLnBrk="0" fontAlgn="base" latinLnBrk="0" hangingPunct="0">
              <a:lnSpc>
                <a:spcPts val="2200"/>
              </a:lnSpc>
              <a:spcBef>
                <a:spcPct val="0"/>
              </a:spcBef>
              <a:spcAft>
                <a:spcPct val="0"/>
              </a:spcAft>
              <a:buClrTx/>
              <a:buSzTx/>
              <a:buFontTx/>
              <a:buChar char="•"/>
              <a:tabLst>
                <a:tab pos="622300"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после</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поворотов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вперед</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назад</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серии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поворотов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т</a:t>
            </a:r>
            <a:r>
              <a:rPr kumimoji="0" lang="ru-RU" sz="2400" b="0" i="0" u="none" strike="noStrike" cap="none" normalizeH="0" baseline="0" dirty="0" smtClean="0">
                <a:ln>
                  <a:noFill/>
                </a:ln>
                <a:solidFill>
                  <a:schemeClr val="tx1"/>
                </a:solidFill>
                <a:effectLst/>
                <a:latin typeface="+mj-lt"/>
                <a:ea typeface="Times New Roman" pitchFamily="18" charset="0"/>
              </a:rPr>
              <a:t>.</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д</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p:txBody>
      </p:sp>
      <p:sp>
        <p:nvSpPr>
          <p:cNvPr id="3" name="TextBox 2"/>
          <p:cNvSpPr txBox="1"/>
          <p:nvPr/>
        </p:nvSpPr>
        <p:spPr>
          <a:xfrm>
            <a:off x="4038600" y="609600"/>
            <a:ext cx="838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БЕГ</a:t>
            </a:r>
            <a:endParaRPr lang="ru-RU"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762000" y="1371600"/>
            <a:ext cx="7543800" cy="461709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nSpc>
                <a:spcPts val="2200"/>
              </a:lnSpc>
            </a:pPr>
            <a:r>
              <a:rPr lang="ru-RU" sz="2400" dirty="0" smtClean="0"/>
              <a:t>Прыжки применяются в игре в сочетании с другими приемами - ловле броском, передачей и т.д. Прыжок выполняется из основной стойки.</a:t>
            </a:r>
            <a:br>
              <a:rPr lang="ru-RU" sz="2400" dirty="0" smtClean="0"/>
            </a:br>
            <a:r>
              <a:rPr lang="ru-RU" sz="2400" dirty="0" smtClean="0">
                <a:solidFill>
                  <a:srgbClr val="FF0000"/>
                </a:solidFill>
              </a:rPr>
              <a:t>Перед прыжком:</a:t>
            </a:r>
          </a:p>
          <a:p>
            <a:pPr lvl="0">
              <a:lnSpc>
                <a:spcPts val="2200"/>
              </a:lnSpc>
            </a:pPr>
            <a:r>
              <a:rPr lang="ru-RU" sz="2400" dirty="0" smtClean="0"/>
              <a:t>ноги сгибаются больше обычного;</a:t>
            </a:r>
          </a:p>
          <a:p>
            <a:pPr lvl="0" algn="just">
              <a:lnSpc>
                <a:spcPts val="2200"/>
              </a:lnSpc>
            </a:pPr>
            <a:r>
              <a:rPr lang="ru-RU" sz="2400" dirty="0" smtClean="0"/>
              <a:t>руки согнуты;</a:t>
            </a:r>
          </a:p>
          <a:p>
            <a:pPr lvl="0" algn="just">
              <a:lnSpc>
                <a:spcPts val="2200"/>
              </a:lnSpc>
            </a:pPr>
            <a:r>
              <a:rPr lang="ru-RU" sz="2400" dirty="0" smtClean="0"/>
              <a:t>руки находятся у туловища;</a:t>
            </a:r>
          </a:p>
          <a:p>
            <a:pPr lvl="0" algn="just">
              <a:lnSpc>
                <a:spcPts val="2200"/>
              </a:lnSpc>
            </a:pPr>
            <a:r>
              <a:rPr lang="ru-RU" sz="2400" dirty="0" smtClean="0"/>
              <a:t>руки слегка отведены назад. В момент прыжка:</a:t>
            </a:r>
          </a:p>
          <a:p>
            <a:pPr lvl="0" algn="just">
              <a:lnSpc>
                <a:spcPts val="2200"/>
              </a:lnSpc>
            </a:pPr>
            <a:r>
              <a:rPr lang="ru-RU" sz="2400" dirty="0" smtClean="0"/>
              <a:t>ноги резко выпрямляются, отталкиваясь от площадки;</a:t>
            </a:r>
          </a:p>
          <a:p>
            <a:pPr lvl="0" algn="just">
              <a:lnSpc>
                <a:spcPts val="2200"/>
              </a:lnSpc>
            </a:pPr>
            <a:r>
              <a:rPr lang="ru-RU" sz="2400" dirty="0" smtClean="0"/>
              <a:t>руки активным махом выносятся вверх - вперед. </a:t>
            </a:r>
          </a:p>
          <a:p>
            <a:pPr lvl="0" algn="just">
              <a:lnSpc>
                <a:spcPts val="2200"/>
              </a:lnSpc>
            </a:pPr>
            <a:r>
              <a:rPr lang="ru-RU" sz="2400" dirty="0" smtClean="0">
                <a:solidFill>
                  <a:srgbClr val="FF0000"/>
                </a:solidFill>
              </a:rPr>
              <a:t>Прыжки выполняются:</a:t>
            </a:r>
          </a:p>
          <a:p>
            <a:pPr lvl="0" algn="just">
              <a:lnSpc>
                <a:spcPts val="2200"/>
              </a:lnSpc>
            </a:pPr>
            <a:r>
              <a:rPr lang="ru-RU" sz="2400" dirty="0" smtClean="0"/>
              <a:t>вверх,</a:t>
            </a:r>
          </a:p>
          <a:p>
            <a:pPr lvl="0" algn="just">
              <a:lnSpc>
                <a:spcPts val="2200"/>
              </a:lnSpc>
            </a:pPr>
            <a:r>
              <a:rPr lang="ru-RU" sz="2400" dirty="0" smtClean="0"/>
              <a:t>вверх - вперед,</a:t>
            </a:r>
          </a:p>
          <a:p>
            <a:pPr lvl="0" algn="just">
              <a:lnSpc>
                <a:spcPts val="2200"/>
              </a:lnSpc>
            </a:pPr>
            <a:r>
              <a:rPr lang="ru-RU" sz="2400" dirty="0" smtClean="0"/>
              <a:t>вверх - назад,</a:t>
            </a:r>
          </a:p>
          <a:p>
            <a:pPr lvl="0" algn="just">
              <a:lnSpc>
                <a:spcPts val="2200"/>
              </a:lnSpc>
            </a:pPr>
            <a:r>
              <a:rPr lang="ru-RU" sz="2400" dirty="0" smtClean="0"/>
              <a:t>вверх - в сторону,</a:t>
            </a:r>
          </a:p>
          <a:p>
            <a:pPr lvl="0" algn="just">
              <a:lnSpc>
                <a:spcPts val="2200"/>
              </a:lnSpc>
            </a:pPr>
            <a:r>
              <a:rPr lang="ru-RU" sz="2400" dirty="0" smtClean="0"/>
              <a:t>вверх - с поворотом.</a:t>
            </a:r>
            <a:endParaRPr lang="ru-RU" sz="2400" dirty="0"/>
          </a:p>
        </p:txBody>
      </p:sp>
      <p:sp>
        <p:nvSpPr>
          <p:cNvPr id="3" name="TextBox 2"/>
          <p:cNvSpPr txBox="1"/>
          <p:nvPr/>
        </p:nvSpPr>
        <p:spPr>
          <a:xfrm>
            <a:off x="3886200" y="609600"/>
            <a:ext cx="152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ПРЫЖКИ</a:t>
            </a:r>
            <a:endParaRPr lang="ru-RU"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762000" y="1066800"/>
            <a:ext cx="7543800" cy="17958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ts val="2200"/>
              </a:lnSpc>
            </a:pPr>
            <a:r>
              <a:rPr lang="ru-RU" sz="2400" dirty="0" smtClean="0"/>
              <a:t>В прыжке с разбега толчком одной ногой последний шаг делается шире, а шаг толчковой ногой выполняется перекатом с пятки на носок. Отталкивание сопровождается махом рук вверх.</a:t>
            </a:r>
          </a:p>
          <a:p>
            <a:pPr algn="just">
              <a:lnSpc>
                <a:spcPts val="2200"/>
              </a:lnSpc>
            </a:pPr>
            <a:r>
              <a:rPr lang="ru-RU" sz="2400" dirty="0" smtClean="0"/>
              <a:t>Все движения выполняются слитно. Приземление должно быть мягким на согнутые ноги. </a:t>
            </a:r>
            <a:endParaRPr lang="ru-RU" sz="2400" dirty="0"/>
          </a:p>
        </p:txBody>
      </p:sp>
      <p:sp>
        <p:nvSpPr>
          <p:cNvPr id="3" name="TextBox 2"/>
          <p:cNvSpPr txBox="1"/>
          <p:nvPr/>
        </p:nvSpPr>
        <p:spPr>
          <a:xfrm>
            <a:off x="3886200" y="381000"/>
            <a:ext cx="1524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ПРЫЖКИ</a:t>
            </a:r>
            <a:endParaRPr lang="ru-RU" sz="2400" b="1" dirty="0">
              <a:solidFill>
                <a:srgbClr val="FF0000"/>
              </a:solidFill>
              <a:latin typeface="+mj-lt"/>
            </a:endParaRPr>
          </a:p>
        </p:txBody>
      </p:sp>
      <p:pic>
        <p:nvPicPr>
          <p:cNvPr id="39938" name="Picture 2"/>
          <p:cNvPicPr>
            <a:picLocks noChangeAspect="1" noChangeArrowheads="1"/>
          </p:cNvPicPr>
          <p:nvPr/>
        </p:nvPicPr>
        <p:blipFill>
          <a:blip r:embed="rId2" cstate="print"/>
          <a:srcRect/>
          <a:stretch>
            <a:fillRect/>
          </a:stretch>
        </p:blipFill>
        <p:spPr bwMode="auto">
          <a:xfrm>
            <a:off x="1295400" y="3048000"/>
            <a:ext cx="6477000" cy="334587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33400" y="1600200"/>
            <a:ext cx="8153400" cy="376000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ts val="2200"/>
              </a:lnSpc>
              <a:buClrTx/>
              <a:buSzTx/>
              <a:buFontTx/>
              <a:buNone/>
              <a:tabLst>
                <a:tab pos="544513" algn="l"/>
              </a:tabLst>
            </a:pPr>
            <a:r>
              <a:rPr kumimoji="0" lang="ru-RU" sz="2400" b="0" i="0" u="none" strike="noStrike" cap="none" normalizeH="0" baseline="0" dirty="0" smtClean="0">
                <a:ln>
                  <a:noFill/>
                </a:ln>
                <a:solidFill>
                  <a:srgbClr val="FF0000"/>
                </a:solidFill>
                <a:effectLst/>
                <a:latin typeface="+mj-lt"/>
                <a:ea typeface="Times New Roman" pitchFamily="18" charset="0"/>
                <a:cs typeface="Times New Roman" pitchFamily="18" charset="0"/>
              </a:rPr>
              <a:t>Обучить</a:t>
            </a:r>
            <a:r>
              <a:rPr kumimoji="0" lang="ru-RU" sz="2400" b="0" i="0" u="none" strike="noStrike" cap="none" normalizeH="0" baseline="0" dirty="0" smtClean="0">
                <a:ln>
                  <a:noFill/>
                </a:ln>
                <a:solidFill>
                  <a:srgbClr val="FF0000"/>
                </a:solidFill>
                <a:effectLst/>
                <a:latin typeface="+mj-lt"/>
                <a:ea typeface="Times New Roman" pitchFamily="18" charset="0"/>
              </a:rPr>
              <a:t> </a:t>
            </a:r>
            <a:r>
              <a:rPr kumimoji="0" lang="ru-RU" sz="2400" b="0" i="0" u="none" strike="noStrike" cap="none" normalizeH="0" baseline="0" dirty="0" smtClean="0">
                <a:ln>
                  <a:noFill/>
                </a:ln>
                <a:solidFill>
                  <a:srgbClr val="FF0000"/>
                </a:solidFill>
                <a:effectLst/>
                <a:latin typeface="+mj-lt"/>
                <a:ea typeface="Times New Roman" pitchFamily="18" charset="0"/>
                <a:cs typeface="Times New Roman" pitchFamily="18" charset="0"/>
              </a:rPr>
              <a:t>прыжку</a:t>
            </a:r>
            <a:r>
              <a:rPr kumimoji="0" lang="ru-RU" sz="2400" b="0" i="0" u="none" strike="noStrike" cap="none" normalizeH="0" baseline="0" dirty="0" smtClean="0">
                <a:ln>
                  <a:noFill/>
                </a:ln>
                <a:solidFill>
                  <a:srgbClr val="FF0000"/>
                </a:solidFill>
                <a:effectLst/>
                <a:latin typeface="+mj-lt"/>
                <a:ea typeface="Times New Roman" pitchFamily="18" charset="0"/>
              </a:rPr>
              <a:t> - </a:t>
            </a:r>
            <a:r>
              <a:rPr kumimoji="0" lang="ru-RU" sz="2400" b="0" i="0" u="none" strike="noStrike" cap="none" normalizeH="0" baseline="0" dirty="0" smtClean="0">
                <a:ln>
                  <a:noFill/>
                </a:ln>
                <a:solidFill>
                  <a:srgbClr val="FF0000"/>
                </a:solidFill>
                <a:effectLst/>
                <a:latin typeface="+mj-lt"/>
                <a:ea typeface="Times New Roman" pitchFamily="18" charset="0"/>
                <a:cs typeface="Times New Roman" pitchFamily="18" charset="0"/>
              </a:rPr>
              <a:t>значит</a:t>
            </a:r>
            <a:r>
              <a:rPr kumimoji="0" lang="ru-RU" sz="2400" b="0" i="0" u="none" strike="noStrike" cap="none" normalizeH="0" baseline="0" dirty="0" smtClean="0">
                <a:ln>
                  <a:noFill/>
                </a:ln>
                <a:solidFill>
                  <a:srgbClr val="FF0000"/>
                </a:solidFill>
                <a:effectLst/>
                <a:latin typeface="+mj-lt"/>
                <a:ea typeface="Times New Roman" pitchFamily="18" charset="0"/>
              </a:rPr>
              <a:t> </a:t>
            </a:r>
            <a:r>
              <a:rPr kumimoji="0" lang="ru-RU" sz="2400" b="0" i="0" u="none" strike="noStrike" cap="none" normalizeH="0" baseline="0" dirty="0" smtClean="0">
                <a:ln>
                  <a:noFill/>
                </a:ln>
                <a:solidFill>
                  <a:srgbClr val="FF0000"/>
                </a:solidFill>
                <a:effectLst/>
                <a:latin typeface="+mj-lt"/>
                <a:ea typeface="Times New Roman" pitchFamily="18" charset="0"/>
                <a:cs typeface="Times New Roman" pitchFamily="18" charset="0"/>
              </a:rPr>
              <a:t>научить</a:t>
            </a:r>
            <a:r>
              <a:rPr kumimoji="0" lang="ru-RU" sz="2400" b="0" i="0" u="none" strike="noStrike" cap="none" normalizeH="0" baseline="0" dirty="0" smtClean="0">
                <a:ln>
                  <a:noFill/>
                </a:ln>
                <a:solidFill>
                  <a:srgbClr val="FF0000"/>
                </a:solidFill>
                <a:effectLst/>
                <a:latin typeface="+mj-lt"/>
                <a:ea typeface="Times New Roman" pitchFamily="18" charset="0"/>
              </a:rPr>
              <a:t>:</a:t>
            </a:r>
            <a:endParaRPr kumimoji="0" lang="ru-RU" sz="2400" b="0" i="0" u="none" strike="noStrike" cap="none" normalizeH="0" baseline="0" dirty="0" smtClean="0">
              <a:ln>
                <a:noFill/>
              </a:ln>
              <a:solidFill>
                <a:srgbClr val="FF0000"/>
              </a:solidFill>
              <a:effectLst/>
              <a:latin typeface="+mj-lt"/>
            </a:endParaRPr>
          </a:p>
          <a:p>
            <a:pPr marL="0" marR="0" lvl="0" algn="l" defTabSz="914400" rtl="0" eaLnBrk="0" fontAlgn="base" latinLnBrk="0" hangingPunct="0">
              <a:lnSpc>
                <a:spcPts val="2200"/>
              </a:lnSpc>
              <a:buClrTx/>
              <a:buSzTx/>
              <a:buFontTx/>
              <a:buChar char="•"/>
              <a:tabLst>
                <a:tab pos="544513"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правильно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отталкиваться</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2200"/>
              </a:lnSpc>
              <a:buClrTx/>
              <a:buSzTx/>
              <a:buFontTx/>
              <a:buChar char="•"/>
              <a:tabLst>
                <a:tab pos="544513"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высоко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взлетать</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2200"/>
              </a:lnSpc>
              <a:buClrTx/>
              <a:buSzTx/>
              <a:buFontTx/>
              <a:buChar char="•"/>
              <a:tabLst>
                <a:tab pos="544513"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владеть</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телом</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воздухе</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2200"/>
              </a:lnSpc>
              <a:buClrTx/>
              <a:buSzTx/>
              <a:buFontTx/>
              <a:buChar char="•"/>
              <a:tabLst>
                <a:tab pos="544513"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правильно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приземляться</a:t>
            </a:r>
            <a:r>
              <a:rPr kumimoji="0" lang="ru-RU" sz="2400" b="0" i="0" u="none" strike="noStrike" cap="none" normalizeH="0" baseline="0" dirty="0" smtClean="0">
                <a:ln>
                  <a:noFill/>
                </a:ln>
                <a:solidFill>
                  <a:schemeClr val="tx1"/>
                </a:solidFill>
                <a:effectLst/>
                <a:latin typeface="+mj-lt"/>
                <a:ea typeface="Times New Roman" pitchFamily="18" charset="0"/>
              </a:rPr>
              <a:t>. </a:t>
            </a:r>
          </a:p>
          <a:p>
            <a:pPr marL="0" marR="0" lvl="0" algn="l" defTabSz="914400" rtl="0" eaLnBrk="0" fontAlgn="base" latinLnBrk="0" hangingPunct="0">
              <a:lnSpc>
                <a:spcPts val="2200"/>
              </a:lnSpc>
              <a:buClrTx/>
              <a:buSzTx/>
              <a:tabLst>
                <a:tab pos="544513" algn="l"/>
              </a:tabLst>
            </a:pPr>
            <a:r>
              <a:rPr kumimoji="0" lang="ru-RU" sz="2400" b="0" i="0" u="none" strike="noStrike" cap="none" normalizeH="0" baseline="0" dirty="0" smtClean="0">
                <a:ln>
                  <a:noFill/>
                </a:ln>
                <a:solidFill>
                  <a:srgbClr val="FF0000"/>
                </a:solidFill>
                <a:effectLst/>
                <a:latin typeface="+mj-lt"/>
                <a:ea typeface="Times New Roman" pitchFamily="18" charset="0"/>
                <a:cs typeface="Times New Roman" pitchFamily="18" charset="0"/>
              </a:rPr>
              <a:t>Прыжки</a:t>
            </a:r>
            <a:r>
              <a:rPr kumimoji="0" lang="ru-RU" sz="2400" b="0" i="0" u="none" strike="noStrike" cap="none" normalizeH="0" baseline="0" dirty="0" smtClean="0">
                <a:ln>
                  <a:noFill/>
                </a:ln>
                <a:solidFill>
                  <a:srgbClr val="FF0000"/>
                </a:solidFill>
                <a:effectLst/>
                <a:latin typeface="+mj-lt"/>
                <a:ea typeface="Times New Roman" pitchFamily="18" charset="0"/>
              </a:rPr>
              <a:t> </a:t>
            </a:r>
            <a:r>
              <a:rPr kumimoji="0" lang="ru-RU" sz="2400" b="0" i="0" u="none" strike="noStrike" cap="none" normalizeH="0" baseline="0" dirty="0" smtClean="0">
                <a:ln>
                  <a:noFill/>
                </a:ln>
                <a:solidFill>
                  <a:srgbClr val="FF0000"/>
                </a:solidFill>
                <a:effectLst/>
                <a:latin typeface="+mj-lt"/>
                <a:ea typeface="Times New Roman" pitchFamily="18" charset="0"/>
                <a:cs typeface="Times New Roman" pitchFamily="18" charset="0"/>
              </a:rPr>
              <a:t>изучаются</a:t>
            </a:r>
            <a:r>
              <a:rPr kumimoji="0" lang="ru-RU" sz="2400" b="0" i="0" u="none" strike="noStrike" cap="none" normalizeH="0" baseline="0" dirty="0" smtClean="0">
                <a:ln>
                  <a:noFill/>
                </a:ln>
                <a:solidFill>
                  <a:srgbClr val="FF0000"/>
                </a:solidFill>
                <a:effectLst/>
                <a:latin typeface="+mj-lt"/>
                <a:ea typeface="Times New Roman" pitchFamily="18" charset="0"/>
              </a:rPr>
              <a:t>:</a:t>
            </a:r>
            <a:endParaRPr kumimoji="0" lang="ru-RU" sz="2400" b="0" i="0" u="none" strike="noStrike" cap="none" normalizeH="0" baseline="0" dirty="0" smtClean="0">
              <a:ln>
                <a:noFill/>
              </a:ln>
              <a:solidFill>
                <a:srgbClr val="FF0000"/>
              </a:solidFill>
              <a:effectLst/>
              <a:latin typeface="+mj-lt"/>
            </a:endParaRPr>
          </a:p>
          <a:p>
            <a:pPr marL="0" marR="0" lvl="0" algn="l" defTabSz="914400" rtl="0" eaLnBrk="0" fontAlgn="base" latinLnBrk="0" hangingPunct="0">
              <a:lnSpc>
                <a:spcPts val="2200"/>
              </a:lnSpc>
              <a:buClrTx/>
              <a:buSzTx/>
              <a:buFontTx/>
              <a:buChar char="•"/>
              <a:tabLst>
                <a:tab pos="544513"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места</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2200"/>
              </a:lnSpc>
              <a:buClrTx/>
              <a:buSzTx/>
              <a:buFontTx/>
              <a:buChar char="•"/>
              <a:tabLst>
                <a:tab pos="544513" algn="l"/>
              </a:tabLst>
            </a:pPr>
            <a:r>
              <a:rPr kumimoji="0" lang="ru-RU" sz="2400" b="0" i="0" u="none" strike="noStrike" cap="none" normalizeH="0" baseline="0" dirty="0" smtClean="0">
                <a:ln>
                  <a:noFill/>
                </a:ln>
                <a:solidFill>
                  <a:schemeClr val="tx1"/>
                </a:solidFill>
                <a:effectLst/>
                <a:latin typeface="+mj-lt"/>
                <a:ea typeface="Times New Roman" pitchFamily="18" charset="0"/>
                <a:cs typeface="Courier New" pitchFamily="49" charset="0"/>
              </a:rPr>
              <a:t>с укороченного разбега;</a:t>
            </a:r>
            <a:endParaRPr kumimoji="0" lang="ru-RU" sz="24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2200"/>
              </a:lnSpc>
              <a:buClrTx/>
              <a:buSzTx/>
              <a:buFontTx/>
              <a:buChar char="•"/>
              <a:tabLst>
                <a:tab pos="544513" algn="l"/>
              </a:tabLst>
            </a:pPr>
            <a:r>
              <a:rPr kumimoji="0" lang="ru-RU" sz="2400" b="0" i="0" u="none" strike="noStrike" cap="none" normalizeH="0" baseline="0" dirty="0" smtClean="0">
                <a:ln>
                  <a:noFill/>
                </a:ln>
                <a:solidFill>
                  <a:schemeClr val="tx1"/>
                </a:solidFill>
                <a:effectLst/>
                <a:latin typeface="+mj-lt"/>
                <a:ea typeface="Times New Roman" pitchFamily="18" charset="0"/>
                <a:cs typeface="Courier New" pitchFamily="49" charset="0"/>
              </a:rPr>
              <a:t>в движении толчком одной ногой;</a:t>
            </a:r>
            <a:endParaRPr kumimoji="0" lang="ru-RU" sz="2400" b="0" i="0" u="none" strike="noStrike" cap="none" normalizeH="0" baseline="0" dirty="0" smtClean="0">
              <a:ln>
                <a:noFill/>
              </a:ln>
              <a:solidFill>
                <a:schemeClr val="tx1"/>
              </a:solidFill>
              <a:effectLst/>
              <a:latin typeface="+mj-lt"/>
            </a:endParaRPr>
          </a:p>
          <a:p>
            <a:pPr marL="0" marR="0" lvl="0" algn="l" defTabSz="914400" rtl="0" eaLnBrk="0" fontAlgn="base" latinLnBrk="0" hangingPunct="0">
              <a:lnSpc>
                <a:spcPts val="2200"/>
              </a:lnSpc>
              <a:buClrTx/>
              <a:buSzTx/>
              <a:buFontTx/>
              <a:buChar char="•"/>
              <a:tabLst>
                <a:tab pos="544513" algn="l"/>
              </a:tabLst>
            </a:pPr>
            <a:r>
              <a:rPr kumimoji="0" lang="ru-RU" sz="2400" b="0" i="0" u="none" strike="noStrike" cap="none" normalizeH="0" baseline="0" dirty="0" smtClean="0">
                <a:ln>
                  <a:noFill/>
                </a:ln>
                <a:solidFill>
                  <a:schemeClr val="tx1"/>
                </a:solidFill>
                <a:effectLst/>
                <a:latin typeface="+mj-lt"/>
                <a:ea typeface="Times New Roman" pitchFamily="18" charset="0"/>
                <a:cs typeface="Courier New" pitchFamily="49" charset="0"/>
              </a:rPr>
              <a:t>в движении толчком двумя ногами.</a:t>
            </a:r>
          </a:p>
          <a:p>
            <a:pPr>
              <a:lnSpc>
                <a:spcPts val="2200"/>
              </a:lnSpc>
            </a:pPr>
            <a:r>
              <a:rPr lang="ru-RU" sz="2400" dirty="0" smtClean="0">
                <a:latin typeface="+mj-lt"/>
              </a:rPr>
              <a:t>Прыжки игрока должны быть целевыми, т.е. направлены на решение конкретных задач в сложных игровых ситуациях.</a:t>
            </a:r>
          </a:p>
          <a:p>
            <a:pPr marL="0" marR="0" lvl="0" algn="l" defTabSz="914400" rtl="0" eaLnBrk="0" fontAlgn="base" latinLnBrk="0" hangingPunct="0">
              <a:lnSpc>
                <a:spcPts val="2200"/>
              </a:lnSpc>
              <a:buClrTx/>
              <a:buSzTx/>
              <a:tabLst>
                <a:tab pos="544513" algn="l"/>
              </a:tabLst>
            </a:pPr>
            <a:endParaRPr kumimoji="0" lang="ru-RU" sz="2400" b="0" i="0" u="none" strike="noStrike" cap="none" normalizeH="0" baseline="0" dirty="0" smtClean="0">
              <a:ln>
                <a:noFill/>
              </a:ln>
              <a:solidFill>
                <a:schemeClr val="tx1"/>
              </a:solidFill>
              <a:effectLst/>
              <a:latin typeface="+mj-lt"/>
            </a:endParaRPr>
          </a:p>
        </p:txBody>
      </p:sp>
      <p:sp>
        <p:nvSpPr>
          <p:cNvPr id="3" name="TextBox 2"/>
          <p:cNvSpPr txBox="1"/>
          <p:nvPr/>
        </p:nvSpPr>
        <p:spPr>
          <a:xfrm>
            <a:off x="2971800" y="609600"/>
            <a:ext cx="3124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smtClean="0">
                <a:solidFill>
                  <a:srgbClr val="FF0000"/>
                </a:solidFill>
                <a:latin typeface="+mj-lt"/>
              </a:rPr>
              <a:t>ОБУЧЕНИЕ ПРЫЖКУ</a:t>
            </a:r>
            <a:endParaRPr lang="ru-RU" sz="2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Документы Гены\Физкультура\Физкультура\Баскетбол\IMG_0006.tif"/>
          <p:cNvPicPr/>
          <p:nvPr/>
        </p:nvPicPr>
        <p:blipFill>
          <a:blip r:embed="rId2" cstate="print"/>
          <a:srcRect l="802" t="15513" r="50454" b="2864"/>
          <a:stretch>
            <a:fillRect/>
          </a:stretch>
        </p:blipFill>
        <p:spPr bwMode="auto">
          <a:xfrm>
            <a:off x="1143000" y="990600"/>
            <a:ext cx="6705600" cy="5486400"/>
          </a:xfrm>
          <a:prstGeom prst="rect">
            <a:avLst/>
          </a:prstGeom>
          <a:noFill/>
          <a:ln w="9525">
            <a:noFill/>
            <a:miter lim="800000"/>
            <a:headEnd/>
            <a:tailEnd/>
          </a:ln>
        </p:spPr>
      </p:pic>
      <p:sp>
        <p:nvSpPr>
          <p:cNvPr id="4" name="TextBox 3"/>
          <p:cNvSpPr txBox="1"/>
          <p:nvPr/>
        </p:nvSpPr>
        <p:spPr>
          <a:xfrm>
            <a:off x="3352800" y="228600"/>
            <a:ext cx="2286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400" dirty="0" smtClean="0">
                <a:solidFill>
                  <a:srgbClr val="FF0000"/>
                </a:solidFill>
                <a:latin typeface="+mj-lt"/>
              </a:rPr>
              <a:t>ВЕДЕНИЕ МЯЧА</a:t>
            </a:r>
            <a:endParaRPr lang="ru-RU" sz="2400" dirty="0">
              <a:solidFill>
                <a:srgbClr val="FF0000"/>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6400800" y="2819400"/>
            <a:ext cx="1447800" cy="3048000"/>
          </a:xfrm>
          <a:prstGeom prst="rect">
            <a:avLst/>
          </a:prstGeom>
          <a:noFill/>
          <a:ln>
            <a:solidFill>
              <a:schemeClr val="accent1"/>
            </a:solidFill>
          </a:ln>
        </p:spPr>
      </p:pic>
      <p:pic>
        <p:nvPicPr>
          <p:cNvPr id="43010" name="Picture 2"/>
          <p:cNvPicPr>
            <a:picLocks noChangeAspect="1" noChangeArrowheads="1"/>
          </p:cNvPicPr>
          <p:nvPr/>
        </p:nvPicPr>
        <p:blipFill>
          <a:blip r:embed="rId3" cstate="print"/>
          <a:srcRect/>
          <a:stretch>
            <a:fillRect/>
          </a:stretch>
        </p:blipFill>
        <p:spPr bwMode="auto">
          <a:xfrm>
            <a:off x="762000" y="2819400"/>
            <a:ext cx="2209800" cy="3053993"/>
          </a:xfrm>
          <a:prstGeom prst="rect">
            <a:avLst/>
          </a:prstGeom>
          <a:noFill/>
          <a:ln>
            <a:solidFill>
              <a:schemeClr val="accent1"/>
            </a:solidFill>
          </a:ln>
        </p:spPr>
      </p:pic>
      <p:pic>
        <p:nvPicPr>
          <p:cNvPr id="43009" name="Picture 1"/>
          <p:cNvPicPr>
            <a:picLocks noChangeAspect="1" noChangeArrowheads="1"/>
          </p:cNvPicPr>
          <p:nvPr/>
        </p:nvPicPr>
        <p:blipFill>
          <a:blip r:embed="rId4" cstate="print"/>
          <a:srcRect/>
          <a:stretch>
            <a:fillRect/>
          </a:stretch>
        </p:blipFill>
        <p:spPr bwMode="auto">
          <a:xfrm>
            <a:off x="4038600" y="2819400"/>
            <a:ext cx="1219200" cy="3060441"/>
          </a:xfrm>
          <a:prstGeom prst="rect">
            <a:avLst/>
          </a:prstGeom>
          <a:noFill/>
          <a:ln>
            <a:solidFill>
              <a:schemeClr val="accent1"/>
            </a:solidFill>
          </a:ln>
        </p:spPr>
      </p:pic>
      <p:sp>
        <p:nvSpPr>
          <p:cNvPr id="43014" name="Rectangle 6"/>
          <p:cNvSpPr>
            <a:spLocks noChangeArrowheads="1"/>
          </p:cNvSpPr>
          <p:nvPr/>
        </p:nvSpPr>
        <p:spPr bwMode="auto">
          <a:xfrm>
            <a:off x="609600" y="1066800"/>
            <a:ext cx="7620000" cy="15149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7375" algn="l"/>
              </a:tabLst>
            </a:pP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ts val="2000"/>
              </a:lnSpc>
              <a:spcBef>
                <a:spcPct val="0"/>
              </a:spcBef>
              <a:spcAft>
                <a:spcPct val="0"/>
              </a:spcAft>
              <a:buClrTx/>
              <a:buSzTx/>
              <a:buFontTx/>
              <a:buNone/>
              <a:tabLst>
                <a:tab pos="587375"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Остановки</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применяются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для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внезапного</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прекращения</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движения</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ts val="2000"/>
              </a:lnSpc>
              <a:spcBef>
                <a:spcPct val="0"/>
              </a:spcBef>
              <a:spcAft>
                <a:spcPct val="0"/>
              </a:spcAft>
              <a:buClrTx/>
              <a:buSzTx/>
              <a:buFontTx/>
              <a:buNone/>
              <a:tabLst>
                <a:tab pos="587375"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Существуют</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два</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способа</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остановки</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ts val="2000"/>
              </a:lnSpc>
              <a:spcBef>
                <a:spcPct val="0"/>
              </a:spcBef>
              <a:spcAft>
                <a:spcPct val="0"/>
              </a:spcAft>
              <a:buClrTx/>
              <a:buSzTx/>
              <a:buFontTx/>
              <a:buChar char="•"/>
              <a:tabLst>
                <a:tab pos="587375"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два</a:t>
            </a:r>
            <a:r>
              <a:rPr kumimoji="0" lang="ru-RU" sz="2400" b="0" i="0" u="none" strike="noStrike" cap="none" normalizeH="0" baseline="0" dirty="0" smtClean="0">
                <a:ln>
                  <a:noFill/>
                </a:ln>
                <a:solidFill>
                  <a:schemeClr val="tx1"/>
                </a:solidFill>
                <a:effectLst/>
                <a:latin typeface="+mj-lt"/>
                <a:ea typeface="Times New Roman" pitchFamily="18" charset="0"/>
              </a:rPr>
              <a:t> </a:t>
            </a: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шага</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ts val="2000"/>
              </a:lnSpc>
              <a:spcBef>
                <a:spcPct val="0"/>
              </a:spcBef>
              <a:spcAft>
                <a:spcPct val="0"/>
              </a:spcAft>
              <a:buClrTx/>
              <a:buSzTx/>
              <a:buFontTx/>
              <a:buChar char="•"/>
              <a:tabLst>
                <a:tab pos="587375" algn="l"/>
              </a:tabLst>
            </a:pPr>
            <a:r>
              <a:rPr kumimoji="0" lang="ru-RU" sz="2400" b="0" i="0" u="none" strike="noStrike" cap="none" normalizeH="0" baseline="0" dirty="0" smtClean="0">
                <a:ln>
                  <a:noFill/>
                </a:ln>
                <a:solidFill>
                  <a:schemeClr val="tx1"/>
                </a:solidFill>
                <a:effectLst/>
                <a:latin typeface="+mj-lt"/>
                <a:ea typeface="Times New Roman" pitchFamily="18" charset="0"/>
                <a:cs typeface="Times New Roman" pitchFamily="18" charset="0"/>
              </a:rPr>
              <a:t>прыжком</a:t>
            </a:r>
            <a:r>
              <a:rPr kumimoji="0" lang="ru-RU" sz="2400" b="0" i="0" u="none" strike="noStrike" cap="none" normalizeH="0" baseline="0" dirty="0" smtClean="0">
                <a:ln>
                  <a:noFill/>
                </a:ln>
                <a:solidFill>
                  <a:schemeClr val="tx1"/>
                </a:solidFill>
                <a:effectLst/>
                <a:latin typeface="+mj-lt"/>
                <a:ea typeface="Times New Roman" pitchFamily="18" charset="0"/>
              </a:rPr>
              <a:t>.</a:t>
            </a:r>
            <a:endParaRPr kumimoji="0" lang="ru-RU" sz="2400" b="0" i="0" u="none" strike="noStrike" cap="none" normalizeH="0" baseline="0" dirty="0" smtClean="0">
              <a:ln>
                <a:noFill/>
              </a:ln>
              <a:solidFill>
                <a:schemeClr val="tx1"/>
              </a:solidFill>
              <a:effectLst/>
              <a:latin typeface="+mj-lt"/>
            </a:endParaRPr>
          </a:p>
        </p:txBody>
      </p:sp>
      <p:sp>
        <p:nvSpPr>
          <p:cNvPr id="10" name="Прямоугольник 9"/>
          <p:cNvSpPr/>
          <p:nvPr/>
        </p:nvSpPr>
        <p:spPr>
          <a:xfrm>
            <a:off x="3505200" y="457200"/>
            <a:ext cx="180844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ОСТАНОВКА</a:t>
            </a:r>
            <a:endParaRPr lang="ru-RU" sz="2400" b="1" dirty="0" smtClean="0">
              <a:solidFill>
                <a:srgbClr val="FF0000"/>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609600" y="1066800"/>
            <a:ext cx="7620000" cy="13931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7375" algn="l"/>
              </a:tabLst>
            </a:pPr>
            <a:endParaRPr kumimoji="0" lang="ru-RU" sz="800" b="0" i="0" u="none" strike="noStrike" cap="none" normalizeH="0" baseline="0" dirty="0" smtClean="0">
              <a:ln>
                <a:noFill/>
              </a:ln>
              <a:solidFill>
                <a:schemeClr val="tx1"/>
              </a:solidFill>
              <a:effectLst/>
              <a:latin typeface="Arial" pitchFamily="34" charset="0"/>
            </a:endParaRPr>
          </a:p>
          <a:p>
            <a:pPr algn="just">
              <a:lnSpc>
                <a:spcPts val="1800"/>
              </a:lnSpc>
            </a:pPr>
            <a:r>
              <a:rPr lang="ru-RU" sz="2400" dirty="0" smtClean="0">
                <a:latin typeface="+mj-lt"/>
              </a:rPr>
              <a:t>При остановке в два шага сзади стоящая нога должна стать осевой, и можно поворачиваться вокруг нее.</a:t>
            </a:r>
          </a:p>
          <a:p>
            <a:pPr algn="just">
              <a:lnSpc>
                <a:spcPts val="1800"/>
              </a:lnSpc>
            </a:pPr>
            <a:r>
              <a:rPr lang="ru-RU" sz="2400" dirty="0" smtClean="0">
                <a:latin typeface="+mj-lt"/>
              </a:rPr>
              <a:t>Если в момент остановки в два шага игрок поставил ноги параллельно, осевой ногой будет та, которая первой коснулась пола.</a:t>
            </a:r>
            <a:endParaRPr lang="ru-RU" sz="2400" dirty="0">
              <a:latin typeface="+mj-lt"/>
            </a:endParaRPr>
          </a:p>
        </p:txBody>
      </p:sp>
      <p:sp>
        <p:nvSpPr>
          <p:cNvPr id="10" name="Прямоугольник 9"/>
          <p:cNvSpPr/>
          <p:nvPr/>
        </p:nvSpPr>
        <p:spPr>
          <a:xfrm>
            <a:off x="3581400" y="457200"/>
            <a:ext cx="180844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ОСТАНОВКА</a:t>
            </a:r>
            <a:endParaRPr lang="ru-RU" sz="2400" b="1" dirty="0" smtClean="0">
              <a:solidFill>
                <a:srgbClr val="FF0000"/>
              </a:solidFill>
              <a:latin typeface="+mj-lt"/>
            </a:endParaRPr>
          </a:p>
        </p:txBody>
      </p:sp>
      <p:pic>
        <p:nvPicPr>
          <p:cNvPr id="44034" name="Picture 2"/>
          <p:cNvPicPr>
            <a:picLocks noChangeAspect="1" noChangeArrowheads="1"/>
          </p:cNvPicPr>
          <p:nvPr/>
        </p:nvPicPr>
        <p:blipFill>
          <a:blip r:embed="rId2" cstate="print"/>
          <a:srcRect/>
          <a:stretch>
            <a:fillRect/>
          </a:stretch>
        </p:blipFill>
        <p:spPr bwMode="auto">
          <a:xfrm>
            <a:off x="381000" y="2895600"/>
            <a:ext cx="1600200" cy="3200400"/>
          </a:xfrm>
          <a:prstGeom prst="rect">
            <a:avLst/>
          </a:prstGeom>
          <a:noFill/>
          <a:ln w="9525">
            <a:solidFill>
              <a:schemeClr val="accent1"/>
            </a:solidFill>
            <a:miter lim="800000"/>
            <a:headEnd/>
            <a:tailEnd/>
          </a:ln>
        </p:spPr>
      </p:pic>
      <p:pic>
        <p:nvPicPr>
          <p:cNvPr id="44035" name="Picture 3" descr="D:\Документы Гены\Физкультура\Физкультура\Баскетбол\IMG_0015.tif"/>
          <p:cNvPicPr>
            <a:picLocks noChangeAspect="1" noChangeArrowheads="1"/>
          </p:cNvPicPr>
          <p:nvPr/>
        </p:nvPicPr>
        <p:blipFill>
          <a:blip r:embed="rId3" cstate="print"/>
          <a:srcRect l="25639" t="48794" r="65338" b="32927"/>
          <a:stretch>
            <a:fillRect/>
          </a:stretch>
        </p:blipFill>
        <p:spPr bwMode="auto">
          <a:xfrm>
            <a:off x="2286000" y="2895600"/>
            <a:ext cx="2133600" cy="3200400"/>
          </a:xfrm>
          <a:prstGeom prst="rect">
            <a:avLst/>
          </a:prstGeom>
          <a:noFill/>
          <a:ln>
            <a:solidFill>
              <a:schemeClr val="accent1"/>
            </a:solidFill>
          </a:ln>
        </p:spPr>
      </p:pic>
      <p:sp>
        <p:nvSpPr>
          <p:cNvPr id="11" name="Прямоугольник 10"/>
          <p:cNvSpPr/>
          <p:nvPr/>
        </p:nvSpPr>
        <p:spPr>
          <a:xfrm>
            <a:off x="4724400" y="2895600"/>
            <a:ext cx="3962400" cy="317368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000"/>
              </a:lnSpc>
            </a:pPr>
            <a:r>
              <a:rPr lang="ru-RU" sz="2000" dirty="0" smtClean="0"/>
              <a:t>Остановка выполняется прыжком (скачком).</a:t>
            </a:r>
          </a:p>
          <a:p>
            <a:pPr>
              <a:lnSpc>
                <a:spcPts val="2000"/>
              </a:lnSpc>
            </a:pPr>
            <a:r>
              <a:rPr lang="ru-RU" sz="2000" dirty="0" smtClean="0"/>
              <a:t>После ловли игрок приземляется на обе ноги одновременно, причем одна нога выставляется вперед, обеспечивает упор и последующее устойчивое равновесие.</a:t>
            </a:r>
          </a:p>
          <a:p>
            <a:pPr algn="just">
              <a:lnSpc>
                <a:spcPts val="2000"/>
              </a:lnSpc>
            </a:pPr>
            <a:r>
              <a:rPr lang="ru-RU" sz="2000" dirty="0" smtClean="0"/>
              <a:t>После этой остановки поворот можно выполнять на любой ноге, т.к. ноги на пол приземлились одновременно. </a:t>
            </a:r>
            <a:endParaRPr lang="ru-RU"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81400" y="381000"/>
            <a:ext cx="17315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ПОВОРОТЫ</a:t>
            </a:r>
            <a:endParaRPr lang="ru-RU" sz="2400" b="1" dirty="0" smtClean="0">
              <a:solidFill>
                <a:srgbClr val="FF0000"/>
              </a:solidFill>
              <a:latin typeface="+mj-lt"/>
            </a:endParaRPr>
          </a:p>
        </p:txBody>
      </p:sp>
      <p:sp>
        <p:nvSpPr>
          <p:cNvPr id="4" name="Прямоугольник 3"/>
          <p:cNvSpPr/>
          <p:nvPr/>
        </p:nvSpPr>
        <p:spPr>
          <a:xfrm>
            <a:off x="609600" y="990600"/>
            <a:ext cx="7924800" cy="21545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000"/>
              </a:lnSpc>
            </a:pPr>
            <a:r>
              <a:rPr lang="ru-RU" sz="2200" dirty="0" smtClean="0">
                <a:latin typeface="+mj-lt"/>
              </a:rPr>
              <a:t>Повороты применяются для сохранения контроля над мячом при противодействии, если игрок стоит на месте, а также для выбора и изменения направления последующих действий с мячом. </a:t>
            </a:r>
            <a:r>
              <a:rPr lang="ru-RU" sz="2200" dirty="0" smtClean="0"/>
              <a:t>Действия игрока, выполняющего поворот, очень похожи на движения циркуля. Так как циркуль вращается вокруг одной из двух своих ножек, игрок поворачивается на одной ноге, описывая полный круг или только часть его. При этом повороте игрок не должен отрывать осевую ногу от пола.</a:t>
            </a:r>
          </a:p>
        </p:txBody>
      </p:sp>
      <p:pic>
        <p:nvPicPr>
          <p:cNvPr id="1026" name="Picture 2"/>
          <p:cNvPicPr>
            <a:picLocks noChangeAspect="1" noChangeArrowheads="1"/>
          </p:cNvPicPr>
          <p:nvPr/>
        </p:nvPicPr>
        <p:blipFill>
          <a:blip r:embed="rId2" cstate="print"/>
          <a:srcRect/>
          <a:stretch>
            <a:fillRect/>
          </a:stretch>
        </p:blipFill>
        <p:spPr bwMode="auto">
          <a:xfrm>
            <a:off x="533400" y="3505199"/>
            <a:ext cx="3124200" cy="2801007"/>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38600" y="3505200"/>
            <a:ext cx="4343400" cy="279858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81400" y="381000"/>
            <a:ext cx="17315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ПОВОРОТЫ</a:t>
            </a:r>
            <a:endParaRPr lang="ru-RU" sz="2400" b="1" dirty="0" smtClean="0">
              <a:solidFill>
                <a:srgbClr val="FF0000"/>
              </a:solidFill>
              <a:latin typeface="+mj-lt"/>
            </a:endParaRPr>
          </a:p>
        </p:txBody>
      </p:sp>
      <p:sp>
        <p:nvSpPr>
          <p:cNvPr id="4" name="Прямоугольник 3"/>
          <p:cNvSpPr/>
          <p:nvPr/>
        </p:nvSpPr>
        <p:spPr>
          <a:xfrm>
            <a:off x="609600" y="990600"/>
            <a:ext cx="7924800" cy="21612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2000"/>
              </a:lnSpc>
            </a:pPr>
            <a:r>
              <a:rPr lang="ru-RU" sz="2400" dirty="0" smtClean="0">
                <a:latin typeface="+mj-lt"/>
              </a:rPr>
              <a:t>Различают повороты: </a:t>
            </a:r>
          </a:p>
          <a:p>
            <a:pPr>
              <a:lnSpc>
                <a:spcPts val="2000"/>
              </a:lnSpc>
            </a:pPr>
            <a:r>
              <a:rPr lang="ru-RU" sz="2400" dirty="0" smtClean="0">
                <a:latin typeface="+mj-lt"/>
              </a:rPr>
              <a:t>• вперед;</a:t>
            </a:r>
          </a:p>
          <a:p>
            <a:pPr>
              <a:lnSpc>
                <a:spcPts val="2000"/>
              </a:lnSpc>
            </a:pPr>
            <a:r>
              <a:rPr lang="ru-RU" sz="2400" dirty="0" smtClean="0">
                <a:latin typeface="+mj-lt"/>
              </a:rPr>
              <a:t>• назад.</a:t>
            </a:r>
            <a:r>
              <a:rPr lang="ru-RU" sz="2400" b="1" dirty="0" smtClean="0">
                <a:latin typeface="+mj-lt"/>
              </a:rPr>
              <a:t> </a:t>
            </a:r>
          </a:p>
          <a:p>
            <a:pPr>
              <a:lnSpc>
                <a:spcPts val="2000"/>
              </a:lnSpc>
            </a:pPr>
            <a:r>
              <a:rPr lang="ru-RU" sz="2400" b="1" dirty="0" smtClean="0">
                <a:solidFill>
                  <a:srgbClr val="FF0000"/>
                </a:solidFill>
                <a:latin typeface="+mj-lt"/>
              </a:rPr>
              <a:t>Поворот вперед </a:t>
            </a:r>
            <a:r>
              <a:rPr lang="ru-RU" sz="2400" dirty="0" smtClean="0">
                <a:latin typeface="+mj-lt"/>
              </a:rPr>
              <a:t>выполняется на согнутых ногах, опорная нога на нос­ке. Если игрок стоит на параллельных стопах, то он может сделать поворот на любой ноге (рис. </a:t>
            </a:r>
            <a:r>
              <a:rPr lang="en-US" sz="2400" dirty="0" smtClean="0">
                <a:latin typeface="+mj-lt"/>
              </a:rPr>
              <a:t>I</a:t>
            </a:r>
            <a:r>
              <a:rPr lang="ru-RU" sz="2400" dirty="0" smtClean="0">
                <a:latin typeface="+mj-lt"/>
              </a:rPr>
              <a:t>).   Можно начать движение левой ногой вперед и укрыть плечами мяч от соперника (рис. </a:t>
            </a:r>
            <a:r>
              <a:rPr lang="en-US" sz="2400" dirty="0" smtClean="0">
                <a:latin typeface="+mj-lt"/>
              </a:rPr>
              <a:t>II).</a:t>
            </a:r>
            <a:endParaRPr lang="ru-RU" sz="2400" dirty="0">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914400" y="3429000"/>
            <a:ext cx="2133600" cy="2936146"/>
          </a:xfrm>
          <a:prstGeom prst="rect">
            <a:avLst/>
          </a:prstGeom>
          <a:noFill/>
          <a:ln w="9525">
            <a:solidFill>
              <a:schemeClr val="accent1"/>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00600" y="3505200"/>
            <a:ext cx="3124200" cy="283260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81400" y="381000"/>
            <a:ext cx="17315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ПОВОРОТЫ</a:t>
            </a:r>
            <a:endParaRPr lang="ru-RU" sz="2400" b="1" dirty="0" smtClean="0">
              <a:solidFill>
                <a:srgbClr val="FF0000"/>
              </a:solidFill>
              <a:latin typeface="+mj-lt"/>
            </a:endParaRPr>
          </a:p>
        </p:txBody>
      </p:sp>
      <p:sp>
        <p:nvSpPr>
          <p:cNvPr id="4" name="Прямоугольник 3"/>
          <p:cNvSpPr/>
          <p:nvPr/>
        </p:nvSpPr>
        <p:spPr>
          <a:xfrm>
            <a:off x="838200" y="990600"/>
            <a:ext cx="7543800" cy="8788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000"/>
              </a:lnSpc>
            </a:pPr>
            <a:r>
              <a:rPr lang="ru-RU" sz="2400" dirty="0" smtClean="0">
                <a:latin typeface="+mj-lt"/>
              </a:rPr>
              <a:t>Затем можно сделать передачу вправо или начать движение правой ногой вперед (рис. </a:t>
            </a:r>
            <a:r>
              <a:rPr lang="en-US" sz="2400" dirty="0" smtClean="0">
                <a:latin typeface="+mj-lt"/>
              </a:rPr>
              <a:t>Ill</a:t>
            </a:r>
            <a:r>
              <a:rPr lang="ru-RU" sz="2400" dirty="0" smtClean="0">
                <a:latin typeface="+mj-lt"/>
              </a:rPr>
              <a:t>) и передать мяч влево (рис. </a:t>
            </a:r>
            <a:r>
              <a:rPr lang="en-US" sz="2400" dirty="0" smtClean="0">
                <a:latin typeface="+mj-lt"/>
              </a:rPr>
              <a:t>IV</a:t>
            </a:r>
            <a:r>
              <a:rPr lang="ru-RU" sz="2400" dirty="0" smtClean="0">
                <a:latin typeface="+mj-lt"/>
              </a:rPr>
              <a:t>).</a:t>
            </a:r>
            <a:endParaRPr lang="ru-RU" sz="2400" dirty="0">
              <a:latin typeface="+mj-lt"/>
            </a:endParaRPr>
          </a:p>
        </p:txBody>
      </p:sp>
      <p:pic>
        <p:nvPicPr>
          <p:cNvPr id="3074" name="Picture 2"/>
          <p:cNvPicPr>
            <a:picLocks noChangeAspect="1" noChangeArrowheads="1"/>
          </p:cNvPicPr>
          <p:nvPr/>
        </p:nvPicPr>
        <p:blipFill>
          <a:blip r:embed="rId2" cstate="print"/>
          <a:srcRect/>
          <a:stretch>
            <a:fillRect/>
          </a:stretch>
        </p:blipFill>
        <p:spPr bwMode="auto">
          <a:xfrm>
            <a:off x="609600" y="2666999"/>
            <a:ext cx="3429000" cy="3360875"/>
          </a:xfrm>
          <a:prstGeom prst="rect">
            <a:avLst/>
          </a:prstGeom>
          <a:noFill/>
          <a:ln w="9525">
            <a:solidFill>
              <a:schemeClr val="accent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24399" y="2667000"/>
            <a:ext cx="3640182" cy="33528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81400" y="381000"/>
            <a:ext cx="17315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ПОВОРОТЫ</a:t>
            </a:r>
            <a:endParaRPr lang="ru-RU" sz="2400" b="1" dirty="0" smtClean="0">
              <a:solidFill>
                <a:srgbClr val="FF0000"/>
              </a:solidFill>
              <a:latin typeface="+mj-lt"/>
            </a:endParaRPr>
          </a:p>
        </p:txBody>
      </p:sp>
      <p:sp>
        <p:nvSpPr>
          <p:cNvPr id="4" name="Прямоугольник 3"/>
          <p:cNvSpPr/>
          <p:nvPr/>
        </p:nvSpPr>
        <p:spPr>
          <a:xfrm>
            <a:off x="457200" y="990600"/>
            <a:ext cx="8229600" cy="164833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000"/>
              </a:lnSpc>
            </a:pPr>
            <a:r>
              <a:rPr lang="ru-RU" sz="2400" b="1" dirty="0" smtClean="0">
                <a:solidFill>
                  <a:srgbClr val="FF0000"/>
                </a:solidFill>
              </a:rPr>
              <a:t>Поворот назад </a:t>
            </a:r>
            <a:r>
              <a:rPr lang="ru-RU" sz="2400" dirty="0" smtClean="0"/>
              <a:t>осуществляется с шагом, сопровождающимся поворо­том спиной вперед.</a:t>
            </a:r>
          </a:p>
          <a:p>
            <a:pPr algn="just">
              <a:lnSpc>
                <a:spcPts val="2000"/>
              </a:lnSpc>
            </a:pPr>
            <a:r>
              <a:rPr lang="ru-RU" sz="2400" dirty="0" smtClean="0"/>
              <a:t>На рис. 1 показан поворот назад, при котором правое плечо игрока с мячом движется назад и он отворачивается от соперника. Когда соперник встречает игрока с мячом, как показано на рис. 2, возникает опасность потери.</a:t>
            </a:r>
            <a:endParaRPr lang="ru-RU" sz="2400" dirty="0"/>
          </a:p>
        </p:txBody>
      </p:sp>
      <p:pic>
        <p:nvPicPr>
          <p:cNvPr id="4098" name="Picture 2"/>
          <p:cNvPicPr>
            <a:picLocks noChangeAspect="1" noChangeArrowheads="1"/>
          </p:cNvPicPr>
          <p:nvPr/>
        </p:nvPicPr>
        <p:blipFill>
          <a:blip r:embed="rId2" cstate="print"/>
          <a:srcRect/>
          <a:stretch>
            <a:fillRect/>
          </a:stretch>
        </p:blipFill>
        <p:spPr bwMode="auto">
          <a:xfrm>
            <a:off x="533400" y="3124200"/>
            <a:ext cx="3733800" cy="2743200"/>
          </a:xfrm>
          <a:prstGeom prst="rect">
            <a:avLst/>
          </a:prstGeom>
          <a:noFill/>
          <a:ln w="9525">
            <a:solidFill>
              <a:schemeClr val="accent1"/>
            </a:solid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876800" y="3132600"/>
            <a:ext cx="3276600" cy="27348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81400" y="381000"/>
            <a:ext cx="17315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ПОВОРОТЫ</a:t>
            </a:r>
            <a:endParaRPr lang="ru-RU" sz="2400" b="1" dirty="0" smtClean="0">
              <a:solidFill>
                <a:srgbClr val="FF0000"/>
              </a:solidFill>
              <a:latin typeface="+mj-lt"/>
            </a:endParaRPr>
          </a:p>
        </p:txBody>
      </p:sp>
      <p:sp>
        <p:nvSpPr>
          <p:cNvPr id="4" name="Прямоугольник 3"/>
          <p:cNvSpPr/>
          <p:nvPr/>
        </p:nvSpPr>
        <p:spPr>
          <a:xfrm>
            <a:off x="457200" y="990600"/>
            <a:ext cx="8229600" cy="219335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1800"/>
              </a:lnSpc>
            </a:pPr>
            <a:r>
              <a:rPr lang="ru-RU" sz="2400" dirty="0" smtClean="0"/>
              <a:t>Соперник готов перехватить мяч при передаче вправо или влево, и игрок с мячом решает выполнить поворот и передать мяч вправо. Его правая нога является осевой, и он выполняет поворот назад, отступая назад левой ногой. В этот момент плечи укрывают мяч от соперника (рис. 3). Поворачиваться нужно до тех пор, пока игрок с мячом не окажется спиной к сопернику, полностью защищая мяч своим телом (рис. 4). После этого выполняется задуманная передача (рис. 5).</a:t>
            </a:r>
            <a:endParaRPr lang="ru-RU" sz="2400" dirty="0"/>
          </a:p>
        </p:txBody>
      </p:sp>
      <p:pic>
        <p:nvPicPr>
          <p:cNvPr id="5122" name="Picture 2"/>
          <p:cNvPicPr>
            <a:picLocks noChangeAspect="1" noChangeArrowheads="1"/>
          </p:cNvPicPr>
          <p:nvPr/>
        </p:nvPicPr>
        <p:blipFill>
          <a:blip r:embed="rId2" cstate="print"/>
          <a:srcRect/>
          <a:stretch>
            <a:fillRect/>
          </a:stretch>
        </p:blipFill>
        <p:spPr bwMode="auto">
          <a:xfrm>
            <a:off x="304800" y="3581400"/>
            <a:ext cx="4997161" cy="2362200"/>
          </a:xfrm>
          <a:prstGeom prst="rect">
            <a:avLst/>
          </a:prstGeom>
          <a:noFill/>
          <a:ln w="9525">
            <a:solidFill>
              <a:schemeClr val="accent1"/>
            </a:solid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562600" y="3581400"/>
            <a:ext cx="3124200" cy="234315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304800"/>
            <a:ext cx="481266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КЛАССИФИКАЦИЯ БРОСКОВ МЯЧА</a:t>
            </a:r>
            <a:endParaRPr lang="ru-RU" sz="2400" b="1" dirty="0" smtClean="0">
              <a:solidFill>
                <a:srgbClr val="FF0000"/>
              </a:solidFill>
              <a:latin typeface="+mj-lt"/>
            </a:endParaRPr>
          </a:p>
        </p:txBody>
      </p:sp>
      <p:pic>
        <p:nvPicPr>
          <p:cNvPr id="6146" name="Picture 2" descr="D:\Документы Гены\Физкультура\Баскетбол\IMG_0017.tif"/>
          <p:cNvPicPr>
            <a:picLocks noChangeAspect="1" noChangeArrowheads="1"/>
          </p:cNvPicPr>
          <p:nvPr/>
        </p:nvPicPr>
        <p:blipFill>
          <a:blip r:embed="rId2" cstate="print"/>
          <a:srcRect t="5797" r="55477" b="3674"/>
          <a:stretch>
            <a:fillRect/>
          </a:stretch>
        </p:blipFill>
        <p:spPr bwMode="auto">
          <a:xfrm>
            <a:off x="2209800" y="838200"/>
            <a:ext cx="4953000" cy="564528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71800" y="304800"/>
            <a:ext cx="3036601"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БРОСКИ ПО КОРЗИНЕ</a:t>
            </a:r>
            <a:endParaRPr lang="ru-RU" sz="2400" b="1" dirty="0" smtClean="0">
              <a:solidFill>
                <a:srgbClr val="FF0000"/>
              </a:solidFill>
              <a:latin typeface="+mj-lt"/>
            </a:endParaRPr>
          </a:p>
        </p:txBody>
      </p:sp>
      <p:sp>
        <p:nvSpPr>
          <p:cNvPr id="7173" name="Rectangle 5"/>
          <p:cNvSpPr>
            <a:spLocks noChangeArrowheads="1"/>
          </p:cNvSpPr>
          <p:nvPr/>
        </p:nvSpPr>
        <p:spPr bwMode="auto">
          <a:xfrm>
            <a:off x="381000" y="990600"/>
            <a:ext cx="8382000" cy="497584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2000"/>
              </a:lnSpc>
              <a:spcBef>
                <a:spcPct val="0"/>
              </a:spcBef>
              <a:spcAft>
                <a:spcPct val="0"/>
              </a:spcAft>
              <a:buClrTx/>
              <a:buSzTx/>
              <a:buFontTx/>
              <a:buNone/>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Основное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содержание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игровых</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действий</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баскетболе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сводится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к</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тому</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чтобы</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создать</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выгодное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положение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для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точного</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броска</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по</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корзине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момент</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броска</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мячу</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придается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вращение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вокруг</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горизонтальной оси</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обратное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направлению</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полета</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мяча</a:t>
            </a:r>
            <a:r>
              <a:rPr kumimoji="0" lang="ru-RU" sz="2200" b="0" i="0" u="none" strike="noStrike" cap="none" normalizeH="0" baseline="0" dirty="0" smtClean="0">
                <a:ln>
                  <a:noFill/>
                </a:ln>
                <a:solidFill>
                  <a:schemeClr val="tx1"/>
                </a:solidFill>
                <a:effectLst/>
                <a:latin typeface="+mj-lt"/>
                <a:ea typeface="Times New Roman" pitchFamily="18" charset="0"/>
              </a:rPr>
              <a:t>. </a:t>
            </a:r>
          </a:p>
          <a:p>
            <a:pPr marL="0" marR="0" lvl="0" indent="0" algn="just" defTabSz="914400" rtl="0" eaLnBrk="1" fontAlgn="base" latinLnBrk="0" hangingPunct="1">
              <a:lnSpc>
                <a:spcPts val="2000"/>
              </a:lnSpc>
              <a:spcBef>
                <a:spcPct val="0"/>
              </a:spcBef>
              <a:spcAft>
                <a:spcPct val="0"/>
              </a:spcAft>
              <a:buClrTx/>
              <a:buSzTx/>
              <a:buFontTx/>
              <a:buNone/>
              <a:tabLst>
                <a:tab pos="561975" algn="l"/>
              </a:tabLst>
            </a:pPr>
            <a:r>
              <a:rPr kumimoji="0" lang="ru-RU" sz="2200" b="1" i="0" u="none" strike="noStrike" cap="none" normalizeH="0" baseline="0" dirty="0" smtClean="0">
                <a:ln>
                  <a:noFill/>
                </a:ln>
                <a:solidFill>
                  <a:srgbClr val="FF0000"/>
                </a:solidFill>
                <a:effectLst/>
                <a:latin typeface="+mj-lt"/>
                <a:ea typeface="Times New Roman" pitchFamily="18" charset="0"/>
                <a:cs typeface="Times New Roman" pitchFamily="18" charset="0"/>
              </a:rPr>
              <a:t>Бросок</a:t>
            </a:r>
            <a:r>
              <a:rPr kumimoji="0" lang="ru-RU" sz="2200" b="1" i="0" u="none" strike="noStrike" cap="none" normalizeH="0" baseline="0" dirty="0" smtClean="0">
                <a:ln>
                  <a:noFill/>
                </a:ln>
                <a:solidFill>
                  <a:srgbClr val="FF0000"/>
                </a:solidFill>
                <a:effectLst/>
                <a:latin typeface="+mj-lt"/>
                <a:ea typeface="Times New Roman" pitchFamily="18" charset="0"/>
              </a:rPr>
              <a:t> </a:t>
            </a:r>
            <a:r>
              <a:rPr kumimoji="0" lang="ru-RU" sz="2200" b="1" i="0" u="none" strike="noStrike" cap="none" normalizeH="0" baseline="0" dirty="0" smtClean="0">
                <a:ln>
                  <a:noFill/>
                </a:ln>
                <a:solidFill>
                  <a:srgbClr val="FF0000"/>
                </a:solidFill>
                <a:effectLst/>
                <a:latin typeface="+mj-lt"/>
                <a:ea typeface="Times New Roman" pitchFamily="18" charset="0"/>
                <a:cs typeface="Times New Roman" pitchFamily="18" charset="0"/>
              </a:rPr>
              <a:t>двумя</a:t>
            </a:r>
            <a:r>
              <a:rPr kumimoji="0" lang="ru-RU" sz="2200" b="1" i="0" u="none" strike="noStrike" cap="none" normalizeH="0" baseline="0" dirty="0" smtClean="0">
                <a:ln>
                  <a:noFill/>
                </a:ln>
                <a:solidFill>
                  <a:srgbClr val="FF0000"/>
                </a:solidFill>
                <a:effectLst/>
                <a:latin typeface="+mj-lt"/>
                <a:ea typeface="Times New Roman" pitchFamily="18" charset="0"/>
              </a:rPr>
              <a:t> </a:t>
            </a:r>
            <a:r>
              <a:rPr kumimoji="0" lang="ru-RU" sz="2200" b="1" i="0" u="none" strike="noStrike" cap="none" normalizeH="0" baseline="0" dirty="0" smtClean="0">
                <a:ln>
                  <a:noFill/>
                </a:ln>
                <a:solidFill>
                  <a:srgbClr val="FF0000"/>
                </a:solidFill>
                <a:effectLst/>
                <a:latin typeface="+mj-lt"/>
                <a:ea typeface="Times New Roman" pitchFamily="18" charset="0"/>
                <a:cs typeface="Times New Roman" pitchFamily="18" charset="0"/>
              </a:rPr>
              <a:t>руками</a:t>
            </a:r>
            <a:r>
              <a:rPr kumimoji="0" lang="ru-RU" sz="2200" b="1" i="0" u="none" strike="noStrike" cap="none" normalizeH="0" baseline="0" dirty="0" smtClean="0">
                <a:ln>
                  <a:noFill/>
                </a:ln>
                <a:solidFill>
                  <a:srgbClr val="FF0000"/>
                </a:solidFill>
                <a:effectLst/>
                <a:latin typeface="+mj-lt"/>
                <a:ea typeface="Times New Roman" pitchFamily="18" charset="0"/>
              </a:rPr>
              <a:t> </a:t>
            </a:r>
            <a:r>
              <a:rPr kumimoji="0" lang="ru-RU" sz="2200" b="1" i="0" u="none" strike="noStrike" cap="none" normalizeH="0" baseline="0" dirty="0" smtClean="0">
                <a:ln>
                  <a:noFill/>
                </a:ln>
                <a:solidFill>
                  <a:srgbClr val="FF0000"/>
                </a:solidFill>
                <a:effectLst/>
                <a:latin typeface="+mj-lt"/>
                <a:ea typeface="Times New Roman" pitchFamily="18" charset="0"/>
                <a:cs typeface="Times New Roman" pitchFamily="18" charset="0"/>
              </a:rPr>
              <a:t>от</a:t>
            </a:r>
            <a:r>
              <a:rPr kumimoji="0" lang="ru-RU" sz="2200" b="1" i="0" u="none" strike="noStrike" cap="none" normalizeH="0" baseline="0" dirty="0" smtClean="0">
                <a:ln>
                  <a:noFill/>
                </a:ln>
                <a:solidFill>
                  <a:srgbClr val="FF0000"/>
                </a:solidFill>
                <a:effectLst/>
                <a:latin typeface="+mj-lt"/>
                <a:ea typeface="Times New Roman" pitchFamily="18" charset="0"/>
              </a:rPr>
              <a:t> </a:t>
            </a:r>
            <a:r>
              <a:rPr kumimoji="0" lang="ru-RU" sz="2200" b="1" i="0" u="none" strike="noStrike" cap="none" normalizeH="0" baseline="0" dirty="0" smtClean="0">
                <a:ln>
                  <a:noFill/>
                </a:ln>
                <a:solidFill>
                  <a:srgbClr val="FF0000"/>
                </a:solidFill>
                <a:effectLst/>
                <a:latin typeface="+mj-lt"/>
                <a:ea typeface="Times New Roman" pitchFamily="18" charset="0"/>
                <a:cs typeface="Times New Roman" pitchFamily="18" charset="0"/>
              </a:rPr>
              <a:t>груди</a:t>
            </a:r>
            <a:endParaRPr kumimoji="0" lang="ru-RU" sz="2200" b="0" i="0" u="none" strike="noStrike" cap="none" normalizeH="0" baseline="0" dirty="0" smtClean="0">
              <a:ln>
                <a:noFill/>
              </a:ln>
              <a:solidFill>
                <a:srgbClr val="FF0000"/>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None/>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Этот</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способ</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выполнения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бросков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применяется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очень</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редко</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и</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основном</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женском</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баскетболе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Мужчины</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этот</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способ</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броска</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из</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своего</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арсенала</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исключили</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момент</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броска</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выполняются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следующие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движения</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перед</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грудью</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сгибая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ноги</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коленях</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подтягивая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к</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груди</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опуская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вниз</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кисти</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мячом</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плавным</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круговым</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движением</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переводится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исходное положение</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для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броска</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None/>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а</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затем</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разгибая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руки</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вперед</a:t>
            </a:r>
            <a:r>
              <a:rPr kumimoji="0" lang="ru-RU" sz="2200" b="0" i="0" u="none" strike="noStrike" cap="none" normalizeH="0" baseline="0" dirty="0" smtClean="0">
                <a:ln>
                  <a:noFill/>
                </a:ln>
                <a:solidFill>
                  <a:schemeClr val="tx1"/>
                </a:solidFill>
                <a:effectLst/>
                <a:latin typeface="+mj-lt"/>
                <a:ea typeface="Times New Roman" pitchFamily="18" charset="0"/>
              </a:rPr>
              <a:t> -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вверх</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сопровождая</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разгибанием</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ног</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ts val="2000"/>
              </a:lnSpc>
              <a:spcBef>
                <a:spcPct val="0"/>
              </a:spcBef>
              <a:spcAft>
                <a:spcPct val="0"/>
              </a:spcAft>
              <a:buClrTx/>
              <a:buSzTx/>
              <a:buFontTx/>
              <a:buChar char="•"/>
              <a:tabLst>
                <a:tab pos="561975" algn="l"/>
              </a:tabLst>
            </a:pP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мягким</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толчком</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пальцев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направить</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мяч</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в</a:t>
            </a:r>
            <a:r>
              <a:rPr kumimoji="0" lang="ru-RU" sz="2200" b="0" i="0" u="none" strike="noStrike" cap="none" normalizeH="0" baseline="0" dirty="0" smtClean="0">
                <a:ln>
                  <a:noFill/>
                </a:ln>
                <a:solidFill>
                  <a:schemeClr val="tx1"/>
                </a:solidFill>
                <a:effectLst/>
                <a:latin typeface="+mj-lt"/>
                <a:ea typeface="Times New Roman" pitchFamily="18" charset="0"/>
              </a:rPr>
              <a:t> </a:t>
            </a:r>
            <a:r>
              <a:rPr kumimoji="0" lang="ru-RU" sz="2200" b="0" i="0" u="none" strike="noStrike" cap="none" normalizeH="0" baseline="0" dirty="0" smtClean="0">
                <a:ln>
                  <a:noFill/>
                </a:ln>
                <a:solidFill>
                  <a:schemeClr val="tx1"/>
                </a:solidFill>
                <a:effectLst/>
                <a:latin typeface="+mj-lt"/>
                <a:ea typeface="Times New Roman" pitchFamily="18" charset="0"/>
                <a:cs typeface="Times New Roman" pitchFamily="18" charset="0"/>
              </a:rPr>
              <a:t>корзину</a:t>
            </a:r>
            <a:r>
              <a:rPr kumimoji="0" lang="ru-RU" sz="2200" b="0" i="0" u="none" strike="noStrike" cap="none" normalizeH="0" baseline="0" dirty="0" smtClean="0">
                <a:ln>
                  <a:noFill/>
                </a:ln>
                <a:solidFill>
                  <a:schemeClr val="tx1"/>
                </a:solidFill>
                <a:effectLst/>
                <a:latin typeface="+mj-lt"/>
                <a:ea typeface="Times New Roman" pitchFamily="18" charset="0"/>
              </a:rPr>
              <a:t>.</a:t>
            </a:r>
            <a:endParaRPr kumimoji="0" lang="ru-RU" sz="22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71800" y="304800"/>
            <a:ext cx="3036601"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БРОСКИ ПО КОРЗИНЕ</a:t>
            </a:r>
            <a:endParaRPr lang="ru-RU" sz="2400" b="1" dirty="0" smtClean="0">
              <a:solidFill>
                <a:srgbClr val="FF0000"/>
              </a:solidFill>
              <a:latin typeface="+mj-lt"/>
            </a:endParaRPr>
          </a:p>
        </p:txBody>
      </p:sp>
      <p:pic>
        <p:nvPicPr>
          <p:cNvPr id="52226" name="Picture 2"/>
          <p:cNvPicPr>
            <a:picLocks noChangeAspect="1" noChangeArrowheads="1"/>
          </p:cNvPicPr>
          <p:nvPr/>
        </p:nvPicPr>
        <p:blipFill>
          <a:blip r:embed="rId2" cstate="print"/>
          <a:srcRect/>
          <a:stretch>
            <a:fillRect/>
          </a:stretch>
        </p:blipFill>
        <p:spPr bwMode="auto">
          <a:xfrm>
            <a:off x="304800" y="1371600"/>
            <a:ext cx="2057400" cy="2792186"/>
          </a:xfrm>
          <a:prstGeom prst="rect">
            <a:avLst/>
          </a:prstGeom>
          <a:noFill/>
          <a:ln w="9525">
            <a:solidFill>
              <a:schemeClr val="accent1"/>
            </a:solidFill>
            <a:miter lim="800000"/>
            <a:headEnd/>
            <a:tailEnd/>
          </a:ln>
        </p:spPr>
      </p:pic>
      <p:pic>
        <p:nvPicPr>
          <p:cNvPr id="52227" name="Picture 3"/>
          <p:cNvPicPr>
            <a:picLocks noChangeAspect="1" noChangeArrowheads="1"/>
          </p:cNvPicPr>
          <p:nvPr/>
        </p:nvPicPr>
        <p:blipFill>
          <a:blip r:embed="rId3" cstate="print"/>
          <a:srcRect/>
          <a:stretch>
            <a:fillRect/>
          </a:stretch>
        </p:blipFill>
        <p:spPr bwMode="auto">
          <a:xfrm>
            <a:off x="2590800" y="1371600"/>
            <a:ext cx="2590800" cy="2800158"/>
          </a:xfrm>
          <a:prstGeom prst="rect">
            <a:avLst/>
          </a:prstGeom>
          <a:noFill/>
          <a:ln w="9525">
            <a:solidFill>
              <a:schemeClr val="accent1"/>
            </a:solidFill>
            <a:miter lim="800000"/>
            <a:headEnd/>
            <a:tailEnd/>
          </a:ln>
        </p:spPr>
      </p:pic>
      <p:pic>
        <p:nvPicPr>
          <p:cNvPr id="52228" name="Picture 4"/>
          <p:cNvPicPr>
            <a:picLocks noChangeAspect="1" noChangeArrowheads="1"/>
          </p:cNvPicPr>
          <p:nvPr/>
        </p:nvPicPr>
        <p:blipFill>
          <a:blip r:embed="rId4" cstate="print"/>
          <a:srcRect/>
          <a:stretch>
            <a:fillRect/>
          </a:stretch>
        </p:blipFill>
        <p:spPr bwMode="auto">
          <a:xfrm>
            <a:off x="5410200" y="1371599"/>
            <a:ext cx="3352800" cy="2819401"/>
          </a:xfrm>
          <a:prstGeom prst="rect">
            <a:avLst/>
          </a:prstGeom>
          <a:noFill/>
          <a:ln w="9525">
            <a:solidFill>
              <a:schemeClr val="accent1"/>
            </a:solidFill>
            <a:miter lim="800000"/>
            <a:headEnd/>
            <a:tailEnd/>
          </a:ln>
        </p:spPr>
      </p:pic>
      <p:sp>
        <p:nvSpPr>
          <p:cNvPr id="7" name="Прямоугольник 6"/>
          <p:cNvSpPr/>
          <p:nvPr/>
        </p:nvSpPr>
        <p:spPr>
          <a:xfrm>
            <a:off x="304800" y="4419600"/>
            <a:ext cx="2362200" cy="17338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ea typeface="Times New Roman"/>
                <a:cs typeface="Times New Roman"/>
              </a:rPr>
              <a:t>Исходное</a:t>
            </a:r>
            <a:r>
              <a:rPr lang="ru-RU" dirty="0" smtClean="0">
                <a:latin typeface="+mj-lt"/>
                <a:ea typeface="Times New Roman"/>
              </a:rPr>
              <a:t> </a:t>
            </a:r>
            <a:r>
              <a:rPr lang="ru-RU" dirty="0" smtClean="0">
                <a:latin typeface="+mj-lt"/>
                <a:ea typeface="Times New Roman"/>
                <a:cs typeface="Times New Roman"/>
              </a:rPr>
              <a:t>положение перед</a:t>
            </a:r>
            <a:r>
              <a:rPr lang="ru-RU" dirty="0" smtClean="0">
                <a:latin typeface="+mj-lt"/>
                <a:ea typeface="Times New Roman"/>
              </a:rPr>
              <a:t> </a:t>
            </a:r>
            <a:r>
              <a:rPr lang="ru-RU" dirty="0" smtClean="0">
                <a:latin typeface="+mj-lt"/>
                <a:ea typeface="Times New Roman"/>
                <a:cs typeface="Times New Roman"/>
              </a:rPr>
              <a:t>броском</a:t>
            </a:r>
            <a:r>
              <a:rPr lang="ru-RU" dirty="0" smtClean="0">
                <a:latin typeface="+mj-lt"/>
                <a:ea typeface="Times New Roman"/>
              </a:rPr>
              <a:t>: </a:t>
            </a:r>
            <a:r>
              <a:rPr lang="ru-RU" dirty="0" smtClean="0">
                <a:latin typeface="+mj-lt"/>
                <a:ea typeface="Times New Roman"/>
                <a:cs typeface="Times New Roman"/>
              </a:rPr>
              <a:t>мяч</a:t>
            </a:r>
            <a:r>
              <a:rPr lang="ru-RU" dirty="0" smtClean="0">
                <a:latin typeface="+mj-lt"/>
                <a:ea typeface="Times New Roman"/>
              </a:rPr>
              <a:t> </a:t>
            </a:r>
            <a:r>
              <a:rPr lang="ru-RU" dirty="0" smtClean="0">
                <a:latin typeface="+mj-lt"/>
                <a:ea typeface="Times New Roman"/>
                <a:cs typeface="Times New Roman"/>
              </a:rPr>
              <a:t>на</a:t>
            </a:r>
            <a:r>
              <a:rPr lang="ru-RU" dirty="0" smtClean="0">
                <a:latin typeface="+mj-lt"/>
                <a:ea typeface="Times New Roman"/>
              </a:rPr>
              <a:t> </a:t>
            </a:r>
            <a:r>
              <a:rPr lang="ru-RU" dirty="0" smtClean="0">
                <a:latin typeface="+mj-lt"/>
                <a:ea typeface="Times New Roman"/>
                <a:cs typeface="Times New Roman"/>
              </a:rPr>
              <a:t>уровне</a:t>
            </a:r>
            <a:r>
              <a:rPr lang="ru-RU" dirty="0" smtClean="0">
                <a:latin typeface="+mj-lt"/>
                <a:ea typeface="Times New Roman"/>
              </a:rPr>
              <a:t> </a:t>
            </a:r>
            <a:r>
              <a:rPr lang="ru-RU" dirty="0" smtClean="0">
                <a:latin typeface="+mj-lt"/>
                <a:ea typeface="Times New Roman"/>
                <a:cs typeface="Times New Roman"/>
              </a:rPr>
              <a:t>груди</a:t>
            </a:r>
            <a:r>
              <a:rPr lang="ru-RU" dirty="0" smtClean="0">
                <a:latin typeface="+mj-lt"/>
                <a:ea typeface="Times New Roman"/>
              </a:rPr>
              <a:t>, </a:t>
            </a:r>
            <a:r>
              <a:rPr lang="ru-RU" dirty="0" smtClean="0">
                <a:latin typeface="+mj-lt"/>
                <a:ea typeface="Times New Roman"/>
                <a:cs typeface="Times New Roman"/>
              </a:rPr>
              <a:t>без</a:t>
            </a:r>
            <a:r>
              <a:rPr lang="ru-RU" dirty="0" smtClean="0">
                <a:latin typeface="+mj-lt"/>
                <a:ea typeface="Times New Roman"/>
              </a:rPr>
              <a:t> </a:t>
            </a:r>
            <a:r>
              <a:rPr lang="ru-RU" dirty="0" smtClean="0">
                <a:latin typeface="+mj-lt"/>
                <a:ea typeface="Times New Roman"/>
                <a:cs typeface="Times New Roman"/>
              </a:rPr>
              <a:t>напряжения охвачен</a:t>
            </a:r>
            <a:r>
              <a:rPr lang="ru-RU" dirty="0" smtClean="0">
                <a:latin typeface="+mj-lt"/>
                <a:ea typeface="Times New Roman"/>
              </a:rPr>
              <a:t> </a:t>
            </a:r>
            <a:r>
              <a:rPr lang="ru-RU" dirty="0" smtClean="0">
                <a:latin typeface="+mj-lt"/>
                <a:ea typeface="Times New Roman"/>
                <a:cs typeface="Times New Roman"/>
              </a:rPr>
              <a:t>пальцами</a:t>
            </a:r>
            <a:r>
              <a:rPr lang="ru-RU" dirty="0" smtClean="0">
                <a:latin typeface="+mj-lt"/>
                <a:ea typeface="Times New Roman"/>
              </a:rPr>
              <a:t>, </a:t>
            </a:r>
            <a:r>
              <a:rPr lang="ru-RU" dirty="0" smtClean="0">
                <a:latin typeface="+mj-lt"/>
                <a:ea typeface="Times New Roman"/>
                <a:cs typeface="Times New Roman"/>
              </a:rPr>
              <a:t>ладони</a:t>
            </a:r>
            <a:r>
              <a:rPr lang="ru-RU" dirty="0" smtClean="0">
                <a:latin typeface="+mj-lt"/>
                <a:ea typeface="Times New Roman"/>
              </a:rPr>
              <a:t> </a:t>
            </a:r>
            <a:r>
              <a:rPr lang="ru-RU" dirty="0" smtClean="0">
                <a:latin typeface="+mj-lt"/>
                <a:ea typeface="Times New Roman"/>
                <a:cs typeface="Times New Roman"/>
              </a:rPr>
              <a:t>не</a:t>
            </a:r>
            <a:r>
              <a:rPr lang="ru-RU" dirty="0" smtClean="0">
                <a:latin typeface="+mj-lt"/>
                <a:ea typeface="Times New Roman"/>
              </a:rPr>
              <a:t> </a:t>
            </a:r>
            <a:r>
              <a:rPr lang="ru-RU" dirty="0" smtClean="0">
                <a:latin typeface="+mj-lt"/>
                <a:ea typeface="Times New Roman"/>
                <a:cs typeface="Times New Roman"/>
              </a:rPr>
              <a:t>касаются мяча</a:t>
            </a:r>
            <a:r>
              <a:rPr lang="ru-RU" dirty="0" smtClean="0">
                <a:latin typeface="+mj-lt"/>
                <a:ea typeface="Times New Roman"/>
              </a:rPr>
              <a:t>,</a:t>
            </a:r>
            <a:endParaRPr lang="ru-RU" sz="2400" dirty="0" smtClean="0">
              <a:latin typeface="+mj-lt"/>
              <a:ea typeface="Times New Roman"/>
            </a:endParaRPr>
          </a:p>
          <a:p>
            <a:pPr>
              <a:lnSpc>
                <a:spcPts val="1600"/>
              </a:lnSpc>
              <a:spcBef>
                <a:spcPts val="10"/>
              </a:spcBef>
            </a:pPr>
            <a:r>
              <a:rPr lang="ru-RU" dirty="0" smtClean="0">
                <a:latin typeface="+mj-lt"/>
                <a:ea typeface="Times New Roman"/>
                <a:cs typeface="Times New Roman"/>
              </a:rPr>
              <a:t>взгляд</a:t>
            </a:r>
            <a:r>
              <a:rPr lang="ru-RU" dirty="0" smtClean="0">
                <a:latin typeface="+mj-lt"/>
                <a:ea typeface="Times New Roman"/>
              </a:rPr>
              <a:t> </a:t>
            </a:r>
            <a:r>
              <a:rPr lang="ru-RU" dirty="0" smtClean="0">
                <a:latin typeface="+mj-lt"/>
                <a:ea typeface="Times New Roman"/>
                <a:cs typeface="Times New Roman"/>
              </a:rPr>
              <a:t>направлен</a:t>
            </a:r>
            <a:r>
              <a:rPr lang="ru-RU" dirty="0" smtClean="0">
                <a:latin typeface="+mj-lt"/>
                <a:ea typeface="Times New Roman"/>
              </a:rPr>
              <a:t> </a:t>
            </a:r>
            <a:r>
              <a:rPr lang="ru-RU" dirty="0" smtClean="0">
                <a:latin typeface="+mj-lt"/>
                <a:ea typeface="Times New Roman"/>
                <a:cs typeface="Times New Roman"/>
              </a:rPr>
              <a:t>на корзину</a:t>
            </a:r>
            <a:endParaRPr lang="ru-RU" sz="2400" dirty="0">
              <a:latin typeface="+mj-lt"/>
              <a:ea typeface="Times New Roman"/>
            </a:endParaRPr>
          </a:p>
        </p:txBody>
      </p:sp>
      <p:sp>
        <p:nvSpPr>
          <p:cNvPr id="8" name="Прямоугольник 7"/>
          <p:cNvSpPr/>
          <p:nvPr/>
        </p:nvSpPr>
        <p:spPr>
          <a:xfrm>
            <a:off x="3200400" y="4419600"/>
            <a:ext cx="23622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latin typeface="+mj-lt"/>
              </a:rPr>
              <a:t>Замах.</a:t>
            </a:r>
          </a:p>
          <a:p>
            <a:r>
              <a:rPr lang="ru-RU" dirty="0" smtClean="0">
                <a:latin typeface="+mj-lt"/>
              </a:rPr>
              <a:t>Цель замаха - плавно начать движение мяча в корзину и не допустить резких толчков</a:t>
            </a:r>
            <a:endParaRPr lang="ru-RU" sz="2400" dirty="0">
              <a:latin typeface="+mj-lt"/>
              <a:ea typeface="Times New Roman"/>
            </a:endParaRPr>
          </a:p>
        </p:txBody>
      </p:sp>
      <p:sp>
        <p:nvSpPr>
          <p:cNvPr id="9" name="Прямоугольник 8"/>
          <p:cNvSpPr/>
          <p:nvPr/>
        </p:nvSpPr>
        <p:spPr>
          <a:xfrm>
            <a:off x="6172200" y="4419600"/>
            <a:ext cx="2362200" cy="19418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sz="1600" dirty="0" smtClean="0">
                <a:latin typeface="+mj-lt"/>
              </a:rPr>
              <a:t>Продолжая движение замаха, руки с мячом выпрямляются вверх, посылая мяч в корзину по высокой траектории. К движению рук добавляют дополнительные усилия за счет разгибания ног</a:t>
            </a:r>
            <a:endParaRPr lang="ru-RU" sz="2000" dirty="0">
              <a:latin typeface="+mj-lt"/>
              <a:ea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143000"/>
            <a:ext cx="8382000" cy="532453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Перемещаться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площадке</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владея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мячом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игрок</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может</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только</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помощью</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ведения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Ведение</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позволяет</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приблизиться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корзине</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для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ее атаки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уйти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из</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под</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опеки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защитника</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создавать</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выгодные</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условия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позицию</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для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атаки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корзины</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Ведение</a:t>
            </a:r>
            <a:r>
              <a:rPr kumimoji="0" lang="ru-RU" sz="2000" b="0" i="0" u="none" strike="noStrike" cap="none" normalizeH="0" baseline="0" dirty="0" smtClean="0">
                <a:ln>
                  <a:noFill/>
                </a:ln>
                <a:solidFill>
                  <a:srgbClr val="FF0000"/>
                </a:solidFill>
                <a:effectLst/>
                <a:latin typeface="Arial" pitchFamily="34" charset="0"/>
                <a:ea typeface="Times New Roman" pitchFamily="18" charset="0"/>
              </a:rPr>
              <a:t> </a:t>
            </a: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выполняется</a:t>
            </a:r>
            <a:r>
              <a:rPr kumimoji="0" lang="ru-RU" sz="2000" b="0" i="0" u="none" strike="noStrike" cap="none" normalizeH="0" baseline="0" dirty="0" smtClean="0">
                <a:ln>
                  <a:noFill/>
                </a:ln>
                <a:solidFill>
                  <a:srgbClr val="FF0000"/>
                </a:solidFill>
                <a:effectLst/>
                <a:latin typeface="Arial" pitchFamily="34" charset="0"/>
                <a:ea typeface="Times New Roman" pitchFamily="18" charset="0"/>
              </a:rPr>
              <a:t>:</a:t>
            </a:r>
            <a:endParaRPr kumimoji="0" lang="ru-RU" sz="200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последовательными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толчкообразными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движениями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кисти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сгибанием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разгибанием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руки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локтевом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суставе</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мягким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направляющим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толчком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пальцами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расслабленной</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кистью</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широко</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расставленными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пальцами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подхватыванием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мяча</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при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отскоке</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сбоку</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сопровождением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движения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мяча</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вверх</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толчком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мяч</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направляется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сторону</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предстоящего движения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При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таком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способе</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постановки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кисти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удлиняется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время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контроля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игрока</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над</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мячом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что</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способствует</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лучшему</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управлению</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им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при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изменении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направления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57213" algn="l"/>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Движение</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руки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согласуется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направлением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перемещения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игрока</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Мяч</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посылается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вперед</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сторону</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предстоящего</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движения</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a:off x="1295400" y="304800"/>
            <a:ext cx="61722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smtClean="0">
                <a:solidFill>
                  <a:srgbClr val="FF0000"/>
                </a:solidFill>
                <a:latin typeface="+mj-lt"/>
              </a:rPr>
              <a:t>ТЕХНИКА ВЕДЕНИЯ И МЕТОДИКА ОБУЧЕНИЯ</a:t>
            </a:r>
            <a:endParaRPr lang="ru-RU" sz="2400" dirty="0">
              <a:solidFill>
                <a:srgbClr val="FF0000"/>
              </a:solidFill>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457200"/>
            <a:ext cx="471250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ОДНОЙ РУКОЙ ОТ ПЛЕЧА</a:t>
            </a:r>
            <a:endParaRPr lang="ru-RU" sz="2400" b="1" dirty="0" smtClean="0">
              <a:solidFill>
                <a:srgbClr val="FF0000"/>
              </a:solidFill>
              <a:latin typeface="+mj-lt"/>
            </a:endParaRPr>
          </a:p>
        </p:txBody>
      </p:sp>
      <p:sp>
        <p:nvSpPr>
          <p:cNvPr id="10" name="Прямоугольник 9"/>
          <p:cNvSpPr/>
          <p:nvPr/>
        </p:nvSpPr>
        <p:spPr>
          <a:xfrm>
            <a:off x="381000" y="1828800"/>
            <a:ext cx="8229600" cy="31957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200"/>
              </a:lnSpc>
            </a:pPr>
            <a:r>
              <a:rPr lang="ru-RU" sz="2400" dirty="0" smtClean="0">
                <a:latin typeface="+mj-lt"/>
              </a:rPr>
              <a:t>Этот способ часто используется в баскетболе. Выполняются они с места, в движении, в прыжке. В момент броска выполняются следующие движения:</a:t>
            </a:r>
          </a:p>
          <a:p>
            <a:pPr algn="just">
              <a:lnSpc>
                <a:spcPts val="2200"/>
              </a:lnSpc>
            </a:pPr>
            <a:r>
              <a:rPr lang="ru-RU" sz="2400" dirty="0" smtClean="0">
                <a:latin typeface="+mj-lt"/>
              </a:rPr>
              <a:t>• стопы на одной линии, либо правая нога спереди;</a:t>
            </a:r>
          </a:p>
          <a:p>
            <a:pPr algn="just">
              <a:lnSpc>
                <a:spcPts val="2200"/>
              </a:lnSpc>
            </a:pPr>
            <a:r>
              <a:rPr lang="ru-RU" sz="2400" dirty="0" smtClean="0">
                <a:latin typeface="+mj-lt"/>
              </a:rPr>
              <a:t>• мяч лежит на ладони;</a:t>
            </a:r>
          </a:p>
          <a:p>
            <a:pPr algn="just">
              <a:lnSpc>
                <a:spcPts val="2200"/>
              </a:lnSpc>
            </a:pPr>
            <a:r>
              <a:rPr lang="ru-RU" sz="2400" dirty="0" smtClean="0">
                <a:latin typeface="+mj-lt"/>
              </a:rPr>
              <a:t>• другая рука придерживает мяч сбоку - спереди;</a:t>
            </a:r>
          </a:p>
          <a:p>
            <a:pPr algn="just">
              <a:lnSpc>
                <a:spcPts val="2200"/>
              </a:lnSpc>
            </a:pPr>
            <a:r>
              <a:rPr lang="ru-RU" sz="2400" dirty="0" smtClean="0">
                <a:latin typeface="+mj-lt"/>
              </a:rPr>
              <a:t>• рука согнута в локтевом суставе, а затем:</a:t>
            </a:r>
          </a:p>
          <a:p>
            <a:pPr algn="just">
              <a:lnSpc>
                <a:spcPts val="2200"/>
              </a:lnSpc>
            </a:pPr>
            <a:r>
              <a:rPr lang="ru-RU" sz="2400" dirty="0" smtClean="0">
                <a:latin typeface="+mj-lt"/>
              </a:rPr>
              <a:t>• разгибая ноги;</a:t>
            </a:r>
          </a:p>
          <a:p>
            <a:pPr algn="just">
              <a:lnSpc>
                <a:spcPts val="2200"/>
              </a:lnSpc>
            </a:pPr>
            <a:r>
              <a:rPr lang="ru-RU" sz="2400" dirty="0" smtClean="0">
                <a:latin typeface="+mj-lt"/>
              </a:rPr>
              <a:t>• одновременно выпрямляя руку;</a:t>
            </a:r>
          </a:p>
          <a:p>
            <a:pPr algn="just">
              <a:lnSpc>
                <a:spcPts val="2200"/>
              </a:lnSpc>
            </a:pPr>
            <a:r>
              <a:rPr lang="ru-RU" sz="2400" dirty="0" smtClean="0">
                <a:latin typeface="+mj-lt"/>
              </a:rPr>
              <a:t>• вынося мяч вверх - вперед;</a:t>
            </a:r>
          </a:p>
          <a:p>
            <a:pPr algn="just">
              <a:lnSpc>
                <a:spcPts val="2200"/>
              </a:lnSpc>
            </a:pPr>
            <a:r>
              <a:rPr lang="ru-RU" sz="2400" dirty="0" smtClean="0">
                <a:latin typeface="+mj-lt"/>
              </a:rPr>
              <a:t>• мягким толчком кисти мяч направляется в корзину.</a:t>
            </a:r>
            <a:endParaRPr lang="ru-RU" sz="2400"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457200"/>
            <a:ext cx="471250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ОДНОЙ РУКОЙ ОТ ПЛЕЧА</a:t>
            </a:r>
            <a:endParaRPr lang="ru-RU" sz="2400" b="1" dirty="0" smtClean="0">
              <a:solidFill>
                <a:srgbClr val="FF0000"/>
              </a:solidFill>
              <a:latin typeface="+mj-lt"/>
            </a:endParaRPr>
          </a:p>
        </p:txBody>
      </p:sp>
      <p:pic>
        <p:nvPicPr>
          <p:cNvPr id="53250" name="Picture 2"/>
          <p:cNvPicPr>
            <a:picLocks noChangeAspect="1" noChangeArrowheads="1"/>
          </p:cNvPicPr>
          <p:nvPr/>
        </p:nvPicPr>
        <p:blipFill>
          <a:blip r:embed="rId2" cstate="print"/>
          <a:srcRect/>
          <a:stretch>
            <a:fillRect/>
          </a:stretch>
        </p:blipFill>
        <p:spPr bwMode="auto">
          <a:xfrm>
            <a:off x="381000" y="1295400"/>
            <a:ext cx="1676400" cy="2802340"/>
          </a:xfrm>
          <a:prstGeom prst="rect">
            <a:avLst/>
          </a:prstGeom>
          <a:noFill/>
          <a:ln w="9525">
            <a:solidFill>
              <a:schemeClr val="accent1"/>
            </a:solid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2438400" y="1295400"/>
            <a:ext cx="1396093" cy="2819400"/>
          </a:xfrm>
          <a:prstGeom prst="rect">
            <a:avLst/>
          </a:prstGeom>
          <a:noFill/>
          <a:ln w="9525">
            <a:solidFill>
              <a:schemeClr val="accent1"/>
            </a:solidFill>
            <a:miter lim="800000"/>
            <a:headEnd/>
            <a:tailEnd/>
          </a:ln>
        </p:spPr>
      </p:pic>
      <p:pic>
        <p:nvPicPr>
          <p:cNvPr id="53252" name="Picture 4"/>
          <p:cNvPicPr>
            <a:picLocks noChangeAspect="1" noChangeArrowheads="1"/>
          </p:cNvPicPr>
          <p:nvPr/>
        </p:nvPicPr>
        <p:blipFill>
          <a:blip r:embed="rId4" cstate="print">
            <a:biLevel thresh="50000"/>
          </a:blip>
          <a:srcRect/>
          <a:stretch>
            <a:fillRect/>
          </a:stretch>
        </p:blipFill>
        <p:spPr bwMode="auto">
          <a:xfrm>
            <a:off x="4572000" y="1295400"/>
            <a:ext cx="1761408" cy="2819400"/>
          </a:xfrm>
          <a:prstGeom prst="rect">
            <a:avLst/>
          </a:prstGeom>
          <a:noFill/>
          <a:ln>
            <a:solidFill>
              <a:schemeClr val="accent1"/>
            </a:solidFill>
          </a:ln>
        </p:spPr>
      </p:pic>
      <p:pic>
        <p:nvPicPr>
          <p:cNvPr id="53253" name="Picture 5"/>
          <p:cNvPicPr>
            <a:picLocks noChangeAspect="1" noChangeArrowheads="1"/>
          </p:cNvPicPr>
          <p:nvPr/>
        </p:nvPicPr>
        <p:blipFill>
          <a:blip r:embed="rId5" cstate="print">
            <a:biLevel thresh="50000"/>
          </a:blip>
          <a:srcRect/>
          <a:stretch>
            <a:fillRect/>
          </a:stretch>
        </p:blipFill>
        <p:spPr bwMode="auto">
          <a:xfrm>
            <a:off x="7315200" y="1295400"/>
            <a:ext cx="1143000" cy="2795760"/>
          </a:xfrm>
          <a:prstGeom prst="rect">
            <a:avLst/>
          </a:prstGeom>
          <a:noFill/>
          <a:ln>
            <a:solidFill>
              <a:schemeClr val="accent1"/>
            </a:solidFill>
          </a:ln>
        </p:spPr>
      </p:pic>
      <p:sp>
        <p:nvSpPr>
          <p:cNvPr id="8" name="Прямоугольник 7"/>
          <p:cNvSpPr/>
          <p:nvPr/>
        </p:nvSpPr>
        <p:spPr>
          <a:xfrm>
            <a:off x="304800" y="4419600"/>
            <a:ext cx="1752600" cy="21537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Из исходного положения бросковое движение начинается с короткого, петлеобразного замаха, устраняющего толчок</a:t>
            </a:r>
            <a:endParaRPr lang="ru-RU" sz="2400" dirty="0">
              <a:latin typeface="+mj-lt"/>
              <a:ea typeface="Times New Roman"/>
            </a:endParaRPr>
          </a:p>
        </p:txBody>
      </p:sp>
      <p:sp>
        <p:nvSpPr>
          <p:cNvPr id="9" name="Прямоугольник 8"/>
          <p:cNvSpPr/>
          <p:nvPr/>
        </p:nvSpPr>
        <p:spPr>
          <a:xfrm>
            <a:off x="2362200" y="4419600"/>
            <a:ext cx="1828800" cy="21537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Как только мяч начинает подниматься вверх, мяч кладется на ладонь правой руки, а левая поддерживает мяч снизу - сбоку</a:t>
            </a:r>
            <a:endParaRPr lang="ru-RU" sz="2400" dirty="0">
              <a:latin typeface="+mj-lt"/>
              <a:ea typeface="Times New Roman"/>
            </a:endParaRPr>
          </a:p>
        </p:txBody>
      </p:sp>
      <p:sp>
        <p:nvSpPr>
          <p:cNvPr id="11" name="Прямоугольник 10"/>
          <p:cNvSpPr/>
          <p:nvPr/>
        </p:nvSpPr>
        <p:spPr>
          <a:xfrm>
            <a:off x="4572000" y="4495800"/>
            <a:ext cx="1752600" cy="512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Бросок одной рукой от плеча</a:t>
            </a:r>
            <a:endParaRPr lang="ru-RU" sz="2400" dirty="0">
              <a:latin typeface="+mj-lt"/>
              <a:ea typeface="Times New Roman"/>
            </a:endParaRPr>
          </a:p>
        </p:txBody>
      </p:sp>
      <p:sp>
        <p:nvSpPr>
          <p:cNvPr id="12" name="Прямоугольник 11"/>
          <p:cNvSpPr/>
          <p:nvPr/>
        </p:nvSpPr>
        <p:spPr>
          <a:xfrm>
            <a:off x="6858000" y="4495800"/>
            <a:ext cx="190500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Мяч контролируется правой рукой, после броска рука продолжает движение вперед, а кисть плавно опускается вниз</a:t>
            </a:r>
            <a:endParaRPr lang="ru-RU" sz="2400" dirty="0">
              <a:latin typeface="+mj-lt"/>
              <a:ea typeface="Times New Roman"/>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0" y="304800"/>
            <a:ext cx="626992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ОДНОЙ РУКОЙ СВЕРХУ В ДВИЖЕНИИ</a:t>
            </a:r>
            <a:endParaRPr lang="ru-RU" sz="2400" b="1" dirty="0" smtClean="0">
              <a:solidFill>
                <a:srgbClr val="FF0000"/>
              </a:solidFill>
              <a:latin typeface="+mj-lt"/>
            </a:endParaRPr>
          </a:p>
        </p:txBody>
      </p:sp>
      <p:sp>
        <p:nvSpPr>
          <p:cNvPr id="13" name="Прямоугольник 12"/>
          <p:cNvSpPr/>
          <p:nvPr/>
        </p:nvSpPr>
        <p:spPr>
          <a:xfrm>
            <a:off x="457200" y="990600"/>
            <a:ext cx="8077200" cy="518135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2200"/>
              </a:lnSpc>
            </a:pPr>
            <a:r>
              <a:rPr lang="ru-RU" sz="2400" b="1" dirty="0" smtClean="0">
                <a:solidFill>
                  <a:srgbClr val="FF0000"/>
                </a:solidFill>
                <a:latin typeface="+mj-lt"/>
              </a:rPr>
              <a:t>Ведение два шага бросок</a:t>
            </a:r>
          </a:p>
          <a:p>
            <a:pPr>
              <a:lnSpc>
                <a:spcPts val="2200"/>
              </a:lnSpc>
            </a:pPr>
            <a:r>
              <a:rPr lang="ru-RU" sz="2400" dirty="0" smtClean="0">
                <a:latin typeface="+mj-lt"/>
              </a:rPr>
              <a:t>Этот способ броска очень эффективен, т.к. производится с близкого</a:t>
            </a:r>
          </a:p>
          <a:p>
            <a:pPr>
              <a:lnSpc>
                <a:spcPts val="2200"/>
              </a:lnSpc>
            </a:pPr>
            <a:r>
              <a:rPr lang="ru-RU" sz="2400" dirty="0" smtClean="0">
                <a:latin typeface="+mj-lt"/>
              </a:rPr>
              <a:t>расстояния и в высоком прыжке.</a:t>
            </a:r>
          </a:p>
          <a:p>
            <a:pPr>
              <a:lnSpc>
                <a:spcPts val="2200"/>
              </a:lnSpc>
            </a:pPr>
            <a:r>
              <a:rPr lang="ru-RU" sz="2400" dirty="0" smtClean="0">
                <a:latin typeface="+mj-lt"/>
              </a:rPr>
              <a:t>В момент броска выполняются следующие движения:</a:t>
            </a:r>
          </a:p>
          <a:p>
            <a:pPr>
              <a:lnSpc>
                <a:spcPts val="2200"/>
              </a:lnSpc>
            </a:pPr>
            <a:r>
              <a:rPr lang="ru-RU" sz="2400" dirty="0" smtClean="0">
                <a:latin typeface="+mj-lt"/>
              </a:rPr>
              <a:t>• мяч после ведения ловится под левую ногу;</a:t>
            </a:r>
          </a:p>
          <a:p>
            <a:pPr>
              <a:lnSpc>
                <a:spcPts val="2200"/>
              </a:lnSpc>
            </a:pPr>
            <a:r>
              <a:rPr lang="ru-RU" sz="2400" dirty="0" smtClean="0">
                <a:latin typeface="+mj-lt"/>
              </a:rPr>
              <a:t>• выполняется шаг правой ногой;</a:t>
            </a:r>
          </a:p>
          <a:p>
            <a:pPr>
              <a:lnSpc>
                <a:spcPts val="2200"/>
              </a:lnSpc>
            </a:pPr>
            <a:r>
              <a:rPr lang="ru-RU" sz="2400" dirty="0" smtClean="0">
                <a:latin typeface="+mj-lt"/>
              </a:rPr>
              <a:t>• затем шаг левой ногой; </a:t>
            </a:r>
          </a:p>
          <a:p>
            <a:pPr>
              <a:lnSpc>
                <a:spcPts val="2200"/>
              </a:lnSpc>
            </a:pPr>
            <a:r>
              <a:rPr lang="ru-RU" sz="2400" dirty="0" smtClean="0">
                <a:latin typeface="+mj-lt"/>
              </a:rPr>
              <a:t>• за два шага мяч переводится на кисть бросающей руки;</a:t>
            </a:r>
          </a:p>
          <a:p>
            <a:pPr>
              <a:lnSpc>
                <a:spcPts val="2200"/>
              </a:lnSpc>
            </a:pPr>
            <a:r>
              <a:rPr lang="ru-RU" sz="2400" dirty="0" smtClean="0">
                <a:latin typeface="+mj-lt"/>
              </a:rPr>
              <a:t>• и выносится вперед - вверх, а затем:</a:t>
            </a:r>
          </a:p>
          <a:p>
            <a:pPr>
              <a:lnSpc>
                <a:spcPts val="2200"/>
              </a:lnSpc>
            </a:pPr>
            <a:r>
              <a:rPr lang="ru-RU" sz="2400" dirty="0" smtClean="0">
                <a:latin typeface="+mj-lt"/>
              </a:rPr>
              <a:t>• оттолкнуться левой ногой вверх;</a:t>
            </a:r>
          </a:p>
          <a:p>
            <a:pPr>
              <a:lnSpc>
                <a:spcPts val="2200"/>
              </a:lnSpc>
            </a:pPr>
            <a:r>
              <a:rPr lang="ru-RU" sz="2400" dirty="0" smtClean="0">
                <a:latin typeface="+mj-lt"/>
              </a:rPr>
              <a:t>• выпрыгнуть в наивысшую точку;</a:t>
            </a:r>
          </a:p>
          <a:p>
            <a:pPr>
              <a:lnSpc>
                <a:spcPts val="2200"/>
              </a:lnSpc>
            </a:pPr>
            <a:r>
              <a:rPr lang="ru-RU" sz="2400" dirty="0" smtClean="0">
                <a:latin typeface="+mj-lt"/>
              </a:rPr>
              <a:t>• разогнуть бросающую руку;</a:t>
            </a:r>
          </a:p>
          <a:p>
            <a:pPr>
              <a:lnSpc>
                <a:spcPts val="2200"/>
              </a:lnSpc>
            </a:pPr>
            <a:r>
              <a:rPr lang="ru-RU" sz="2400" dirty="0" smtClean="0">
                <a:latin typeface="+mj-lt"/>
              </a:rPr>
              <a:t>• мягким движением кисти направить мяч в корзину. Бросок одной рукой в прыжке может выполняться с задержкой конечного движения кистью в фазе полета ("с зависанием"), а также в случае близкого соприкосновения с защитником с отклонением туловища назад.</a:t>
            </a:r>
            <a:endParaRPr lang="ru-RU" sz="2400"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0" y="304800"/>
            <a:ext cx="626992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ОДНОЙ РУКОЙ СВЕРХУ В ДВИЖЕНИИ</a:t>
            </a:r>
            <a:endParaRPr lang="ru-RU" sz="2400" b="1" dirty="0" smtClean="0">
              <a:solidFill>
                <a:srgbClr val="FF0000"/>
              </a:solidFill>
              <a:latin typeface="+mj-lt"/>
            </a:endParaRPr>
          </a:p>
        </p:txBody>
      </p:sp>
      <p:pic>
        <p:nvPicPr>
          <p:cNvPr id="54274" name="Picture 2"/>
          <p:cNvPicPr>
            <a:picLocks noChangeAspect="1" noChangeArrowheads="1"/>
          </p:cNvPicPr>
          <p:nvPr/>
        </p:nvPicPr>
        <p:blipFill>
          <a:blip r:embed="rId2" cstate="print"/>
          <a:srcRect/>
          <a:stretch>
            <a:fillRect/>
          </a:stretch>
        </p:blipFill>
        <p:spPr bwMode="auto">
          <a:xfrm>
            <a:off x="381000" y="1066800"/>
            <a:ext cx="1828800" cy="3215640"/>
          </a:xfrm>
          <a:prstGeom prst="rect">
            <a:avLst/>
          </a:prstGeom>
          <a:noFill/>
          <a:ln w="9525">
            <a:solidFill>
              <a:schemeClr val="accent1"/>
            </a:solidFill>
            <a:miter lim="800000"/>
            <a:headEnd/>
            <a:tailEnd/>
          </a:ln>
        </p:spPr>
      </p:pic>
      <p:pic>
        <p:nvPicPr>
          <p:cNvPr id="54275" name="Picture 3" descr="D:\Документы Гены\Физкультура\Баскетбол\IMG_0018.tif"/>
          <p:cNvPicPr>
            <a:picLocks noChangeAspect="1" noChangeArrowheads="1"/>
          </p:cNvPicPr>
          <p:nvPr/>
        </p:nvPicPr>
        <p:blipFill>
          <a:blip r:embed="rId3" cstate="print"/>
          <a:srcRect l="54458" t="61070" r="33952" b="9445"/>
          <a:stretch>
            <a:fillRect/>
          </a:stretch>
        </p:blipFill>
        <p:spPr bwMode="auto">
          <a:xfrm>
            <a:off x="4572000" y="1066800"/>
            <a:ext cx="1676400" cy="3124200"/>
          </a:xfrm>
          <a:prstGeom prst="rect">
            <a:avLst/>
          </a:prstGeom>
          <a:noFill/>
          <a:ln>
            <a:solidFill>
              <a:schemeClr val="accent1"/>
            </a:solidFill>
          </a:ln>
        </p:spPr>
      </p:pic>
      <p:pic>
        <p:nvPicPr>
          <p:cNvPr id="54276" name="Picture 4"/>
          <p:cNvPicPr>
            <a:picLocks noChangeAspect="1" noChangeArrowheads="1"/>
          </p:cNvPicPr>
          <p:nvPr/>
        </p:nvPicPr>
        <p:blipFill>
          <a:blip r:embed="rId4" cstate="print">
            <a:biLevel thresh="50000"/>
          </a:blip>
          <a:srcRect/>
          <a:stretch>
            <a:fillRect/>
          </a:stretch>
        </p:blipFill>
        <p:spPr bwMode="auto">
          <a:xfrm>
            <a:off x="2438400" y="1066800"/>
            <a:ext cx="1676400" cy="3184474"/>
          </a:xfrm>
          <a:prstGeom prst="rect">
            <a:avLst/>
          </a:prstGeom>
          <a:noFill/>
          <a:ln>
            <a:solidFill>
              <a:schemeClr val="accent1"/>
            </a:solidFill>
          </a:ln>
        </p:spPr>
      </p:pic>
      <p:pic>
        <p:nvPicPr>
          <p:cNvPr id="54277" name="Picture 5" descr="D:\Документы Гены\Физкультура\Баскетбол\IMG_0018.tif"/>
          <p:cNvPicPr>
            <a:picLocks noChangeAspect="1" noChangeArrowheads="1"/>
          </p:cNvPicPr>
          <p:nvPr/>
        </p:nvPicPr>
        <p:blipFill>
          <a:blip r:embed="rId5" cstate="print"/>
          <a:srcRect l="84770" t="59841" r="2749" b="10673"/>
          <a:stretch>
            <a:fillRect/>
          </a:stretch>
        </p:blipFill>
        <p:spPr bwMode="auto">
          <a:xfrm>
            <a:off x="6781799" y="1066800"/>
            <a:ext cx="1796415" cy="3124200"/>
          </a:xfrm>
          <a:prstGeom prst="rect">
            <a:avLst/>
          </a:prstGeom>
          <a:noFill/>
          <a:ln>
            <a:solidFill>
              <a:schemeClr val="accent1"/>
            </a:solidFill>
          </a:ln>
        </p:spPr>
      </p:pic>
      <p:sp>
        <p:nvSpPr>
          <p:cNvPr id="9" name="Прямоугольник 8"/>
          <p:cNvSpPr/>
          <p:nvPr/>
        </p:nvSpPr>
        <p:spPr>
          <a:xfrm>
            <a:off x="4495800" y="4495800"/>
            <a:ext cx="1752600" cy="15382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Бросок правой по корзине, левая отводится в сторону, заслоняя мяч от защитника</a:t>
            </a:r>
            <a:endParaRPr lang="ru-RU" sz="2400" dirty="0">
              <a:latin typeface="+mj-lt"/>
              <a:ea typeface="Times New Roman"/>
            </a:endParaRPr>
          </a:p>
        </p:txBody>
      </p:sp>
      <p:sp>
        <p:nvSpPr>
          <p:cNvPr id="10" name="Прямоугольник 9"/>
          <p:cNvSpPr/>
          <p:nvPr/>
        </p:nvSpPr>
        <p:spPr>
          <a:xfrm>
            <a:off x="6781800" y="4495800"/>
            <a:ext cx="1752600" cy="9226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Толчок левой ногой, прыжок вверх, вынос мяча вверх</a:t>
            </a:r>
            <a:endParaRPr lang="ru-RU" sz="2400" dirty="0">
              <a:latin typeface="+mj-lt"/>
              <a:ea typeface="Times New Roman"/>
            </a:endParaRPr>
          </a:p>
        </p:txBody>
      </p:sp>
      <p:sp>
        <p:nvSpPr>
          <p:cNvPr id="11" name="Прямоугольник 10"/>
          <p:cNvSpPr/>
          <p:nvPr/>
        </p:nvSpPr>
        <p:spPr>
          <a:xfrm>
            <a:off x="2362200" y="4495800"/>
            <a:ext cx="1752600" cy="11182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При броске левой рукой толчок и выпрыгивание с правой ноги</a:t>
            </a:r>
            <a:endParaRPr lang="ru-RU" sz="2400" dirty="0">
              <a:latin typeface="+mj-lt"/>
              <a:ea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2200" y="304800"/>
            <a:ext cx="426719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ОДНОЙ РУКОЙ СНИЗУ</a:t>
            </a:r>
            <a:endParaRPr lang="ru-RU" sz="2400" b="1" dirty="0" smtClean="0">
              <a:solidFill>
                <a:srgbClr val="FF0000"/>
              </a:solidFill>
              <a:latin typeface="+mj-lt"/>
            </a:endParaRPr>
          </a:p>
        </p:txBody>
      </p:sp>
      <p:sp>
        <p:nvSpPr>
          <p:cNvPr id="12" name="Прямоугольник 11"/>
          <p:cNvSpPr/>
          <p:nvPr/>
        </p:nvSpPr>
        <p:spPr>
          <a:xfrm>
            <a:off x="457200" y="1371600"/>
            <a:ext cx="8153400" cy="40528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200"/>
              </a:lnSpc>
            </a:pPr>
            <a:r>
              <a:rPr lang="ru-RU" sz="2400" dirty="0" smtClean="0">
                <a:latin typeface="+mj-lt"/>
              </a:rPr>
              <a:t>Этот способ броска выполняется в движении или с поворотом, когда необходимо преодолеть относительно большое расстояние в прыжке, чтобы "дотянуться" до корзины. В момент броска выполняются следующие движения:</a:t>
            </a:r>
          </a:p>
          <a:p>
            <a:pPr algn="just">
              <a:lnSpc>
                <a:spcPts val="2200"/>
              </a:lnSpc>
            </a:pPr>
            <a:r>
              <a:rPr lang="ru-RU" sz="2400" dirty="0" smtClean="0">
                <a:latin typeface="+mj-lt"/>
              </a:rPr>
              <a:t>• мяч после ведения ловится под левую ногу;</a:t>
            </a:r>
          </a:p>
          <a:p>
            <a:pPr algn="just">
              <a:lnSpc>
                <a:spcPts val="2200"/>
              </a:lnSpc>
            </a:pPr>
            <a:r>
              <a:rPr lang="ru-RU" sz="2400" dirty="0" smtClean="0">
                <a:latin typeface="+mj-lt"/>
              </a:rPr>
              <a:t>• выполняется шаг правой ногой;</a:t>
            </a:r>
          </a:p>
          <a:p>
            <a:pPr algn="just">
              <a:lnSpc>
                <a:spcPts val="2200"/>
              </a:lnSpc>
            </a:pPr>
            <a:r>
              <a:rPr lang="ru-RU" sz="2400" dirty="0" smtClean="0">
                <a:latin typeface="+mj-lt"/>
              </a:rPr>
              <a:t>• затем шаг левой ногой;</a:t>
            </a:r>
          </a:p>
          <a:p>
            <a:pPr algn="just">
              <a:lnSpc>
                <a:spcPts val="2200"/>
              </a:lnSpc>
            </a:pPr>
            <a:r>
              <a:rPr lang="ru-RU" sz="2400" dirty="0" smtClean="0">
                <a:latin typeface="+mj-lt"/>
              </a:rPr>
              <a:t>• одновременно мяч переводится на кисть правой руки, а затем:</a:t>
            </a:r>
          </a:p>
          <a:p>
            <a:pPr algn="just">
              <a:lnSpc>
                <a:spcPts val="2200"/>
              </a:lnSpc>
            </a:pPr>
            <a:r>
              <a:rPr lang="ru-RU" sz="2400" dirty="0" smtClean="0">
                <a:latin typeface="+mj-lt"/>
              </a:rPr>
              <a:t>• оттолкнуться левой ногой вперед - вверх;</a:t>
            </a:r>
          </a:p>
          <a:p>
            <a:pPr algn="just">
              <a:lnSpc>
                <a:spcPts val="2200"/>
              </a:lnSpc>
            </a:pPr>
            <a:r>
              <a:rPr lang="ru-RU" sz="2400" dirty="0" smtClean="0">
                <a:latin typeface="+mj-lt"/>
              </a:rPr>
              <a:t>• мягким движением кистью направить мяч в корзину снизу вверх.</a:t>
            </a:r>
          </a:p>
          <a:p>
            <a:pPr algn="just">
              <a:lnSpc>
                <a:spcPts val="2200"/>
              </a:lnSpc>
            </a:pPr>
            <a:r>
              <a:rPr lang="ru-RU" sz="2400" dirty="0" smtClean="0">
                <a:latin typeface="+mj-lt"/>
              </a:rPr>
              <a:t>Аналогичным образом выполняется и бросок двумя руками.</a:t>
            </a:r>
            <a:endParaRPr lang="ru-RU" sz="2400" dirty="0">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29000" y="381000"/>
            <a:ext cx="260218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КРЮКОМ</a:t>
            </a:r>
            <a:endParaRPr lang="ru-RU" sz="2400" b="1" dirty="0" smtClean="0">
              <a:solidFill>
                <a:srgbClr val="FF0000"/>
              </a:solidFill>
              <a:latin typeface="+mj-lt"/>
            </a:endParaRPr>
          </a:p>
        </p:txBody>
      </p:sp>
      <p:sp>
        <p:nvSpPr>
          <p:cNvPr id="12" name="Прямоугольник 11"/>
          <p:cNvSpPr/>
          <p:nvPr/>
        </p:nvSpPr>
        <p:spPr>
          <a:xfrm>
            <a:off x="457200" y="1371600"/>
            <a:ext cx="8153400" cy="46170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200"/>
              </a:lnSpc>
            </a:pPr>
            <a:r>
              <a:rPr lang="ru-RU" sz="2400" dirty="0" smtClean="0">
                <a:latin typeface="+mj-lt"/>
              </a:rPr>
              <a:t>Этот способ броска выполняется при плотной опеке защитником, когда нельзя бросить по корзине другим способом. В момент броска выполняются следующие движения:</a:t>
            </a:r>
          </a:p>
          <a:p>
            <a:pPr algn="just">
              <a:lnSpc>
                <a:spcPts val="2200"/>
              </a:lnSpc>
            </a:pPr>
            <a:r>
              <a:rPr lang="ru-RU" sz="2400" dirty="0" smtClean="0">
                <a:latin typeface="+mj-lt"/>
              </a:rPr>
              <a:t>• в исходном положении мяч держится двумя руками перед собой;</a:t>
            </a:r>
          </a:p>
          <a:p>
            <a:pPr algn="just">
              <a:lnSpc>
                <a:spcPts val="2200"/>
              </a:lnSpc>
            </a:pPr>
            <a:r>
              <a:rPr lang="ru-RU" sz="2400" dirty="0" smtClean="0">
                <a:latin typeface="+mj-lt"/>
              </a:rPr>
              <a:t>• стопы ног стоят параллельно,</a:t>
            </a:r>
          </a:p>
          <a:p>
            <a:pPr algn="just">
              <a:lnSpc>
                <a:spcPts val="2200"/>
              </a:lnSpc>
            </a:pPr>
            <a:r>
              <a:rPr lang="ru-RU" sz="2400" dirty="0" smtClean="0">
                <a:latin typeface="+mj-lt"/>
              </a:rPr>
              <a:t>а затем:</a:t>
            </a:r>
          </a:p>
          <a:p>
            <a:pPr algn="just">
              <a:lnSpc>
                <a:spcPts val="2200"/>
              </a:lnSpc>
            </a:pPr>
            <a:r>
              <a:rPr lang="ru-RU" sz="2400" dirty="0" smtClean="0">
                <a:latin typeface="+mj-lt"/>
              </a:rPr>
              <a:t>• сделать шаг левой ногой к корзине;</a:t>
            </a:r>
          </a:p>
          <a:p>
            <a:pPr algn="just">
              <a:lnSpc>
                <a:spcPts val="2200"/>
              </a:lnSpc>
            </a:pPr>
            <a:r>
              <a:rPr lang="ru-RU" sz="2400" dirty="0" smtClean="0">
                <a:latin typeface="+mj-lt"/>
              </a:rPr>
              <a:t>• одновременно повернуть тело влево;</a:t>
            </a:r>
          </a:p>
          <a:p>
            <a:pPr algn="just">
              <a:lnSpc>
                <a:spcPts val="2200"/>
              </a:lnSpc>
            </a:pPr>
            <a:r>
              <a:rPr lang="ru-RU" sz="2400" dirty="0" smtClean="0">
                <a:latin typeface="+mj-lt"/>
              </a:rPr>
              <a:t>• перенести тяжесть тела на левую ногу;</a:t>
            </a:r>
          </a:p>
          <a:p>
            <a:pPr algn="just">
              <a:lnSpc>
                <a:spcPts val="2200"/>
              </a:lnSpc>
            </a:pPr>
            <a:r>
              <a:rPr lang="ru-RU" sz="2400" dirty="0" smtClean="0">
                <a:latin typeface="+mj-lt"/>
              </a:rPr>
              <a:t>• взглядом отыскать корзину;</a:t>
            </a:r>
          </a:p>
          <a:p>
            <a:pPr algn="just">
              <a:lnSpc>
                <a:spcPts val="2200"/>
              </a:lnSpc>
            </a:pPr>
            <a:r>
              <a:rPr lang="ru-RU" sz="2400" dirty="0" smtClean="0">
                <a:latin typeface="+mj-lt"/>
              </a:rPr>
              <a:t>• широким круговым движением над головой;</a:t>
            </a:r>
          </a:p>
          <a:p>
            <a:pPr algn="just">
              <a:lnSpc>
                <a:spcPts val="2200"/>
              </a:lnSpc>
            </a:pPr>
            <a:r>
              <a:rPr lang="ru-RU" sz="2400" dirty="0" smtClean="0">
                <a:latin typeface="+mj-lt"/>
              </a:rPr>
              <a:t>• мягким движением кистью послать мяч в корзину. </a:t>
            </a:r>
          </a:p>
          <a:p>
            <a:pPr algn="just">
              <a:lnSpc>
                <a:spcPts val="2200"/>
              </a:lnSpc>
            </a:pPr>
            <a:r>
              <a:rPr lang="ru-RU" sz="2400" dirty="0" smtClean="0">
                <a:latin typeface="+mj-lt"/>
              </a:rPr>
              <a:t>• Бросок можно выполнить с отскоком от щита или «чистый» в корзину.</a:t>
            </a:r>
            <a:endParaRPr lang="ru-RU" sz="2400" dirty="0">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29000" y="381000"/>
            <a:ext cx="260218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КРЮКОМ</a:t>
            </a:r>
            <a:endParaRPr lang="ru-RU" sz="2400" b="1" dirty="0" smtClean="0">
              <a:solidFill>
                <a:srgbClr val="FF0000"/>
              </a:solidFill>
              <a:latin typeface="+mj-lt"/>
            </a:endParaRPr>
          </a:p>
        </p:txBody>
      </p:sp>
      <p:pic>
        <p:nvPicPr>
          <p:cNvPr id="55298" name="Picture 2" descr="D:\Документы Гены\Физкультура\Баскетбол\IMG_0019.tif"/>
          <p:cNvPicPr>
            <a:picLocks noChangeAspect="1" noChangeArrowheads="1"/>
          </p:cNvPicPr>
          <p:nvPr/>
        </p:nvPicPr>
        <p:blipFill>
          <a:blip r:embed="rId2" cstate="print"/>
          <a:srcRect l="2239" t="63275" r="83981" b="5376"/>
          <a:stretch>
            <a:fillRect/>
          </a:stretch>
        </p:blipFill>
        <p:spPr bwMode="auto">
          <a:xfrm>
            <a:off x="533400" y="1066800"/>
            <a:ext cx="2057400" cy="3566160"/>
          </a:xfrm>
          <a:prstGeom prst="rect">
            <a:avLst/>
          </a:prstGeom>
          <a:noFill/>
          <a:ln>
            <a:solidFill>
              <a:schemeClr val="accent1"/>
            </a:solidFill>
          </a:ln>
        </p:spPr>
      </p:pic>
      <p:pic>
        <p:nvPicPr>
          <p:cNvPr id="55303" name="Picture 7"/>
          <p:cNvPicPr>
            <a:picLocks noChangeAspect="1" noChangeArrowheads="1"/>
          </p:cNvPicPr>
          <p:nvPr/>
        </p:nvPicPr>
        <p:blipFill>
          <a:blip r:embed="rId3" cstate="print"/>
          <a:srcRect/>
          <a:stretch>
            <a:fillRect/>
          </a:stretch>
        </p:blipFill>
        <p:spPr bwMode="auto">
          <a:xfrm>
            <a:off x="3124200" y="1066800"/>
            <a:ext cx="2590800" cy="3555188"/>
          </a:xfrm>
          <a:prstGeom prst="rect">
            <a:avLst/>
          </a:prstGeom>
          <a:noFill/>
          <a:ln w="9525">
            <a:solidFill>
              <a:schemeClr val="accent1"/>
            </a:solidFill>
            <a:miter lim="800000"/>
            <a:headEnd/>
            <a:tailEnd/>
          </a:ln>
          <a:effectLst/>
        </p:spPr>
      </p:pic>
      <p:pic>
        <p:nvPicPr>
          <p:cNvPr id="55304" name="Picture 8" descr="D:\Документы Гены\Физкультура\Баскетбол\IMG_0019.tif"/>
          <p:cNvPicPr>
            <a:picLocks noChangeAspect="1" noChangeArrowheads="1"/>
          </p:cNvPicPr>
          <p:nvPr/>
        </p:nvPicPr>
        <p:blipFill>
          <a:blip r:embed="rId4" cstate="print"/>
          <a:srcRect l="56440" t="4195" r="26105" b="60839"/>
          <a:stretch>
            <a:fillRect/>
          </a:stretch>
        </p:blipFill>
        <p:spPr bwMode="auto">
          <a:xfrm>
            <a:off x="6172200" y="1066800"/>
            <a:ext cx="2362200" cy="3605463"/>
          </a:xfrm>
          <a:prstGeom prst="rect">
            <a:avLst/>
          </a:prstGeom>
          <a:noFill/>
          <a:ln>
            <a:solidFill>
              <a:schemeClr val="accent1"/>
            </a:solidFill>
          </a:ln>
        </p:spPr>
      </p:pic>
      <p:sp>
        <p:nvSpPr>
          <p:cNvPr id="13" name="Прямоугольник 12"/>
          <p:cNvSpPr/>
          <p:nvPr/>
        </p:nvSpPr>
        <p:spPr>
          <a:xfrm>
            <a:off x="6248400" y="5029200"/>
            <a:ext cx="2362200" cy="10188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Тяжесть тела перенести на левую ногу. Начать вынос мяча вверх</a:t>
            </a:r>
            <a:endParaRPr lang="ru-RU" dirty="0">
              <a:latin typeface="+mj-lt"/>
            </a:endParaRPr>
          </a:p>
        </p:txBody>
      </p:sp>
      <p:sp>
        <p:nvSpPr>
          <p:cNvPr id="14" name="Прямоугольник 13"/>
          <p:cNvSpPr/>
          <p:nvPr/>
        </p:nvSpPr>
        <p:spPr>
          <a:xfrm>
            <a:off x="838200" y="5181600"/>
            <a:ext cx="27432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latin typeface="+mj-lt"/>
              </a:rPr>
              <a:t>Стопы ног расположены параллельно</a:t>
            </a:r>
            <a:endParaRPr lang="ru-RU" dirty="0">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29000" y="381000"/>
            <a:ext cx="2602187"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КРЮКОМ</a:t>
            </a:r>
            <a:endParaRPr lang="ru-RU" sz="2400" b="1" dirty="0" smtClean="0">
              <a:solidFill>
                <a:srgbClr val="FF0000"/>
              </a:solidFill>
              <a:latin typeface="+mj-lt"/>
            </a:endParaRPr>
          </a:p>
        </p:txBody>
      </p:sp>
      <p:sp>
        <p:nvSpPr>
          <p:cNvPr id="13" name="Прямоугольник 12"/>
          <p:cNvSpPr/>
          <p:nvPr/>
        </p:nvSpPr>
        <p:spPr>
          <a:xfrm>
            <a:off x="6172200" y="4876800"/>
            <a:ext cx="2362200" cy="14805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Взглядом найти корзину. Широким маховым движением над головой направить мяч в корзину</a:t>
            </a:r>
            <a:endParaRPr lang="ru-RU" dirty="0">
              <a:latin typeface="+mj-lt"/>
            </a:endParaRPr>
          </a:p>
        </p:txBody>
      </p:sp>
      <p:sp>
        <p:nvSpPr>
          <p:cNvPr id="14" name="Прямоугольник 13"/>
          <p:cNvSpPr/>
          <p:nvPr/>
        </p:nvSpPr>
        <p:spPr>
          <a:xfrm>
            <a:off x="609600" y="4953000"/>
            <a:ext cx="2133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latin typeface="+mj-lt"/>
              </a:rPr>
              <a:t>Шаг левой ногой к корзине. Поворот туловища влево</a:t>
            </a:r>
            <a:endParaRPr lang="ru-RU" dirty="0">
              <a:latin typeface="+mj-lt"/>
            </a:endParaRPr>
          </a:p>
        </p:txBody>
      </p:sp>
      <p:pic>
        <p:nvPicPr>
          <p:cNvPr id="56322" name="Picture 2" descr="D:\Документы Гены\Физкультура\Баскетбол\IMG_0019.tif"/>
          <p:cNvPicPr>
            <a:picLocks noChangeAspect="1" noChangeArrowheads="1"/>
          </p:cNvPicPr>
          <p:nvPr/>
        </p:nvPicPr>
        <p:blipFill>
          <a:blip r:embed="rId2" cstate="print"/>
          <a:srcRect l="79407" t="4195" r="1301" b="59633"/>
          <a:stretch>
            <a:fillRect/>
          </a:stretch>
        </p:blipFill>
        <p:spPr bwMode="auto">
          <a:xfrm>
            <a:off x="533400" y="1219199"/>
            <a:ext cx="2362200" cy="3429001"/>
          </a:xfrm>
          <a:prstGeom prst="rect">
            <a:avLst/>
          </a:prstGeom>
          <a:noFill/>
          <a:ln>
            <a:solidFill>
              <a:schemeClr val="accent1"/>
            </a:solidFill>
          </a:ln>
        </p:spPr>
      </p:pic>
      <p:pic>
        <p:nvPicPr>
          <p:cNvPr id="56323" name="Picture 3" descr="D:\Документы Гены\Физкультура\Баскетбол\IMG_0019.tif"/>
          <p:cNvPicPr>
            <a:picLocks noChangeAspect="1" noChangeArrowheads="1"/>
          </p:cNvPicPr>
          <p:nvPr/>
        </p:nvPicPr>
        <p:blipFill>
          <a:blip r:embed="rId3" cstate="print"/>
          <a:srcRect l="56440" t="56041" r="27024" b="10198"/>
          <a:stretch>
            <a:fillRect/>
          </a:stretch>
        </p:blipFill>
        <p:spPr bwMode="auto">
          <a:xfrm>
            <a:off x="3429000" y="1219200"/>
            <a:ext cx="2204357" cy="3429000"/>
          </a:xfrm>
          <a:prstGeom prst="rect">
            <a:avLst/>
          </a:prstGeom>
          <a:noFill/>
          <a:ln>
            <a:solidFill>
              <a:schemeClr val="accent1"/>
            </a:solidFill>
          </a:ln>
        </p:spPr>
      </p:pic>
      <p:pic>
        <p:nvPicPr>
          <p:cNvPr id="56324" name="Picture 4" descr="D:\Документы Гены\Физкультура\Баскетбол\IMG_0019.tif"/>
          <p:cNvPicPr>
            <a:picLocks noChangeAspect="1" noChangeArrowheads="1"/>
          </p:cNvPicPr>
          <p:nvPr/>
        </p:nvPicPr>
        <p:blipFill>
          <a:blip r:embed="rId4" cstate="print"/>
          <a:srcRect l="80325" t="54835" r="1301" b="11404"/>
          <a:stretch>
            <a:fillRect/>
          </a:stretch>
        </p:blipFill>
        <p:spPr bwMode="auto">
          <a:xfrm>
            <a:off x="6096000" y="1219200"/>
            <a:ext cx="2438400" cy="3413760"/>
          </a:xfrm>
          <a:prstGeom prst="rect">
            <a:avLst/>
          </a:prstGeom>
          <a:noFill/>
          <a:ln>
            <a:solidFill>
              <a:schemeClr val="accent1"/>
            </a:solidFill>
          </a:ln>
        </p:spPr>
      </p:pic>
      <p:sp>
        <p:nvSpPr>
          <p:cNvPr id="11" name="Прямоугольник 10"/>
          <p:cNvSpPr/>
          <p:nvPr/>
        </p:nvSpPr>
        <p:spPr>
          <a:xfrm>
            <a:off x="3276600" y="4953000"/>
            <a:ext cx="2133600" cy="13330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После выпуска мяча повернуться лицом к корзине. Удержать равновесие на двух ногах</a:t>
            </a:r>
            <a:endParaRPr lang="ru-RU" dirty="0">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6600" y="381000"/>
            <a:ext cx="276710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В ПРЫЖКЕ</a:t>
            </a:r>
            <a:endParaRPr lang="ru-RU" sz="2400" b="1" dirty="0" smtClean="0">
              <a:solidFill>
                <a:srgbClr val="FF0000"/>
              </a:solidFill>
              <a:latin typeface="+mj-lt"/>
            </a:endParaRPr>
          </a:p>
        </p:txBody>
      </p:sp>
      <p:sp>
        <p:nvSpPr>
          <p:cNvPr id="9" name="Прямоугольник 8"/>
          <p:cNvSpPr/>
          <p:nvPr/>
        </p:nvSpPr>
        <p:spPr>
          <a:xfrm>
            <a:off x="685800" y="1219200"/>
            <a:ext cx="7924800" cy="48885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200"/>
              </a:lnSpc>
            </a:pPr>
            <a:r>
              <a:rPr lang="ru-RU" sz="2400" dirty="0" smtClean="0">
                <a:latin typeface="+mj-lt"/>
              </a:rPr>
              <a:t>Этот способ броска является самым популярным броском в современном баскетболе. Мяч посылается в корзину поверх рук защитника. </a:t>
            </a:r>
            <a:r>
              <a:rPr lang="ru-RU" sz="2400" dirty="0" smtClean="0">
                <a:solidFill>
                  <a:srgbClr val="FF0000"/>
                </a:solidFill>
                <a:latin typeface="+mj-lt"/>
              </a:rPr>
              <a:t>В момент броска выполняются следующие движения:</a:t>
            </a:r>
          </a:p>
          <a:p>
            <a:pPr algn="just">
              <a:lnSpc>
                <a:spcPts val="2200"/>
              </a:lnSpc>
            </a:pPr>
            <a:r>
              <a:rPr lang="ru-RU" sz="2400" dirty="0" smtClean="0">
                <a:latin typeface="+mj-lt"/>
              </a:rPr>
              <a:t>• в момент ловли мяча стопы стоят параллельно;</a:t>
            </a:r>
          </a:p>
          <a:p>
            <a:pPr algn="just">
              <a:lnSpc>
                <a:spcPts val="2200"/>
              </a:lnSpc>
            </a:pPr>
            <a:r>
              <a:rPr lang="ru-RU" sz="2400" dirty="0" smtClean="0">
                <a:latin typeface="+mj-lt"/>
              </a:rPr>
              <a:t>• взгляд направлен на корзину, </a:t>
            </a:r>
          </a:p>
          <a:p>
            <a:pPr algn="just">
              <a:lnSpc>
                <a:spcPts val="2200"/>
              </a:lnSpc>
            </a:pPr>
            <a:r>
              <a:rPr lang="ru-RU" sz="2400" dirty="0" smtClean="0">
                <a:solidFill>
                  <a:srgbClr val="FF0000"/>
                </a:solidFill>
                <a:latin typeface="+mj-lt"/>
              </a:rPr>
              <a:t>а затем: </a:t>
            </a:r>
          </a:p>
          <a:p>
            <a:pPr algn="just">
              <a:lnSpc>
                <a:spcPts val="2200"/>
              </a:lnSpc>
            </a:pPr>
            <a:r>
              <a:rPr lang="ru-RU" sz="2400" dirty="0" smtClean="0">
                <a:latin typeface="+mj-lt"/>
              </a:rPr>
              <a:t>• оттолкнуться двумя ногами вверх;</a:t>
            </a:r>
          </a:p>
          <a:p>
            <a:pPr algn="just">
              <a:lnSpc>
                <a:spcPts val="2200"/>
              </a:lnSpc>
            </a:pPr>
            <a:r>
              <a:rPr lang="ru-RU" sz="2400" dirty="0" smtClean="0">
                <a:latin typeface="+mj-lt"/>
              </a:rPr>
              <a:t>• мяч выносится вверх над головой;</a:t>
            </a:r>
          </a:p>
          <a:p>
            <a:pPr algn="just">
              <a:lnSpc>
                <a:spcPts val="2200"/>
              </a:lnSpc>
            </a:pPr>
            <a:r>
              <a:rPr lang="ru-RU" sz="2400" dirty="0" smtClean="0">
                <a:latin typeface="+mj-lt"/>
              </a:rPr>
              <a:t>• мяч лежит на кисти;</a:t>
            </a:r>
          </a:p>
          <a:p>
            <a:pPr algn="just">
              <a:lnSpc>
                <a:spcPts val="2200"/>
              </a:lnSpc>
            </a:pPr>
            <a:r>
              <a:rPr lang="ru-RU" sz="2400" dirty="0" smtClean="0">
                <a:latin typeface="+mj-lt"/>
              </a:rPr>
              <a:t>• левая рука придерживает мяч сбоку;</a:t>
            </a:r>
          </a:p>
          <a:p>
            <a:pPr algn="just">
              <a:lnSpc>
                <a:spcPts val="2200"/>
              </a:lnSpc>
            </a:pPr>
            <a:r>
              <a:rPr lang="ru-RU" sz="2400" dirty="0" smtClean="0">
                <a:latin typeface="+mj-lt"/>
              </a:rPr>
              <a:t>• руки с мячом остаются в таком положении до наивысшей точки прыжка;</a:t>
            </a:r>
          </a:p>
          <a:p>
            <a:pPr algn="just">
              <a:lnSpc>
                <a:spcPts val="2200"/>
              </a:lnSpc>
            </a:pPr>
            <a:r>
              <a:rPr lang="ru-RU" sz="2400" dirty="0" smtClean="0">
                <a:latin typeface="+mj-lt"/>
              </a:rPr>
              <a:t>• локоть правой руки направлен на корзину, а затем:</a:t>
            </a:r>
          </a:p>
          <a:p>
            <a:pPr algn="just">
              <a:lnSpc>
                <a:spcPts val="2200"/>
              </a:lnSpc>
            </a:pPr>
            <a:r>
              <a:rPr lang="ru-RU" sz="2400" dirty="0" smtClean="0">
                <a:latin typeface="+mj-lt"/>
              </a:rPr>
              <a:t>• разгибанием правой руки в локтевом суставе;</a:t>
            </a:r>
          </a:p>
          <a:p>
            <a:pPr algn="just">
              <a:lnSpc>
                <a:spcPts val="2200"/>
              </a:lnSpc>
            </a:pPr>
            <a:r>
              <a:rPr lang="ru-RU" sz="2400" dirty="0" smtClean="0">
                <a:latin typeface="+mj-lt"/>
              </a:rPr>
              <a:t>• захлестывающим движением кисти,</a:t>
            </a:r>
          </a:p>
          <a:p>
            <a:pPr algn="just">
              <a:lnSpc>
                <a:spcPts val="2200"/>
              </a:lnSpc>
            </a:pPr>
            <a:r>
              <a:rPr lang="ru-RU" sz="2400" dirty="0" smtClean="0">
                <a:latin typeface="+mj-lt"/>
              </a:rPr>
              <a:t>• мяч направляется в корзину.</a:t>
            </a:r>
            <a:endParaRPr lang="ru-RU" sz="2400" dirty="0">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6600" y="381000"/>
            <a:ext cx="276710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В ПРЫЖКЕ</a:t>
            </a:r>
            <a:endParaRPr lang="ru-RU" sz="2400" b="1" dirty="0" smtClean="0">
              <a:solidFill>
                <a:srgbClr val="FF0000"/>
              </a:solidFill>
              <a:latin typeface="+mj-lt"/>
            </a:endParaRPr>
          </a:p>
        </p:txBody>
      </p:sp>
      <p:sp>
        <p:nvSpPr>
          <p:cNvPr id="9" name="Прямоугольник 8"/>
          <p:cNvSpPr/>
          <p:nvPr/>
        </p:nvSpPr>
        <p:spPr>
          <a:xfrm>
            <a:off x="685800" y="990600"/>
            <a:ext cx="7924800" cy="15029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2200"/>
              </a:lnSpc>
            </a:pPr>
            <a:r>
              <a:rPr lang="ru-RU" sz="2200" b="1" dirty="0" smtClean="0">
                <a:solidFill>
                  <a:srgbClr val="FF0000"/>
                </a:solidFill>
              </a:rPr>
              <a:t>Точность броска зависит от умения:</a:t>
            </a:r>
          </a:p>
          <a:p>
            <a:pPr>
              <a:lnSpc>
                <a:spcPts val="2200"/>
              </a:lnSpc>
            </a:pPr>
            <a:r>
              <a:rPr lang="ru-RU" sz="2200" dirty="0" smtClean="0"/>
              <a:t>• сохранить равновесие в воздухе;       • взлететь строго вверх;</a:t>
            </a:r>
          </a:p>
          <a:p>
            <a:pPr>
              <a:lnSpc>
                <a:spcPts val="2200"/>
              </a:lnSpc>
            </a:pPr>
            <a:r>
              <a:rPr lang="ru-RU" sz="2200" dirty="0" smtClean="0"/>
              <a:t>• не опускать плечи;                                  • держать голову прямо;</a:t>
            </a:r>
          </a:p>
          <a:p>
            <a:pPr>
              <a:lnSpc>
                <a:spcPts val="2200"/>
              </a:lnSpc>
            </a:pPr>
            <a:r>
              <a:rPr lang="ru-RU" sz="2200" dirty="0" smtClean="0"/>
              <a:t>• не отрывать взгляд от корзины;</a:t>
            </a:r>
          </a:p>
          <a:p>
            <a:pPr>
              <a:lnSpc>
                <a:spcPts val="2200"/>
              </a:lnSpc>
            </a:pPr>
            <a:r>
              <a:rPr lang="ru-RU" sz="2200" dirty="0" smtClean="0"/>
              <a:t>• не реагировать на действия защитника.</a:t>
            </a:r>
            <a:endParaRPr lang="ru-RU" sz="2200" dirty="0">
              <a:latin typeface="+mj-lt"/>
            </a:endParaRPr>
          </a:p>
        </p:txBody>
      </p:sp>
      <p:pic>
        <p:nvPicPr>
          <p:cNvPr id="57346" name="Picture 2"/>
          <p:cNvPicPr>
            <a:picLocks noChangeAspect="1" noChangeArrowheads="1"/>
          </p:cNvPicPr>
          <p:nvPr/>
        </p:nvPicPr>
        <p:blipFill>
          <a:blip r:embed="rId2" cstate="print"/>
          <a:srcRect/>
          <a:stretch>
            <a:fillRect/>
          </a:stretch>
        </p:blipFill>
        <p:spPr bwMode="auto">
          <a:xfrm>
            <a:off x="762000" y="2667000"/>
            <a:ext cx="1371600" cy="3461657"/>
          </a:xfrm>
          <a:prstGeom prst="rect">
            <a:avLst/>
          </a:prstGeom>
          <a:noFill/>
          <a:ln w="9525">
            <a:solidFill>
              <a:schemeClr val="accent1"/>
            </a:solid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4267200" y="2743200"/>
            <a:ext cx="1295400" cy="3475990"/>
          </a:xfrm>
          <a:prstGeom prst="rect">
            <a:avLst/>
          </a:prstGeom>
          <a:noFill/>
          <a:ln w="9525">
            <a:solidFill>
              <a:schemeClr val="accent1"/>
            </a:solidFill>
            <a:miter lim="800000"/>
            <a:headEnd/>
            <a:tailEnd/>
          </a:ln>
        </p:spPr>
      </p:pic>
      <p:pic>
        <p:nvPicPr>
          <p:cNvPr id="57348" name="Picture 4"/>
          <p:cNvPicPr>
            <a:picLocks noChangeAspect="1" noChangeArrowheads="1"/>
          </p:cNvPicPr>
          <p:nvPr/>
        </p:nvPicPr>
        <p:blipFill>
          <a:blip r:embed="rId4" cstate="print"/>
          <a:srcRect/>
          <a:stretch>
            <a:fillRect/>
          </a:stretch>
        </p:blipFill>
        <p:spPr bwMode="auto">
          <a:xfrm>
            <a:off x="7848600" y="2819399"/>
            <a:ext cx="914400" cy="3319669"/>
          </a:xfrm>
          <a:prstGeom prst="rect">
            <a:avLst/>
          </a:prstGeom>
          <a:noFill/>
          <a:ln w="9525">
            <a:solidFill>
              <a:schemeClr val="accent1"/>
            </a:solidFill>
            <a:miter lim="800000"/>
            <a:headEnd/>
            <a:tailEnd/>
          </a:ln>
        </p:spPr>
      </p:pic>
      <p:sp>
        <p:nvSpPr>
          <p:cNvPr id="7" name="Прямоугольник 6"/>
          <p:cNvSpPr/>
          <p:nvPr/>
        </p:nvSpPr>
        <p:spPr>
          <a:xfrm>
            <a:off x="6172200" y="5486400"/>
            <a:ext cx="1752600" cy="7175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Локоть правой руки направлен в корзину</a:t>
            </a:r>
            <a:endParaRPr lang="ru-RU" dirty="0">
              <a:latin typeface="+mj-lt"/>
            </a:endParaRPr>
          </a:p>
        </p:txBody>
      </p:sp>
      <p:sp>
        <p:nvSpPr>
          <p:cNvPr id="14" name="Прямоугольник 13"/>
          <p:cNvSpPr/>
          <p:nvPr/>
        </p:nvSpPr>
        <p:spPr>
          <a:xfrm>
            <a:off x="2057400" y="5257800"/>
            <a:ext cx="1752600" cy="9130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В момент ловли мяча стопы ног ставятся параллельно</a:t>
            </a:r>
            <a:endParaRPr lang="ru-RU" dirty="0">
              <a:latin typeface="+mj-lt"/>
            </a:endParaRPr>
          </a:p>
        </p:txBody>
      </p:sp>
      <p:sp>
        <p:nvSpPr>
          <p:cNvPr id="15" name="Прямоугольник 14"/>
          <p:cNvSpPr/>
          <p:nvPr/>
        </p:nvSpPr>
        <p:spPr>
          <a:xfrm>
            <a:off x="5562600" y="3352800"/>
            <a:ext cx="1752600" cy="13330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t>Отталкивание двумя ногами вверх, одновременно вынося мяч вверх</a:t>
            </a:r>
            <a:endParaRPr lang="ru-RU"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371600"/>
            <a:ext cx="8382000" cy="489364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2400" dirty="0" smtClean="0"/>
              <a:t>Различают 2 способа ведения мяча:</a:t>
            </a:r>
          </a:p>
          <a:p>
            <a:pPr lvl="0"/>
            <a:r>
              <a:rPr lang="ru-RU" sz="2400" dirty="0" smtClean="0">
                <a:solidFill>
                  <a:schemeClr val="tx1"/>
                </a:solidFill>
              </a:rPr>
              <a:t>Обычный отскок (на уровне пояса);</a:t>
            </a:r>
          </a:p>
          <a:p>
            <a:pPr lvl="0"/>
            <a:r>
              <a:rPr lang="ru-RU" sz="2400" dirty="0" smtClean="0"/>
              <a:t>Сниженный отскок.</a:t>
            </a:r>
          </a:p>
          <a:p>
            <a:r>
              <a:rPr lang="ru-RU" sz="2400" dirty="0" smtClean="0">
                <a:solidFill>
                  <a:srgbClr val="FF0000"/>
                </a:solidFill>
              </a:rPr>
              <a:t>Ведение мяча с обычным отскоком:</a:t>
            </a:r>
          </a:p>
          <a:p>
            <a:pPr lvl="0">
              <a:buFont typeface="Wingdings" pitchFamily="2" charset="2"/>
              <a:buChar char="Ø"/>
            </a:pPr>
            <a:r>
              <a:rPr lang="ru-RU" sz="2400" dirty="0" smtClean="0"/>
              <a:t>согнутые ноги;</a:t>
            </a:r>
          </a:p>
          <a:p>
            <a:pPr lvl="0">
              <a:buFont typeface="Wingdings" pitchFamily="2" charset="2"/>
              <a:buChar char="Ø"/>
            </a:pPr>
            <a:r>
              <a:rPr lang="ru-RU" sz="2400" dirty="0" smtClean="0"/>
              <a:t>небольшой наклон мяча в сторону ведения;</a:t>
            </a:r>
          </a:p>
          <a:p>
            <a:pPr lvl="0">
              <a:buFont typeface="Wingdings" pitchFamily="2" charset="2"/>
              <a:buChar char="Ø"/>
            </a:pPr>
            <a:r>
              <a:rPr lang="ru-RU" sz="2400" dirty="0" smtClean="0"/>
              <a:t>широко расставленные пальцы накладываются на мяч сверху, либо </a:t>
            </a:r>
            <a:r>
              <a:rPr lang="ru-RU" sz="2400" dirty="0" err="1" smtClean="0"/>
              <a:t>сверху-сбоку</a:t>
            </a:r>
            <a:r>
              <a:rPr lang="ru-RU" sz="2400" dirty="0" smtClean="0"/>
              <a:t>, когда он отскакивает от пола.</a:t>
            </a:r>
          </a:p>
          <a:p>
            <a:r>
              <a:rPr lang="ru-RU" sz="2400" dirty="0" smtClean="0">
                <a:solidFill>
                  <a:srgbClr val="FF0000"/>
                </a:solidFill>
              </a:rPr>
              <a:t>Ведение мяча со сниженным отскоком:</a:t>
            </a:r>
          </a:p>
          <a:p>
            <a:pPr lvl="0">
              <a:buFont typeface="Wingdings" pitchFamily="2" charset="2"/>
              <a:buChar char="Ø"/>
            </a:pPr>
            <a:r>
              <a:rPr lang="ru-RU" sz="2400" dirty="0" smtClean="0"/>
              <a:t>более низкая стойка;</a:t>
            </a:r>
          </a:p>
          <a:p>
            <a:pPr lvl="0">
              <a:buFont typeface="Wingdings" pitchFamily="2" charset="2"/>
              <a:buChar char="Ø"/>
            </a:pPr>
            <a:r>
              <a:rPr lang="ru-RU" sz="2400" dirty="0" smtClean="0"/>
              <a:t>мяч встречается сразу же после отскока от пола;</a:t>
            </a:r>
          </a:p>
          <a:p>
            <a:pPr lvl="0">
              <a:buFont typeface="Wingdings" pitchFamily="2" charset="2"/>
              <a:buChar char="Ø"/>
            </a:pPr>
            <a:r>
              <a:rPr lang="ru-RU" sz="2400" dirty="0" smtClean="0"/>
              <a:t>мяч направляется в пол коротким толчкообразным движением кисти.</a:t>
            </a:r>
            <a:endParaRPr lang="ru-RU" sz="2400" dirty="0"/>
          </a:p>
        </p:txBody>
      </p:sp>
      <p:sp>
        <p:nvSpPr>
          <p:cNvPr id="3" name="Прямоугольник 2"/>
          <p:cNvSpPr/>
          <p:nvPr/>
        </p:nvSpPr>
        <p:spPr>
          <a:xfrm>
            <a:off x="1295400" y="304800"/>
            <a:ext cx="61722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smtClean="0">
                <a:solidFill>
                  <a:srgbClr val="FF0000"/>
                </a:solidFill>
                <a:latin typeface="+mj-lt"/>
              </a:rPr>
              <a:t>ТЕХНИКА ВЕДЕНИЯ И МЕТОДИКА ОБУЧЕНИЯ</a:t>
            </a:r>
            <a:endParaRPr lang="ru-RU" sz="2400" dirty="0">
              <a:solidFill>
                <a:srgbClr val="FF0000"/>
              </a:solidFill>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6600" y="381000"/>
            <a:ext cx="276710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БРОСОК В ПРЫЖКЕ</a:t>
            </a:r>
            <a:endParaRPr lang="ru-RU" sz="2400" b="1" dirty="0" smtClean="0">
              <a:solidFill>
                <a:srgbClr val="FF0000"/>
              </a:solidFill>
              <a:latin typeface="+mj-lt"/>
            </a:endParaRPr>
          </a:p>
        </p:txBody>
      </p:sp>
      <p:sp>
        <p:nvSpPr>
          <p:cNvPr id="9" name="Прямоугольник 8"/>
          <p:cNvSpPr/>
          <p:nvPr/>
        </p:nvSpPr>
        <p:spPr>
          <a:xfrm>
            <a:off x="685800" y="990600"/>
            <a:ext cx="7924800" cy="12315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2200"/>
              </a:lnSpc>
            </a:pPr>
            <a:r>
              <a:rPr lang="ru-RU" sz="2400" dirty="0" smtClean="0"/>
              <a:t>Изучая броски, следует сделать акцент на:</a:t>
            </a:r>
          </a:p>
          <a:p>
            <a:pPr lvl="0">
              <a:lnSpc>
                <a:spcPts val="2200"/>
              </a:lnSpc>
            </a:pPr>
            <a:r>
              <a:rPr lang="ru-RU" sz="2400" dirty="0" smtClean="0"/>
              <a:t>исходном положении перед броском;</a:t>
            </a:r>
          </a:p>
          <a:p>
            <a:pPr lvl="0">
              <a:lnSpc>
                <a:spcPts val="2200"/>
              </a:lnSpc>
            </a:pPr>
            <a:r>
              <a:rPr lang="ru-RU" sz="2400" dirty="0" smtClean="0"/>
              <a:t>согласованности движений ног и рук в момент броска;</a:t>
            </a:r>
          </a:p>
          <a:p>
            <a:pPr lvl="0">
              <a:lnSpc>
                <a:spcPts val="2200"/>
              </a:lnSpc>
            </a:pPr>
            <a:r>
              <a:rPr lang="ru-RU" sz="2400" dirty="0" smtClean="0"/>
              <a:t>заключительном движении кистью.</a:t>
            </a:r>
            <a:endParaRPr lang="ru-RU" sz="2400" dirty="0"/>
          </a:p>
        </p:txBody>
      </p:sp>
      <p:sp>
        <p:nvSpPr>
          <p:cNvPr id="7" name="Прямоугольник 6"/>
          <p:cNvSpPr/>
          <p:nvPr/>
        </p:nvSpPr>
        <p:spPr>
          <a:xfrm>
            <a:off x="5638800" y="2895600"/>
            <a:ext cx="1752600" cy="15382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t>Приземляться надо на две ноги и быть готовым выйти к щиту для борьбы за отскок</a:t>
            </a:r>
            <a:endParaRPr lang="ru-RU" dirty="0">
              <a:latin typeface="+mj-lt"/>
            </a:endParaRPr>
          </a:p>
        </p:txBody>
      </p:sp>
      <p:sp>
        <p:nvSpPr>
          <p:cNvPr id="14" name="Прямоугольник 13"/>
          <p:cNvSpPr/>
          <p:nvPr/>
        </p:nvSpPr>
        <p:spPr>
          <a:xfrm>
            <a:off x="1524000" y="3657600"/>
            <a:ext cx="1752600" cy="1127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t>Мяч направляется в корзину разгибанием правой руки</a:t>
            </a:r>
            <a:endParaRPr lang="ru-RU" dirty="0">
              <a:latin typeface="+mj-lt"/>
            </a:endParaRPr>
          </a:p>
        </p:txBody>
      </p:sp>
      <p:sp>
        <p:nvSpPr>
          <p:cNvPr id="15" name="Прямоугольник 14"/>
          <p:cNvSpPr/>
          <p:nvPr/>
        </p:nvSpPr>
        <p:spPr>
          <a:xfrm>
            <a:off x="4648200" y="5181600"/>
            <a:ext cx="1752600" cy="1127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t>Бросок завершается захлестывающим движением кисти</a:t>
            </a:r>
            <a:endParaRPr lang="ru-RU" dirty="0">
              <a:latin typeface="+mj-lt"/>
            </a:endParaRPr>
          </a:p>
        </p:txBody>
      </p:sp>
      <p:pic>
        <p:nvPicPr>
          <p:cNvPr id="63490" name="Picture 2" descr="D:\Документы Гены\Физкультура\Баскетбол\IMG_0020.tif"/>
          <p:cNvPicPr>
            <a:picLocks noChangeAspect="1" noChangeArrowheads="1"/>
          </p:cNvPicPr>
          <p:nvPr/>
        </p:nvPicPr>
        <p:blipFill>
          <a:blip r:embed="rId2" cstate="print"/>
          <a:srcRect l="51810" t="58802" r="40987" b="8553"/>
          <a:stretch>
            <a:fillRect/>
          </a:stretch>
        </p:blipFill>
        <p:spPr bwMode="auto">
          <a:xfrm>
            <a:off x="457200" y="2819400"/>
            <a:ext cx="1066800" cy="3467100"/>
          </a:xfrm>
          <a:prstGeom prst="rect">
            <a:avLst/>
          </a:prstGeom>
          <a:noFill/>
          <a:ln>
            <a:solidFill>
              <a:schemeClr val="accent1"/>
            </a:solidFill>
          </a:ln>
        </p:spPr>
      </p:pic>
      <p:pic>
        <p:nvPicPr>
          <p:cNvPr id="63491" name="Picture 3" descr="D:\Документы Гены\Физкультура\Баскетбол\IMG_0020.tif"/>
          <p:cNvPicPr>
            <a:picLocks noChangeAspect="1" noChangeArrowheads="1"/>
          </p:cNvPicPr>
          <p:nvPr/>
        </p:nvPicPr>
        <p:blipFill>
          <a:blip r:embed="rId3" cstate="print"/>
          <a:srcRect l="69818" t="57546" r="23879" b="8554"/>
          <a:stretch>
            <a:fillRect/>
          </a:stretch>
        </p:blipFill>
        <p:spPr bwMode="auto">
          <a:xfrm>
            <a:off x="3733800" y="2895599"/>
            <a:ext cx="914400" cy="3429001"/>
          </a:xfrm>
          <a:prstGeom prst="rect">
            <a:avLst/>
          </a:prstGeom>
          <a:noFill/>
          <a:ln>
            <a:solidFill>
              <a:schemeClr val="accent1"/>
            </a:solidFill>
          </a:ln>
        </p:spPr>
      </p:pic>
      <p:pic>
        <p:nvPicPr>
          <p:cNvPr id="63492" name="Picture 4" descr="D:\Документы Гены\Физкультура\Баскетбол\IMG_0020.tif"/>
          <p:cNvPicPr>
            <a:picLocks noChangeAspect="1" noChangeArrowheads="1"/>
          </p:cNvPicPr>
          <p:nvPr/>
        </p:nvPicPr>
        <p:blipFill>
          <a:blip r:embed="rId4" cstate="print"/>
          <a:srcRect l="85125" t="61313" r="5871" b="7298"/>
          <a:stretch>
            <a:fillRect/>
          </a:stretch>
        </p:blipFill>
        <p:spPr bwMode="auto">
          <a:xfrm>
            <a:off x="7391400" y="2819400"/>
            <a:ext cx="1295400" cy="34671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76400" y="304800"/>
            <a:ext cx="520905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КЛАССИФИКАЦИЯ ТЕХНИКИ ЗАЩИТЫ</a:t>
            </a:r>
            <a:endParaRPr lang="ru-RU" sz="2400" b="1" dirty="0" smtClean="0">
              <a:solidFill>
                <a:srgbClr val="FF0000"/>
              </a:solidFill>
              <a:latin typeface="+mj-lt"/>
            </a:endParaRPr>
          </a:p>
        </p:txBody>
      </p:sp>
      <p:pic>
        <p:nvPicPr>
          <p:cNvPr id="64514" name="Picture 2" descr="D:\Документы Гены\Физкультура\Баскетбол\IMG_0021.tif"/>
          <p:cNvPicPr>
            <a:picLocks noChangeAspect="1" noChangeArrowheads="1"/>
          </p:cNvPicPr>
          <p:nvPr/>
        </p:nvPicPr>
        <p:blipFill>
          <a:blip r:embed="rId2" cstate="print"/>
          <a:srcRect l="8098" t="7951" r="58915" b="42049"/>
          <a:stretch>
            <a:fillRect/>
          </a:stretch>
        </p:blipFill>
        <p:spPr bwMode="auto">
          <a:xfrm>
            <a:off x="1676400" y="1066800"/>
            <a:ext cx="5257800" cy="536141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19400" y="304800"/>
            <a:ext cx="35654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ПЕРЕМЕЩЕНИЯ</a:t>
            </a:r>
            <a:endParaRPr lang="ru-RU" sz="2400" b="1" dirty="0" smtClean="0">
              <a:solidFill>
                <a:srgbClr val="FF0000"/>
              </a:solidFill>
              <a:latin typeface="+mj-lt"/>
            </a:endParaRPr>
          </a:p>
        </p:txBody>
      </p:sp>
      <p:sp>
        <p:nvSpPr>
          <p:cNvPr id="4" name="Прямоугольник 3"/>
          <p:cNvSpPr/>
          <p:nvPr/>
        </p:nvSpPr>
        <p:spPr>
          <a:xfrm>
            <a:off x="609600" y="1305342"/>
            <a:ext cx="7924800" cy="378994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400"/>
              </a:lnSpc>
            </a:pPr>
            <a:r>
              <a:rPr lang="ru-RU" sz="2400" dirty="0" smtClean="0">
                <a:latin typeface="+mj-lt"/>
              </a:rPr>
              <a:t>Во время выполнения защитных функций игроку необходимо передвигаться в различных направлениях и различными способами:</a:t>
            </a:r>
          </a:p>
          <a:p>
            <a:pPr algn="just">
              <a:lnSpc>
                <a:spcPts val="2400"/>
              </a:lnSpc>
            </a:pPr>
            <a:r>
              <a:rPr lang="ru-RU" sz="2400" dirty="0" smtClean="0">
                <a:latin typeface="+mj-lt"/>
              </a:rPr>
              <a:t>• бегом;</a:t>
            </a:r>
          </a:p>
          <a:p>
            <a:pPr algn="just">
              <a:lnSpc>
                <a:spcPts val="2400"/>
              </a:lnSpc>
            </a:pPr>
            <a:r>
              <a:rPr lang="ru-RU" sz="2400" dirty="0" smtClean="0">
                <a:latin typeface="+mj-lt"/>
              </a:rPr>
              <a:t>• бегом спиной вперед;</a:t>
            </a:r>
          </a:p>
          <a:p>
            <a:pPr algn="just">
              <a:lnSpc>
                <a:spcPts val="2400"/>
              </a:lnSpc>
            </a:pPr>
            <a:r>
              <a:rPr lang="ru-RU" sz="2400" dirty="0" smtClean="0">
                <a:latin typeface="+mj-lt"/>
              </a:rPr>
              <a:t>• приставным шагом левым и правым боком;</a:t>
            </a:r>
          </a:p>
          <a:p>
            <a:pPr algn="just">
              <a:lnSpc>
                <a:spcPts val="2400"/>
              </a:lnSpc>
            </a:pPr>
            <a:r>
              <a:rPr lang="ru-RU" sz="2400" dirty="0" smtClean="0">
                <a:latin typeface="+mj-lt"/>
              </a:rPr>
              <a:t>• приставным шагом спиной вперед;</a:t>
            </a:r>
          </a:p>
          <a:p>
            <a:pPr algn="just">
              <a:lnSpc>
                <a:spcPts val="2400"/>
              </a:lnSpc>
            </a:pPr>
            <a:r>
              <a:rPr lang="ru-RU" sz="2400" dirty="0" smtClean="0">
                <a:latin typeface="+mj-lt"/>
              </a:rPr>
              <a:t>• чередованием приставных шагов левым и правым боком;</a:t>
            </a:r>
          </a:p>
          <a:p>
            <a:pPr algn="just">
              <a:lnSpc>
                <a:spcPts val="2400"/>
              </a:lnSpc>
            </a:pPr>
            <a:r>
              <a:rPr lang="ru-RU" sz="2400" dirty="0" smtClean="0">
                <a:latin typeface="+mj-lt"/>
              </a:rPr>
              <a:t>• бегом вполоборота.</a:t>
            </a:r>
          </a:p>
          <a:p>
            <a:pPr algn="just">
              <a:lnSpc>
                <a:spcPts val="2400"/>
              </a:lnSpc>
            </a:pPr>
            <a:r>
              <a:rPr lang="ru-RU" sz="2400" dirty="0" smtClean="0">
                <a:latin typeface="+mj-lt"/>
              </a:rPr>
              <a:t>При всех передвижениях ноги согнуты, шаги скользящие, мягкие, перекатом с пятки на носок, без подпрыгивания.</a:t>
            </a:r>
            <a:endParaRPr lang="ru-RU" sz="2400" dirty="0">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19400" y="304800"/>
            <a:ext cx="35654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ПЕРЕМЕЩЕНИЯ</a:t>
            </a:r>
            <a:endParaRPr lang="ru-RU" sz="2400" b="1" dirty="0" smtClean="0">
              <a:solidFill>
                <a:srgbClr val="FF0000"/>
              </a:solidFill>
              <a:latin typeface="+mj-lt"/>
            </a:endParaRPr>
          </a:p>
        </p:txBody>
      </p:sp>
      <p:pic>
        <p:nvPicPr>
          <p:cNvPr id="65538" name="Picture 2" descr="D:\Документы Гены\Физкультура\Баскетбол\IMG_0021.tif"/>
          <p:cNvPicPr>
            <a:picLocks noChangeAspect="1" noChangeArrowheads="1"/>
          </p:cNvPicPr>
          <p:nvPr/>
        </p:nvPicPr>
        <p:blipFill>
          <a:blip r:embed="rId2" cstate="print"/>
          <a:srcRect l="51783" t="1325" r="39302" b="70845"/>
          <a:stretch>
            <a:fillRect/>
          </a:stretch>
        </p:blipFill>
        <p:spPr bwMode="auto">
          <a:xfrm>
            <a:off x="2209800" y="1524000"/>
            <a:ext cx="1676400" cy="3520439"/>
          </a:xfrm>
          <a:prstGeom prst="rect">
            <a:avLst/>
          </a:prstGeom>
          <a:noFill/>
          <a:ln>
            <a:solidFill>
              <a:schemeClr val="accent1"/>
            </a:solidFill>
          </a:ln>
        </p:spPr>
      </p:pic>
      <p:pic>
        <p:nvPicPr>
          <p:cNvPr id="65539" name="Picture 3" descr="D:\Документы Гены\Физкультура\Баскетбол\IMG_0021.tif"/>
          <p:cNvPicPr>
            <a:picLocks noChangeAspect="1" noChangeArrowheads="1"/>
          </p:cNvPicPr>
          <p:nvPr/>
        </p:nvPicPr>
        <p:blipFill>
          <a:blip r:embed="rId3" cstate="print"/>
          <a:srcRect l="75854" t="2291" r="15231" b="71204"/>
          <a:stretch>
            <a:fillRect/>
          </a:stretch>
        </p:blipFill>
        <p:spPr bwMode="auto">
          <a:xfrm>
            <a:off x="6705600" y="1600200"/>
            <a:ext cx="1752600" cy="3505200"/>
          </a:xfrm>
          <a:prstGeom prst="rect">
            <a:avLst/>
          </a:prstGeom>
          <a:noFill/>
          <a:ln>
            <a:solidFill>
              <a:schemeClr val="accent1"/>
            </a:solidFill>
          </a:ln>
        </p:spPr>
      </p:pic>
      <p:sp>
        <p:nvSpPr>
          <p:cNvPr id="6" name="Прямоугольник 5"/>
          <p:cNvSpPr/>
          <p:nvPr/>
        </p:nvSpPr>
        <p:spPr>
          <a:xfrm>
            <a:off x="228600" y="1905000"/>
            <a:ext cx="1905000" cy="28655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Работа ног защитника при передвижении вперед приставными шагами.</a:t>
            </a:r>
          </a:p>
          <a:p>
            <a:pPr>
              <a:lnSpc>
                <a:spcPts val="1800"/>
              </a:lnSpc>
            </a:pPr>
            <a:r>
              <a:rPr lang="ru-RU" dirty="0" smtClean="0">
                <a:latin typeface="+mj-lt"/>
              </a:rPr>
              <a:t>Впереди стоящая нога делает первый шаг, затем приставляется задняя нога</a:t>
            </a:r>
            <a:endParaRPr lang="ru-RU" dirty="0">
              <a:latin typeface="+mj-lt"/>
            </a:endParaRPr>
          </a:p>
        </p:txBody>
      </p:sp>
      <p:sp>
        <p:nvSpPr>
          <p:cNvPr id="7" name="Прямоугольник 6"/>
          <p:cNvSpPr/>
          <p:nvPr/>
        </p:nvSpPr>
        <p:spPr>
          <a:xfrm>
            <a:off x="4343400" y="2209800"/>
            <a:ext cx="22860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smtClean="0">
                <a:latin typeface="+mj-lt"/>
              </a:rPr>
              <a:t>При передвижении назад все происходит в обратном порядке. Сзади стоящая нога делает шаг назад, затем вторая нога следует за ней</a:t>
            </a:r>
            <a:endParaRPr lang="ru-RU" dirty="0">
              <a:latin typeface="+mj-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19400" y="304800"/>
            <a:ext cx="35654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ПЕРЕМЕЩЕНИЯ</a:t>
            </a:r>
            <a:endParaRPr lang="ru-RU" sz="2400" b="1" dirty="0" smtClean="0">
              <a:solidFill>
                <a:srgbClr val="FF0000"/>
              </a:solidFill>
              <a:latin typeface="+mj-lt"/>
            </a:endParaRPr>
          </a:p>
        </p:txBody>
      </p:sp>
      <p:sp>
        <p:nvSpPr>
          <p:cNvPr id="7" name="Прямоугольник 6"/>
          <p:cNvSpPr/>
          <p:nvPr/>
        </p:nvSpPr>
        <p:spPr>
          <a:xfrm>
            <a:off x="3810000" y="990600"/>
            <a:ext cx="4876800" cy="14805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Чтобы двигаться в сторону, используются те же самые приставные шаги. При смещении влево левая нога делает первый шаг влево, затем к ней подтягивается правая нога.</a:t>
            </a:r>
          </a:p>
          <a:p>
            <a:pPr>
              <a:lnSpc>
                <a:spcPts val="1800"/>
              </a:lnSpc>
            </a:pPr>
            <a:r>
              <a:rPr lang="ru-RU" dirty="0" smtClean="0">
                <a:latin typeface="+mj-lt"/>
              </a:rPr>
              <a:t>Играя в защите, никогда нельзя перекрещивать ноги</a:t>
            </a:r>
            <a:endParaRPr lang="ru-RU" dirty="0">
              <a:latin typeface="+mj-lt"/>
            </a:endParaRPr>
          </a:p>
        </p:txBody>
      </p:sp>
      <p:pic>
        <p:nvPicPr>
          <p:cNvPr id="66562" name="Picture 2" descr="D:\Документы Гены\Физкультура\Баскетбол\IMG_0021.tif"/>
          <p:cNvPicPr>
            <a:picLocks noChangeAspect="1" noChangeArrowheads="1"/>
          </p:cNvPicPr>
          <p:nvPr/>
        </p:nvPicPr>
        <p:blipFill>
          <a:blip r:embed="rId2" cstate="print"/>
          <a:srcRect l="50891" t="36748" r="25929" b="44699"/>
          <a:stretch>
            <a:fillRect/>
          </a:stretch>
        </p:blipFill>
        <p:spPr bwMode="auto">
          <a:xfrm>
            <a:off x="381000" y="990600"/>
            <a:ext cx="3048000" cy="1447800"/>
          </a:xfrm>
          <a:prstGeom prst="rect">
            <a:avLst/>
          </a:prstGeom>
          <a:noFill/>
          <a:ln>
            <a:solidFill>
              <a:schemeClr val="accent1"/>
            </a:solidFill>
          </a:ln>
        </p:spPr>
      </p:pic>
      <p:pic>
        <p:nvPicPr>
          <p:cNvPr id="66563" name="Picture 3" descr="D:\Документы Гены\Физкультура\Баскетбол\IMG_0021.tif"/>
          <p:cNvPicPr>
            <a:picLocks noChangeAspect="1" noChangeArrowheads="1"/>
          </p:cNvPicPr>
          <p:nvPr/>
        </p:nvPicPr>
        <p:blipFill>
          <a:blip r:embed="rId3" cstate="print"/>
          <a:srcRect l="51783" t="61927" r="29495" b="11568"/>
          <a:stretch>
            <a:fillRect/>
          </a:stretch>
        </p:blipFill>
        <p:spPr bwMode="auto">
          <a:xfrm>
            <a:off x="1066800" y="2819400"/>
            <a:ext cx="2590800" cy="2467429"/>
          </a:xfrm>
          <a:prstGeom prst="rect">
            <a:avLst/>
          </a:prstGeom>
          <a:noFill/>
          <a:ln>
            <a:solidFill>
              <a:schemeClr val="accent1"/>
            </a:solidFill>
          </a:ln>
        </p:spPr>
      </p:pic>
      <p:pic>
        <p:nvPicPr>
          <p:cNvPr id="66564" name="Picture 4" descr="D:\Документы Гены\Физкультура\Баскетбол\IMG_0021.tif"/>
          <p:cNvPicPr>
            <a:picLocks noChangeAspect="1" noChangeArrowheads="1"/>
          </p:cNvPicPr>
          <p:nvPr/>
        </p:nvPicPr>
        <p:blipFill>
          <a:blip r:embed="rId4" cstate="print"/>
          <a:srcRect l="78529" t="63252" r="3640" b="11568"/>
          <a:stretch>
            <a:fillRect/>
          </a:stretch>
        </p:blipFill>
        <p:spPr bwMode="auto">
          <a:xfrm>
            <a:off x="5029200" y="2819400"/>
            <a:ext cx="2486526" cy="2362200"/>
          </a:xfrm>
          <a:prstGeom prst="rect">
            <a:avLst/>
          </a:prstGeom>
          <a:noFill/>
          <a:ln>
            <a:solidFill>
              <a:schemeClr val="accent1"/>
            </a:solidFill>
          </a:ln>
        </p:spPr>
      </p:pic>
      <p:sp>
        <p:nvSpPr>
          <p:cNvPr id="10" name="Прямоугольник 9"/>
          <p:cNvSpPr/>
          <p:nvPr/>
        </p:nvSpPr>
        <p:spPr>
          <a:xfrm>
            <a:off x="1066800" y="5410200"/>
            <a:ext cx="2667000"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t>Нельзя перекрещивать ноги, можно потерять равновесие и потерять нападающего</a:t>
            </a:r>
            <a:endParaRPr lang="ru-RU" dirty="0"/>
          </a:p>
        </p:txBody>
      </p:sp>
      <p:sp>
        <p:nvSpPr>
          <p:cNvPr id="11" name="Прямоугольник 10"/>
          <p:cNvSpPr/>
          <p:nvPr/>
        </p:nvSpPr>
        <p:spPr>
          <a:xfrm>
            <a:off x="4343400" y="5410200"/>
            <a:ext cx="3886200" cy="10188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Нельзя делать выпадов или длинных шагов в направлении своего подопечного, нападающий тут же уйдет от опеки</a:t>
            </a:r>
            <a:endParaRPr lang="ru-RU" dirty="0">
              <a:latin typeface="+mj-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19400" y="304800"/>
            <a:ext cx="35654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ПЕРЕМЕЩЕНИЯ</a:t>
            </a:r>
            <a:endParaRPr lang="ru-RU" sz="2400" b="1" dirty="0" smtClean="0">
              <a:solidFill>
                <a:srgbClr val="FF0000"/>
              </a:solidFill>
              <a:latin typeface="+mj-lt"/>
            </a:endParaRPr>
          </a:p>
        </p:txBody>
      </p:sp>
      <p:sp>
        <p:nvSpPr>
          <p:cNvPr id="10" name="Прямоугольник 9"/>
          <p:cNvSpPr/>
          <p:nvPr/>
        </p:nvSpPr>
        <p:spPr>
          <a:xfrm>
            <a:off x="609600" y="4495800"/>
            <a:ext cx="2819400" cy="14805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Необходимо пытаться оттеснить нападающего в сторону боковой линии и заставить вести нападающего слабой рукой</a:t>
            </a:r>
            <a:endParaRPr lang="ru-RU" dirty="0">
              <a:latin typeface="+mj-lt"/>
            </a:endParaRPr>
          </a:p>
        </p:txBody>
      </p:sp>
      <p:sp>
        <p:nvSpPr>
          <p:cNvPr id="11" name="Прямоугольник 10"/>
          <p:cNvSpPr/>
          <p:nvPr/>
        </p:nvSpPr>
        <p:spPr>
          <a:xfrm>
            <a:off x="4572000" y="4572000"/>
            <a:ext cx="3886200" cy="10188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Если нападающий двигается медленно, защитник должен выйти навстречу с широко разведенными руками</a:t>
            </a:r>
            <a:endParaRPr lang="ru-RU" dirty="0">
              <a:latin typeface="+mj-lt"/>
            </a:endParaRPr>
          </a:p>
        </p:txBody>
      </p:sp>
      <p:pic>
        <p:nvPicPr>
          <p:cNvPr id="67586" name="Picture 2" descr="D:\Документы Гены\Физкультура\Баскетбол\IMG_0022.tif"/>
          <p:cNvPicPr>
            <a:picLocks noChangeAspect="1" noChangeArrowheads="1"/>
          </p:cNvPicPr>
          <p:nvPr/>
        </p:nvPicPr>
        <p:blipFill>
          <a:blip r:embed="rId2" cstate="print"/>
          <a:srcRect l="1768" r="81258" b="77609"/>
          <a:stretch>
            <a:fillRect/>
          </a:stretch>
        </p:blipFill>
        <p:spPr bwMode="auto">
          <a:xfrm>
            <a:off x="609599" y="1371599"/>
            <a:ext cx="2922663" cy="2743201"/>
          </a:xfrm>
          <a:prstGeom prst="rect">
            <a:avLst/>
          </a:prstGeom>
          <a:noFill/>
          <a:ln>
            <a:solidFill>
              <a:schemeClr val="accent1"/>
            </a:solidFill>
          </a:ln>
        </p:spPr>
      </p:pic>
      <p:pic>
        <p:nvPicPr>
          <p:cNvPr id="67587" name="Picture 3" descr="D:\Документы Гены\Физкультура\Баскетбол\IMG_0022.tif"/>
          <p:cNvPicPr>
            <a:picLocks noChangeAspect="1" noChangeArrowheads="1"/>
          </p:cNvPicPr>
          <p:nvPr/>
        </p:nvPicPr>
        <p:blipFill>
          <a:blip r:embed="rId3" cstate="print"/>
          <a:srcRect l="24995" t="2302" r="52671" b="77609"/>
          <a:stretch>
            <a:fillRect/>
          </a:stretch>
        </p:blipFill>
        <p:spPr bwMode="auto">
          <a:xfrm>
            <a:off x="4410075" y="1371600"/>
            <a:ext cx="4286250" cy="27432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19400" y="304800"/>
            <a:ext cx="35654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ПЕРЕМЕЩЕНИЯ</a:t>
            </a:r>
            <a:endParaRPr lang="ru-RU" sz="2400" b="1" dirty="0" smtClean="0">
              <a:solidFill>
                <a:srgbClr val="FF0000"/>
              </a:solidFill>
              <a:latin typeface="+mj-lt"/>
            </a:endParaRPr>
          </a:p>
        </p:txBody>
      </p:sp>
      <p:sp>
        <p:nvSpPr>
          <p:cNvPr id="10" name="Прямоугольник 9"/>
          <p:cNvSpPr/>
          <p:nvPr/>
        </p:nvSpPr>
        <p:spPr>
          <a:xfrm>
            <a:off x="685800" y="4876800"/>
            <a:ext cx="2819400" cy="124970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Нельзя выбивать мяч у нападающего стоя на месте, дальней рукой, т.к. можно потерять равновесие</a:t>
            </a:r>
            <a:endParaRPr lang="ru-RU" dirty="0">
              <a:latin typeface="+mj-lt"/>
            </a:endParaRPr>
          </a:p>
        </p:txBody>
      </p:sp>
      <p:sp>
        <p:nvSpPr>
          <p:cNvPr id="11" name="Прямоугольник 10"/>
          <p:cNvSpPr/>
          <p:nvPr/>
        </p:nvSpPr>
        <p:spPr>
          <a:xfrm>
            <a:off x="4724400" y="5029200"/>
            <a:ext cx="3429000" cy="78803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Лучше выбивать ближней рукой в движении и оттесняя нападающего к боковой линии</a:t>
            </a:r>
            <a:endParaRPr lang="ru-RU" dirty="0">
              <a:latin typeface="+mj-lt"/>
            </a:endParaRPr>
          </a:p>
        </p:txBody>
      </p:sp>
      <p:pic>
        <p:nvPicPr>
          <p:cNvPr id="68610" name="Picture 2" descr="D:\Документы Гены\Физкультура\Баскетбол\IMG_0022.tif"/>
          <p:cNvPicPr>
            <a:picLocks noChangeAspect="1" noChangeArrowheads="1"/>
          </p:cNvPicPr>
          <p:nvPr/>
        </p:nvPicPr>
        <p:blipFill>
          <a:blip r:embed="rId2" cstate="print"/>
          <a:srcRect l="1768" t="44991" r="85725" b="31153"/>
          <a:stretch>
            <a:fillRect/>
          </a:stretch>
        </p:blipFill>
        <p:spPr bwMode="auto">
          <a:xfrm>
            <a:off x="838200" y="1219199"/>
            <a:ext cx="2438400" cy="3309257"/>
          </a:xfrm>
          <a:prstGeom prst="rect">
            <a:avLst/>
          </a:prstGeom>
          <a:noFill/>
          <a:ln>
            <a:solidFill>
              <a:schemeClr val="accent1"/>
            </a:solidFill>
          </a:ln>
        </p:spPr>
      </p:pic>
      <p:pic>
        <p:nvPicPr>
          <p:cNvPr id="68611" name="Picture 3" descr="D:\Документы Гены\Физкультура\Баскетбол\IMG_0022.tif"/>
          <p:cNvPicPr>
            <a:picLocks noChangeAspect="1" noChangeArrowheads="1"/>
          </p:cNvPicPr>
          <p:nvPr/>
        </p:nvPicPr>
        <p:blipFill>
          <a:blip r:embed="rId3" cstate="print"/>
          <a:srcRect l="24995" t="44991" r="56244" b="32409"/>
          <a:stretch>
            <a:fillRect/>
          </a:stretch>
        </p:blipFill>
        <p:spPr bwMode="auto">
          <a:xfrm>
            <a:off x="4495800" y="1295400"/>
            <a:ext cx="3822700" cy="32766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0" y="304800"/>
            <a:ext cx="305416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СТОЙКА ЗАЩИТНИКА</a:t>
            </a:r>
            <a:endParaRPr lang="ru-RU" sz="2400" b="1" dirty="0" smtClean="0">
              <a:solidFill>
                <a:srgbClr val="FF0000"/>
              </a:solidFill>
              <a:latin typeface="+mj-lt"/>
            </a:endParaRPr>
          </a:p>
        </p:txBody>
      </p:sp>
      <p:sp>
        <p:nvSpPr>
          <p:cNvPr id="10" name="Прямоугольник 9"/>
          <p:cNvSpPr/>
          <p:nvPr/>
        </p:nvSpPr>
        <p:spPr>
          <a:xfrm>
            <a:off x="838200" y="5486400"/>
            <a:ext cx="2819400" cy="5572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Стойка защитника с параллельными стопами</a:t>
            </a:r>
            <a:endParaRPr lang="ru-RU" dirty="0">
              <a:latin typeface="+mj-lt"/>
            </a:endParaRPr>
          </a:p>
        </p:txBody>
      </p:sp>
      <p:sp>
        <p:nvSpPr>
          <p:cNvPr id="11" name="Прямоугольник 10"/>
          <p:cNvSpPr/>
          <p:nvPr/>
        </p:nvSpPr>
        <p:spPr>
          <a:xfrm>
            <a:off x="5181600" y="5486400"/>
            <a:ext cx="3048000" cy="5572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Стойка защитника с выставленной ногой вперед</a:t>
            </a:r>
            <a:endParaRPr lang="ru-RU" dirty="0">
              <a:latin typeface="+mj-lt"/>
            </a:endParaRPr>
          </a:p>
        </p:txBody>
      </p:sp>
      <p:sp>
        <p:nvSpPr>
          <p:cNvPr id="7" name="Прямоугольник 6"/>
          <p:cNvSpPr/>
          <p:nvPr/>
        </p:nvSpPr>
        <p:spPr>
          <a:xfrm>
            <a:off x="1295400" y="914400"/>
            <a:ext cx="6553200" cy="94942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2200"/>
              </a:lnSpc>
            </a:pPr>
            <a:r>
              <a:rPr lang="ru-RU" sz="2400" dirty="0" smtClean="0"/>
              <a:t>Существуют две разновидности стойки:</a:t>
            </a:r>
          </a:p>
          <a:p>
            <a:pPr>
              <a:lnSpc>
                <a:spcPts val="2200"/>
              </a:lnSpc>
            </a:pPr>
            <a:r>
              <a:rPr lang="ru-RU" sz="2400" dirty="0" smtClean="0"/>
              <a:t>• стойка с выставленной вперед ногой;</a:t>
            </a:r>
          </a:p>
          <a:p>
            <a:pPr>
              <a:lnSpc>
                <a:spcPts val="2200"/>
              </a:lnSpc>
            </a:pPr>
            <a:r>
              <a:rPr lang="ru-RU" sz="2400" dirty="0" smtClean="0"/>
              <a:t>• стойка с расположением стоп на одной линии.</a:t>
            </a:r>
            <a:endParaRPr lang="ru-RU" sz="2400" dirty="0"/>
          </a:p>
        </p:txBody>
      </p:sp>
      <p:pic>
        <p:nvPicPr>
          <p:cNvPr id="69634" name="Picture 2" descr="D:\Документы Гены\Физкультура\Баскетбол\IMG_0022.tif"/>
          <p:cNvPicPr>
            <a:picLocks noChangeAspect="1" noChangeArrowheads="1"/>
          </p:cNvPicPr>
          <p:nvPr/>
        </p:nvPicPr>
        <p:blipFill>
          <a:blip r:embed="rId2" cstate="print"/>
          <a:srcRect l="51796" t="1046" r="31230" b="73843"/>
          <a:stretch>
            <a:fillRect/>
          </a:stretch>
        </p:blipFill>
        <p:spPr bwMode="auto">
          <a:xfrm>
            <a:off x="838200" y="2133600"/>
            <a:ext cx="2819400" cy="2967789"/>
          </a:xfrm>
          <a:prstGeom prst="rect">
            <a:avLst/>
          </a:prstGeom>
          <a:noFill/>
          <a:ln>
            <a:solidFill>
              <a:schemeClr val="accent1"/>
            </a:solidFill>
          </a:ln>
        </p:spPr>
      </p:pic>
      <p:pic>
        <p:nvPicPr>
          <p:cNvPr id="69635" name="Picture 3" descr="D:\Документы Гены\Физкультура\Баскетбол\IMG_0022.tif"/>
          <p:cNvPicPr>
            <a:picLocks noChangeAspect="1" noChangeArrowheads="1"/>
          </p:cNvPicPr>
          <p:nvPr/>
        </p:nvPicPr>
        <p:blipFill>
          <a:blip r:embed="rId3" cstate="print"/>
          <a:srcRect l="73237" t="1046" r="2643" b="72587"/>
          <a:stretch>
            <a:fillRect/>
          </a:stretch>
        </p:blipFill>
        <p:spPr bwMode="auto">
          <a:xfrm>
            <a:off x="4572000" y="2133600"/>
            <a:ext cx="3820886" cy="29718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0" y="304800"/>
            <a:ext cx="305416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СТОЙКА ЗАЩИТНИКА</a:t>
            </a:r>
            <a:endParaRPr lang="ru-RU" sz="2400" b="1" dirty="0" smtClean="0">
              <a:solidFill>
                <a:srgbClr val="FF0000"/>
              </a:solidFill>
              <a:latin typeface="+mj-lt"/>
            </a:endParaRPr>
          </a:p>
        </p:txBody>
      </p:sp>
      <p:sp>
        <p:nvSpPr>
          <p:cNvPr id="11" name="Прямоугольник 10"/>
          <p:cNvSpPr/>
          <p:nvPr/>
        </p:nvSpPr>
        <p:spPr>
          <a:xfrm>
            <a:off x="1600200" y="5638800"/>
            <a:ext cx="5867400" cy="7848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dirty="0" smtClean="0">
                <a:latin typeface="+mj-lt"/>
              </a:rPr>
              <a:t>В разных ситуациях требуется умение использовать разное положение рук, и тогда защитник станет трудным препятствием для нападающего</a:t>
            </a:r>
            <a:endParaRPr lang="ru-RU" dirty="0">
              <a:latin typeface="+mj-lt"/>
            </a:endParaRPr>
          </a:p>
        </p:txBody>
      </p:sp>
      <p:pic>
        <p:nvPicPr>
          <p:cNvPr id="70658" name="Picture 2" descr="D:\Документы Гены\Физкультура\Баскетбол\IMG_0022.tif"/>
          <p:cNvPicPr>
            <a:picLocks noChangeAspect="1" noChangeArrowheads="1"/>
          </p:cNvPicPr>
          <p:nvPr/>
        </p:nvPicPr>
        <p:blipFill>
          <a:blip r:embed="rId2" cstate="print"/>
          <a:srcRect l="52689" t="37457" r="26764" b="34920"/>
          <a:stretch>
            <a:fillRect/>
          </a:stretch>
        </p:blipFill>
        <p:spPr bwMode="auto">
          <a:xfrm>
            <a:off x="2286000" y="1066800"/>
            <a:ext cx="4343400" cy="415455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90800" y="304800"/>
            <a:ext cx="4128053" cy="461665"/>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ВЛАДЕНИЯ МЯЧОМ</a:t>
            </a:r>
            <a:endParaRPr lang="ru-RU" sz="2400" b="1" dirty="0" smtClean="0">
              <a:solidFill>
                <a:srgbClr val="FF0000"/>
              </a:solidFill>
              <a:latin typeface="+mj-lt"/>
            </a:endParaRPr>
          </a:p>
        </p:txBody>
      </p:sp>
      <p:sp>
        <p:nvSpPr>
          <p:cNvPr id="5" name="Прямоугольник 4"/>
          <p:cNvSpPr/>
          <p:nvPr/>
        </p:nvSpPr>
        <p:spPr>
          <a:xfrm>
            <a:off x="685800" y="1443841"/>
            <a:ext cx="7620000"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smtClean="0">
                <a:latin typeface="+mj-lt"/>
              </a:rPr>
              <a:t>Это один из активных приемов защиты. При захвате мяча двумя руками сильнейшая рука располагается снизу. Существуют два способа вырывания мяча:</a:t>
            </a:r>
          </a:p>
          <a:p>
            <a:pPr algn="just"/>
            <a:r>
              <a:rPr lang="ru-RU" sz="2400" dirty="0" smtClean="0">
                <a:latin typeface="+mj-lt"/>
              </a:rPr>
              <a:t>1.  Вырывание рывком на себя - в этом случае после захвата мяча одновременно с рывком мяч поворачивается вокруг горизонтальной оси.</a:t>
            </a:r>
          </a:p>
          <a:p>
            <a:pPr algn="just"/>
            <a:r>
              <a:rPr lang="ru-RU" sz="2400" dirty="0" smtClean="0">
                <a:latin typeface="+mj-lt"/>
              </a:rPr>
              <a:t>2. Толчком вперед - вниз - в этом случае, захватив мяч, резким толчком надавить на него сверху вниз, одновременно повернуться спиной к защитнику.</a:t>
            </a:r>
            <a:endParaRPr lang="ru-RU" sz="2400" dirty="0">
              <a:latin typeface="+mj-lt"/>
            </a:endParaRPr>
          </a:p>
        </p:txBody>
      </p:sp>
      <p:sp>
        <p:nvSpPr>
          <p:cNvPr id="6" name="Прямоугольник 5"/>
          <p:cNvSpPr/>
          <p:nvPr/>
        </p:nvSpPr>
        <p:spPr>
          <a:xfrm>
            <a:off x="3124200" y="838200"/>
            <a:ext cx="278755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ru-RU" sz="2400" b="1" dirty="0" smtClean="0">
                <a:solidFill>
                  <a:srgbClr val="FF0000"/>
                </a:solidFill>
                <a:latin typeface="+mj-lt"/>
              </a:rPr>
              <a:t>ВЫРЫВАНИЕ МЯЧА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990600"/>
            <a:ext cx="2658894" cy="3429000"/>
          </a:xfrm>
          <a:prstGeom prst="rect">
            <a:avLst/>
          </a:prstGeom>
          <a:noFill/>
          <a:ln w="9525">
            <a:solidFill>
              <a:schemeClr val="accent1"/>
            </a:solidFill>
            <a:miter lim="800000"/>
            <a:headEnd/>
            <a:tailEnd/>
          </a:ln>
        </p:spPr>
      </p:pic>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7" name="Прямоугольник 6"/>
          <p:cNvSpPr/>
          <p:nvPr/>
        </p:nvSpPr>
        <p:spPr>
          <a:xfrm>
            <a:off x="304800" y="4572000"/>
            <a:ext cx="2743200" cy="15286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sz="2000" spc="-35" dirty="0" smtClean="0">
                <a:latin typeface="+mj-lt"/>
                <a:ea typeface="Times New Roman"/>
                <a:cs typeface="Times New Roman"/>
              </a:rPr>
              <a:t>Игрок</a:t>
            </a:r>
            <a:r>
              <a:rPr lang="ru-RU" sz="2000" spc="-35" dirty="0" smtClean="0">
                <a:latin typeface="+mj-lt"/>
                <a:ea typeface="Times New Roman"/>
              </a:rPr>
              <a:t>, </a:t>
            </a:r>
            <a:r>
              <a:rPr lang="ru-RU" sz="2000" spc="-35" dirty="0" smtClean="0">
                <a:latin typeface="+mj-lt"/>
                <a:ea typeface="Times New Roman"/>
                <a:cs typeface="Times New Roman"/>
              </a:rPr>
              <a:t>владеющий</a:t>
            </a:r>
            <a:r>
              <a:rPr lang="ru-RU" sz="2000" spc="-35" dirty="0" smtClean="0">
                <a:latin typeface="+mj-lt"/>
                <a:ea typeface="Times New Roman"/>
              </a:rPr>
              <a:t> </a:t>
            </a:r>
            <a:r>
              <a:rPr lang="ru-RU" sz="2000" spc="-35" dirty="0" smtClean="0">
                <a:latin typeface="+mj-lt"/>
                <a:ea typeface="Times New Roman"/>
                <a:cs typeface="Times New Roman"/>
              </a:rPr>
              <a:t>мячом</a:t>
            </a:r>
            <a:r>
              <a:rPr lang="ru-RU" sz="2000" spc="-35" dirty="0" smtClean="0">
                <a:latin typeface="+mj-lt"/>
                <a:ea typeface="Times New Roman"/>
              </a:rPr>
              <a:t>, </a:t>
            </a:r>
            <a:r>
              <a:rPr lang="ru-RU" sz="2000" spc="-35" dirty="0" smtClean="0">
                <a:latin typeface="+mj-lt"/>
                <a:ea typeface="Times New Roman"/>
                <a:cs typeface="Times New Roman"/>
              </a:rPr>
              <a:t>должен</a:t>
            </a:r>
            <a:r>
              <a:rPr lang="ru-RU" sz="2000" spc="-35" dirty="0" smtClean="0">
                <a:latin typeface="+mj-lt"/>
                <a:ea typeface="Times New Roman"/>
              </a:rPr>
              <a:t> </a:t>
            </a:r>
            <a:r>
              <a:rPr lang="ru-RU" sz="2000" spc="-35" dirty="0" smtClean="0">
                <a:latin typeface="+mj-lt"/>
                <a:ea typeface="Times New Roman"/>
                <a:cs typeface="Times New Roman"/>
              </a:rPr>
              <a:t>находиться </a:t>
            </a:r>
            <a:r>
              <a:rPr lang="ru-RU" sz="2000" spc="-15" dirty="0" smtClean="0">
                <a:latin typeface="+mj-lt"/>
                <a:ea typeface="Times New Roman"/>
                <a:cs typeface="Times New Roman"/>
              </a:rPr>
              <a:t>в</a:t>
            </a:r>
            <a:r>
              <a:rPr lang="ru-RU" sz="2000" spc="-15" dirty="0" smtClean="0">
                <a:latin typeface="+mj-lt"/>
                <a:ea typeface="Times New Roman"/>
              </a:rPr>
              <a:t> </a:t>
            </a:r>
            <a:r>
              <a:rPr lang="ru-RU" sz="2000" spc="-15" dirty="0" smtClean="0">
                <a:latin typeface="+mj-lt"/>
                <a:ea typeface="Times New Roman"/>
                <a:cs typeface="Times New Roman"/>
              </a:rPr>
              <a:t>положении</a:t>
            </a:r>
            <a:r>
              <a:rPr lang="ru-RU" sz="2000" spc="-15" dirty="0" smtClean="0">
                <a:latin typeface="+mj-lt"/>
                <a:ea typeface="Times New Roman"/>
              </a:rPr>
              <a:t> </a:t>
            </a:r>
            <a:r>
              <a:rPr lang="ru-RU" sz="2000" spc="-15" dirty="0" smtClean="0">
                <a:latin typeface="+mj-lt"/>
                <a:ea typeface="Times New Roman"/>
                <a:cs typeface="Times New Roman"/>
              </a:rPr>
              <a:t>равновесия </a:t>
            </a:r>
            <a:r>
              <a:rPr lang="ru-RU" sz="2000" spc="-50" dirty="0" smtClean="0">
                <a:latin typeface="+mj-lt"/>
                <a:ea typeface="Times New Roman"/>
                <a:cs typeface="Times New Roman"/>
              </a:rPr>
              <a:t>и</a:t>
            </a:r>
            <a:r>
              <a:rPr lang="ru-RU" sz="2000" spc="-50" dirty="0" smtClean="0">
                <a:latin typeface="+mj-lt"/>
                <a:ea typeface="Times New Roman"/>
              </a:rPr>
              <a:t> </a:t>
            </a:r>
            <a:r>
              <a:rPr lang="ru-RU" sz="2000" spc="-50" dirty="0" smtClean="0">
                <a:latin typeface="+mj-lt"/>
                <a:ea typeface="Times New Roman"/>
                <a:cs typeface="Times New Roman"/>
              </a:rPr>
              <a:t>иметь</a:t>
            </a:r>
            <a:r>
              <a:rPr lang="ru-RU" sz="2000" spc="-50" dirty="0" smtClean="0">
                <a:latin typeface="+mj-lt"/>
                <a:ea typeface="Times New Roman"/>
              </a:rPr>
              <a:t> </a:t>
            </a:r>
            <a:r>
              <a:rPr lang="ru-RU" sz="2000" spc="-50" dirty="0" smtClean="0">
                <a:latin typeface="+mj-lt"/>
                <a:ea typeface="Times New Roman"/>
                <a:cs typeface="Times New Roman"/>
              </a:rPr>
              <a:t>возможность </a:t>
            </a:r>
            <a:r>
              <a:rPr lang="ru-RU" sz="2000" spc="-45" dirty="0" smtClean="0">
                <a:latin typeface="+mj-lt"/>
                <a:ea typeface="Times New Roman"/>
                <a:cs typeface="Times New Roman"/>
              </a:rPr>
              <a:t>управлять</a:t>
            </a:r>
            <a:r>
              <a:rPr lang="ru-RU" sz="2000" spc="-45" dirty="0" smtClean="0">
                <a:latin typeface="+mj-lt"/>
                <a:ea typeface="Times New Roman"/>
              </a:rPr>
              <a:t> </a:t>
            </a:r>
            <a:r>
              <a:rPr lang="ru-RU" sz="2000" spc="-45" dirty="0" smtClean="0">
                <a:latin typeface="+mj-lt"/>
                <a:ea typeface="Times New Roman"/>
                <a:cs typeface="Times New Roman"/>
              </a:rPr>
              <a:t>своими </a:t>
            </a:r>
            <a:r>
              <a:rPr lang="ru-RU" sz="2000" dirty="0" smtClean="0">
                <a:latin typeface="+mj-lt"/>
                <a:ea typeface="Times New Roman"/>
                <a:cs typeface="Times New Roman"/>
              </a:rPr>
              <a:t>движениями</a:t>
            </a:r>
            <a:endParaRPr lang="ru-RU" sz="2800" dirty="0">
              <a:latin typeface="+mj-lt"/>
              <a:ea typeface="Times New Roman"/>
            </a:endParaRPr>
          </a:p>
        </p:txBody>
      </p:sp>
      <p:pic>
        <p:nvPicPr>
          <p:cNvPr id="1029" name="Picture 5"/>
          <p:cNvPicPr>
            <a:picLocks noChangeAspect="1" noChangeArrowheads="1"/>
          </p:cNvPicPr>
          <p:nvPr/>
        </p:nvPicPr>
        <p:blipFill>
          <a:blip r:embed="rId3" cstate="print"/>
          <a:srcRect/>
          <a:stretch>
            <a:fillRect/>
          </a:stretch>
        </p:blipFill>
        <p:spPr bwMode="auto">
          <a:xfrm>
            <a:off x="3810000" y="990600"/>
            <a:ext cx="2057400" cy="3471111"/>
          </a:xfrm>
          <a:prstGeom prst="rect">
            <a:avLst/>
          </a:prstGeom>
          <a:noFill/>
          <a:ln w="9525">
            <a:solidFill>
              <a:schemeClr val="accent1"/>
            </a:solidFill>
            <a:miter lim="800000"/>
            <a:headEnd/>
            <a:tailEnd/>
          </a:ln>
        </p:spPr>
      </p:pic>
      <p:sp>
        <p:nvSpPr>
          <p:cNvPr id="10" name="Прямоугольник 9"/>
          <p:cNvSpPr/>
          <p:nvPr/>
        </p:nvSpPr>
        <p:spPr>
          <a:xfrm>
            <a:off x="3733800" y="4724400"/>
            <a:ext cx="23622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sz="2000" spc="-20" dirty="0" smtClean="0">
                <a:latin typeface="+mj-lt"/>
                <a:ea typeface="Times New Roman"/>
                <a:cs typeface="Times New Roman"/>
              </a:rPr>
              <a:t>Ведение</a:t>
            </a:r>
            <a:r>
              <a:rPr lang="ru-RU" sz="2000" spc="-20" dirty="0" smtClean="0">
                <a:latin typeface="+mj-lt"/>
                <a:ea typeface="Times New Roman"/>
              </a:rPr>
              <a:t> </a:t>
            </a:r>
            <a:r>
              <a:rPr lang="ru-RU" sz="2000" spc="-20" dirty="0" smtClean="0">
                <a:latin typeface="+mj-lt"/>
                <a:ea typeface="Times New Roman"/>
                <a:cs typeface="Times New Roman"/>
              </a:rPr>
              <a:t>мяча</a:t>
            </a:r>
            <a:r>
              <a:rPr lang="ru-RU" sz="2000" spc="-20" dirty="0" smtClean="0">
                <a:latin typeface="+mj-lt"/>
                <a:ea typeface="Times New Roman"/>
              </a:rPr>
              <a:t> </a:t>
            </a:r>
            <a:r>
              <a:rPr lang="ru-RU" sz="2000" spc="-20" dirty="0" smtClean="0">
                <a:latin typeface="+mj-lt"/>
                <a:ea typeface="Times New Roman"/>
                <a:cs typeface="Times New Roman"/>
              </a:rPr>
              <a:t>выполня</a:t>
            </a:r>
            <a:r>
              <a:rPr lang="ru-RU" sz="2000" spc="-30" dirty="0" smtClean="0">
                <a:latin typeface="+mj-lt"/>
                <a:ea typeface="Times New Roman"/>
                <a:cs typeface="Times New Roman"/>
              </a:rPr>
              <a:t>тся</a:t>
            </a:r>
            <a:r>
              <a:rPr lang="ru-RU" sz="2000" spc="-30" dirty="0" smtClean="0">
                <a:latin typeface="+mj-lt"/>
                <a:ea typeface="Times New Roman"/>
              </a:rPr>
              <a:t> </a:t>
            </a:r>
            <a:r>
              <a:rPr lang="ru-RU" sz="2000" spc="-30" dirty="0" smtClean="0">
                <a:latin typeface="+mj-lt"/>
                <a:ea typeface="Times New Roman"/>
                <a:cs typeface="Times New Roman"/>
              </a:rPr>
              <a:t>за</a:t>
            </a:r>
            <a:r>
              <a:rPr lang="ru-RU" sz="2000" spc="-30" dirty="0" smtClean="0">
                <a:latin typeface="+mj-lt"/>
                <a:ea typeface="Times New Roman"/>
              </a:rPr>
              <a:t> </a:t>
            </a:r>
            <a:r>
              <a:rPr lang="ru-RU" sz="2000" spc="-30" dirty="0" smtClean="0">
                <a:latin typeface="+mj-lt"/>
                <a:ea typeface="Times New Roman"/>
                <a:cs typeface="Times New Roman"/>
              </a:rPr>
              <a:t>счет</a:t>
            </a:r>
            <a:r>
              <a:rPr lang="ru-RU" sz="2000" spc="-30" dirty="0" smtClean="0">
                <a:latin typeface="+mj-lt"/>
                <a:ea typeface="Times New Roman"/>
              </a:rPr>
              <a:t> </a:t>
            </a:r>
            <a:r>
              <a:rPr lang="ru-RU" sz="2000" spc="-30" dirty="0" smtClean="0">
                <a:latin typeface="+mj-lt"/>
                <a:ea typeface="Times New Roman"/>
                <a:cs typeface="Times New Roman"/>
              </a:rPr>
              <a:t>движений </a:t>
            </a:r>
            <a:r>
              <a:rPr lang="ru-RU" sz="2000" spc="-15" dirty="0" smtClean="0">
                <a:latin typeface="+mj-lt"/>
                <a:ea typeface="Times New Roman"/>
                <a:cs typeface="Times New Roman"/>
              </a:rPr>
              <a:t>предплечья</a:t>
            </a:r>
            <a:r>
              <a:rPr lang="ru-RU" sz="2000" spc="-15" dirty="0" smtClean="0">
                <a:latin typeface="+mj-lt"/>
                <a:ea typeface="Times New Roman"/>
              </a:rPr>
              <a:t>. </a:t>
            </a:r>
            <a:r>
              <a:rPr lang="ru-RU" sz="2000" spc="-15" dirty="0" smtClean="0">
                <a:latin typeface="+mj-lt"/>
                <a:ea typeface="Times New Roman"/>
                <a:cs typeface="Times New Roman"/>
              </a:rPr>
              <a:t>Плечи </a:t>
            </a:r>
            <a:r>
              <a:rPr lang="ru-RU" sz="2000" dirty="0" smtClean="0">
                <a:latin typeface="+mj-lt"/>
                <a:ea typeface="Times New Roman"/>
                <a:cs typeface="Times New Roman"/>
              </a:rPr>
              <a:t>удерживаются неподвижными</a:t>
            </a:r>
            <a:endParaRPr lang="ru-RU" sz="2800" dirty="0">
              <a:latin typeface="+mj-lt"/>
              <a:ea typeface="Times New Roman"/>
            </a:endParaRPr>
          </a:p>
        </p:txBody>
      </p:sp>
      <p:pic>
        <p:nvPicPr>
          <p:cNvPr id="1030" name="Picture 6"/>
          <p:cNvPicPr>
            <a:picLocks noChangeAspect="1" noChangeArrowheads="1"/>
          </p:cNvPicPr>
          <p:nvPr/>
        </p:nvPicPr>
        <p:blipFill>
          <a:blip r:embed="rId4" cstate="print"/>
          <a:srcRect/>
          <a:stretch>
            <a:fillRect/>
          </a:stretch>
        </p:blipFill>
        <p:spPr bwMode="auto">
          <a:xfrm>
            <a:off x="6553200" y="990600"/>
            <a:ext cx="2133600" cy="3429000"/>
          </a:xfrm>
          <a:prstGeom prst="rect">
            <a:avLst/>
          </a:prstGeom>
          <a:noFill/>
          <a:ln w="9525">
            <a:solidFill>
              <a:schemeClr val="accent1"/>
            </a:solidFill>
            <a:miter lim="800000"/>
            <a:headEnd/>
            <a:tailEnd/>
          </a:ln>
        </p:spPr>
      </p:pic>
      <p:sp>
        <p:nvSpPr>
          <p:cNvPr id="12" name="Прямоугольник 11"/>
          <p:cNvSpPr/>
          <p:nvPr/>
        </p:nvSpPr>
        <p:spPr>
          <a:xfrm>
            <a:off x="6477000" y="4572000"/>
            <a:ext cx="2438400" cy="15286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dirty="0" smtClean="0">
                <a:latin typeface="+mj-lt"/>
              </a:rPr>
              <a:t>Движения руки при ведении должны походить не на шлепки по мячу, а на толчки вниз расслабленными пальцами</a:t>
            </a:r>
            <a:endParaRPr lang="ru-RU" dirty="0">
              <a:latin typeface="+mj-lt"/>
            </a:endParaRPr>
          </a:p>
        </p:txBody>
      </p:sp>
      <p:sp>
        <p:nvSpPr>
          <p:cNvPr id="11" name="Прямоугольник 10"/>
          <p:cNvSpPr/>
          <p:nvPr/>
        </p:nvSpPr>
        <p:spPr>
          <a:xfrm>
            <a:off x="1295400" y="304800"/>
            <a:ext cx="61722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smtClean="0">
                <a:solidFill>
                  <a:srgbClr val="FF0000"/>
                </a:solidFill>
                <a:latin typeface="+mj-lt"/>
              </a:rPr>
              <a:t>ТЕХНИКА ВЕДЕНИЯ И МЕТОДИКА ОБУЧЕНИЯ</a:t>
            </a:r>
            <a:endParaRPr lang="ru-RU" sz="2400" dirty="0">
              <a:solidFill>
                <a:srgbClr val="FF0000"/>
              </a:solidFill>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90800" y="304800"/>
            <a:ext cx="4128053" cy="461665"/>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ВЛАДЕНИЯ МЯЧОМ</a:t>
            </a:r>
            <a:endParaRPr lang="ru-RU" sz="2400" b="1" dirty="0" smtClean="0">
              <a:solidFill>
                <a:srgbClr val="FF0000"/>
              </a:solidFill>
              <a:latin typeface="+mj-lt"/>
            </a:endParaRPr>
          </a:p>
        </p:txBody>
      </p:sp>
      <p:sp>
        <p:nvSpPr>
          <p:cNvPr id="5" name="Прямоугольник 4"/>
          <p:cNvSpPr/>
          <p:nvPr/>
        </p:nvSpPr>
        <p:spPr>
          <a:xfrm>
            <a:off x="685800" y="1828800"/>
            <a:ext cx="7620000"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smtClean="0">
                <a:latin typeface="+mj-lt"/>
              </a:rPr>
              <a:t>В этом способе защиты мяч выбивается кистью или ребром ладони с плотно прижатыми друг к другу пальцами, резким коротким движением сверху вниз или снизу вверх. Выбить мяч можно в различных игровых ситуациях:</a:t>
            </a:r>
          </a:p>
          <a:p>
            <a:pPr algn="just"/>
            <a:r>
              <a:rPr lang="ru-RU" sz="2400" dirty="0" smtClean="0">
                <a:latin typeface="+mj-lt"/>
              </a:rPr>
              <a:t>• во время ведения мяча;</a:t>
            </a:r>
          </a:p>
          <a:p>
            <a:pPr algn="just"/>
            <a:r>
              <a:rPr lang="ru-RU" sz="2400" dirty="0" smtClean="0">
                <a:latin typeface="+mj-lt"/>
              </a:rPr>
              <a:t>• при длительной подготовке к передаче;</a:t>
            </a:r>
          </a:p>
          <a:p>
            <a:pPr algn="just"/>
            <a:r>
              <a:rPr lang="ru-RU" sz="2400" dirty="0" smtClean="0">
                <a:latin typeface="+mj-lt"/>
              </a:rPr>
              <a:t>• при длительной подготовке к броску и т.д.</a:t>
            </a:r>
            <a:endParaRPr lang="ru-RU" sz="2400" dirty="0">
              <a:latin typeface="+mj-lt"/>
            </a:endParaRPr>
          </a:p>
        </p:txBody>
      </p:sp>
      <p:sp>
        <p:nvSpPr>
          <p:cNvPr id="6" name="Прямоугольник 5"/>
          <p:cNvSpPr/>
          <p:nvPr/>
        </p:nvSpPr>
        <p:spPr>
          <a:xfrm>
            <a:off x="3124200" y="990600"/>
            <a:ext cx="275068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ru-RU" sz="2400" b="1" dirty="0" smtClean="0">
                <a:solidFill>
                  <a:srgbClr val="FF0000"/>
                </a:solidFill>
                <a:latin typeface="+mj-lt"/>
              </a:rPr>
              <a:t>ВЫБИВАНИЕ МЯЧА</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90800" y="304800"/>
            <a:ext cx="4128053" cy="461665"/>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ВЛАДЕНИЯ МЯЧОМ</a:t>
            </a:r>
            <a:endParaRPr lang="ru-RU" sz="2400" b="1" dirty="0" smtClean="0">
              <a:solidFill>
                <a:srgbClr val="FF0000"/>
              </a:solidFill>
              <a:latin typeface="+mj-lt"/>
            </a:endParaRPr>
          </a:p>
        </p:txBody>
      </p:sp>
      <p:sp>
        <p:nvSpPr>
          <p:cNvPr id="5" name="Прямоугольник 4"/>
          <p:cNvSpPr/>
          <p:nvPr/>
        </p:nvSpPr>
        <p:spPr>
          <a:xfrm>
            <a:off x="685800" y="1828800"/>
            <a:ext cx="7620000"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smtClean="0">
                <a:latin typeface="+mj-lt"/>
              </a:rPr>
              <a:t>Этот способ защиты позволяет овладеть мячом, когда нападающие используют передачу или ведение. Наиболее выгодное расположение защитника для этих действий:</a:t>
            </a:r>
          </a:p>
          <a:p>
            <a:pPr algn="just"/>
            <a:r>
              <a:rPr lang="ru-RU" sz="2400" dirty="0" smtClean="0">
                <a:latin typeface="+mj-lt"/>
              </a:rPr>
              <a:t>• немного сзади и сбоку от опекаемого защитника игрока. Выходя на перехват, необходимо резким  рывком преградить путь к мячу нападающему игроку, отгораживая его от мяча туловищем. Успех зависит от своевременности и быстроты выхода игрока на перехват в тот момент, когда мяч отделился от рук игрока, выполняющего передачу.</a:t>
            </a:r>
            <a:endParaRPr lang="ru-RU" sz="2400" dirty="0">
              <a:latin typeface="+mj-lt"/>
            </a:endParaRPr>
          </a:p>
        </p:txBody>
      </p:sp>
      <p:sp>
        <p:nvSpPr>
          <p:cNvPr id="6" name="Прямоугольник 5"/>
          <p:cNvSpPr/>
          <p:nvPr/>
        </p:nvSpPr>
        <p:spPr>
          <a:xfrm>
            <a:off x="3276600" y="1066800"/>
            <a:ext cx="237539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ru-RU" sz="2400" b="1" dirty="0" smtClean="0">
                <a:solidFill>
                  <a:srgbClr val="FF0000"/>
                </a:solidFill>
                <a:latin typeface="+mj-lt"/>
              </a:rPr>
              <a:t>ПЕРЕХВАТ МЯЧА</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90800" y="304800"/>
            <a:ext cx="4128053" cy="461665"/>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ВЛАДЕНИЯ МЯЧОМ</a:t>
            </a:r>
            <a:endParaRPr lang="ru-RU" sz="2400" b="1" dirty="0" smtClean="0">
              <a:solidFill>
                <a:srgbClr val="FF0000"/>
              </a:solidFill>
              <a:latin typeface="+mj-lt"/>
            </a:endParaRPr>
          </a:p>
        </p:txBody>
      </p:sp>
      <p:sp>
        <p:nvSpPr>
          <p:cNvPr id="5" name="Прямоугольник 4"/>
          <p:cNvSpPr/>
          <p:nvPr/>
        </p:nvSpPr>
        <p:spPr>
          <a:xfrm>
            <a:off x="685800" y="2057400"/>
            <a:ext cx="76200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smtClean="0"/>
              <a:t>Этот способ защиты применяется во время броска нападающего. Сближаясь с нападающим в момент его подготовки к броску, защитник быстро выпрыгивает и раскрытой ладонью накладывает руку на мяч. Накрывать мяч можно спереди и сзади.</a:t>
            </a:r>
            <a:endParaRPr lang="ru-RU" sz="2400" dirty="0">
              <a:latin typeface="+mj-lt"/>
            </a:endParaRPr>
          </a:p>
        </p:txBody>
      </p:sp>
      <p:sp>
        <p:nvSpPr>
          <p:cNvPr id="6" name="Прямоугольник 5"/>
          <p:cNvSpPr/>
          <p:nvPr/>
        </p:nvSpPr>
        <p:spPr>
          <a:xfrm>
            <a:off x="2286000" y="1066800"/>
            <a:ext cx="464864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ru-RU" sz="2400" b="1" dirty="0" smtClean="0">
                <a:solidFill>
                  <a:srgbClr val="FF0000"/>
                </a:solidFill>
                <a:latin typeface="+mj-lt"/>
              </a:rPr>
              <a:t>НАКРЫВАНИЕ МЯЧА ПРИ БРОСКЕ</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90800" y="304800"/>
            <a:ext cx="4128053" cy="461665"/>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lvl="0" fontAlgn="base">
              <a:spcBef>
                <a:spcPct val="0"/>
              </a:spcBef>
              <a:spcAft>
                <a:spcPct val="0"/>
              </a:spcAft>
              <a:tabLst>
                <a:tab pos="587375" algn="l"/>
              </a:tabLst>
            </a:pPr>
            <a:r>
              <a:rPr lang="ru-RU" sz="2400" b="1" dirty="0" smtClean="0">
                <a:solidFill>
                  <a:srgbClr val="FF0000"/>
                </a:solidFill>
                <a:latin typeface="+mj-lt"/>
                <a:ea typeface="Times New Roman" pitchFamily="18" charset="0"/>
                <a:cs typeface="Times New Roman" pitchFamily="18" charset="0"/>
              </a:rPr>
              <a:t>ТЕХНИКА ВЛАДЕНИЯ МЯЧОМ</a:t>
            </a:r>
            <a:endParaRPr lang="ru-RU" sz="2400" b="1" dirty="0" smtClean="0">
              <a:solidFill>
                <a:srgbClr val="FF0000"/>
              </a:solidFill>
              <a:latin typeface="+mj-lt"/>
            </a:endParaRPr>
          </a:p>
        </p:txBody>
      </p:sp>
      <p:sp>
        <p:nvSpPr>
          <p:cNvPr id="5" name="Прямоугольник 4"/>
          <p:cNvSpPr/>
          <p:nvPr/>
        </p:nvSpPr>
        <p:spPr>
          <a:xfrm>
            <a:off x="685800" y="2057400"/>
            <a:ext cx="76200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dirty="0" smtClean="0"/>
              <a:t>Это один из важнейших компонентов игры в защите. Прежде чем включиться в борьбу за отскок, необходимо определить возможное направление отскока мяча, выйти на исходную позицию и, преградив путь в том же направлении сопернику, выпрыгнув навстречу мячу, овладеть им в наивысшей для игрока точке.</a:t>
            </a:r>
            <a:endParaRPr lang="ru-RU" sz="2400" dirty="0">
              <a:latin typeface="+mj-lt"/>
            </a:endParaRPr>
          </a:p>
        </p:txBody>
      </p:sp>
      <p:sp>
        <p:nvSpPr>
          <p:cNvPr id="6" name="Прямоугольник 5"/>
          <p:cNvSpPr/>
          <p:nvPr/>
        </p:nvSpPr>
        <p:spPr>
          <a:xfrm>
            <a:off x="2362200" y="1066800"/>
            <a:ext cx="451944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ru-RU" sz="2400" b="1" dirty="0" smtClean="0">
                <a:solidFill>
                  <a:srgbClr val="FF0000"/>
                </a:solidFill>
                <a:latin typeface="+mj-lt"/>
              </a:rPr>
              <a:t>БОРЬБА ЗА ОТСКОЧИВШИЙ МЯЧ</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3" name="Прямоугольник 12"/>
          <p:cNvSpPr/>
          <p:nvPr/>
        </p:nvSpPr>
        <p:spPr>
          <a:xfrm>
            <a:off x="381000" y="4648200"/>
            <a:ext cx="22098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spcBef>
                <a:spcPts val="1510"/>
              </a:spcBef>
            </a:pPr>
            <a:r>
              <a:rPr lang="ru-RU" sz="2000" spc="-60" dirty="0" smtClean="0">
                <a:latin typeface="+mj-lt"/>
                <a:ea typeface="Times New Roman"/>
                <a:cs typeface="Times New Roman"/>
              </a:rPr>
              <a:t>Чтобы</a:t>
            </a:r>
            <a:r>
              <a:rPr lang="ru-RU" sz="2000" spc="-60" dirty="0" smtClean="0">
                <a:latin typeface="+mj-lt"/>
                <a:ea typeface="Times New Roman"/>
              </a:rPr>
              <a:t> </a:t>
            </a:r>
            <a:r>
              <a:rPr lang="ru-RU" sz="2000" spc="-60" dirty="0" smtClean="0">
                <a:latin typeface="+mj-lt"/>
                <a:ea typeface="Times New Roman"/>
                <a:cs typeface="Times New Roman"/>
              </a:rPr>
              <a:t>двигаться</a:t>
            </a:r>
            <a:r>
              <a:rPr lang="ru-RU" sz="2000" spc="-60" dirty="0" smtClean="0">
                <a:latin typeface="+mj-lt"/>
                <a:ea typeface="Times New Roman"/>
              </a:rPr>
              <a:t> </a:t>
            </a:r>
            <a:r>
              <a:rPr lang="ru-RU" sz="2000" spc="-60" dirty="0" smtClean="0">
                <a:latin typeface="+mj-lt"/>
                <a:ea typeface="Times New Roman"/>
                <a:cs typeface="Times New Roman"/>
              </a:rPr>
              <a:t>вперед</a:t>
            </a:r>
            <a:r>
              <a:rPr lang="ru-RU" sz="2000" spc="-60" dirty="0" smtClean="0">
                <a:latin typeface="+mj-lt"/>
                <a:ea typeface="Times New Roman"/>
              </a:rPr>
              <a:t>, </a:t>
            </a:r>
            <a:r>
              <a:rPr lang="ru-RU" sz="2000" spc="-50" dirty="0" smtClean="0">
                <a:latin typeface="+mj-lt"/>
                <a:ea typeface="Times New Roman"/>
                <a:cs typeface="Times New Roman"/>
              </a:rPr>
              <a:t>нужно</a:t>
            </a:r>
            <a:r>
              <a:rPr lang="ru-RU" sz="2000" spc="-50" dirty="0" smtClean="0">
                <a:latin typeface="+mj-lt"/>
                <a:ea typeface="Times New Roman"/>
              </a:rPr>
              <a:t> </a:t>
            </a:r>
            <a:r>
              <a:rPr lang="ru-RU" sz="2000" spc="-50" dirty="0" smtClean="0">
                <a:latin typeface="+mj-lt"/>
                <a:ea typeface="Times New Roman"/>
                <a:cs typeface="Times New Roman"/>
              </a:rPr>
              <a:t>и</a:t>
            </a:r>
            <a:r>
              <a:rPr lang="ru-RU" sz="2000" spc="-50" dirty="0" smtClean="0">
                <a:latin typeface="+mj-lt"/>
                <a:ea typeface="Times New Roman"/>
              </a:rPr>
              <a:t> </a:t>
            </a:r>
            <a:r>
              <a:rPr lang="ru-RU" sz="2000" spc="-50" dirty="0" smtClean="0">
                <a:latin typeface="+mj-lt"/>
                <a:ea typeface="Times New Roman"/>
                <a:cs typeface="Times New Roman"/>
              </a:rPr>
              <a:t>мяч</a:t>
            </a:r>
            <a:r>
              <a:rPr lang="ru-RU" sz="2000" spc="-50" dirty="0" smtClean="0">
                <a:latin typeface="+mj-lt"/>
                <a:ea typeface="Times New Roman"/>
              </a:rPr>
              <a:t> </a:t>
            </a:r>
            <a:r>
              <a:rPr lang="ru-RU" sz="2000" spc="-50" dirty="0" smtClean="0">
                <a:latin typeface="+mj-lt"/>
                <a:ea typeface="Times New Roman"/>
                <a:cs typeface="Times New Roman"/>
              </a:rPr>
              <a:t>толкать </a:t>
            </a:r>
            <a:r>
              <a:rPr lang="ru-RU" sz="2000" spc="-5" dirty="0" smtClean="0">
                <a:latin typeface="+mj-lt"/>
                <a:ea typeface="Times New Roman"/>
                <a:cs typeface="Times New Roman"/>
              </a:rPr>
              <a:t>вперед</a:t>
            </a:r>
            <a:r>
              <a:rPr lang="ru-RU" sz="2000" spc="-5" dirty="0" smtClean="0">
                <a:latin typeface="+mj-lt"/>
                <a:ea typeface="Times New Roman"/>
              </a:rPr>
              <a:t>, </a:t>
            </a:r>
            <a:r>
              <a:rPr lang="ru-RU" sz="2000" spc="-5" dirty="0" smtClean="0">
                <a:latin typeface="+mj-lt"/>
                <a:ea typeface="Times New Roman"/>
                <a:cs typeface="Times New Roman"/>
              </a:rPr>
              <a:t>а</a:t>
            </a:r>
            <a:r>
              <a:rPr lang="ru-RU" sz="2000" spc="-5" dirty="0" smtClean="0">
                <a:latin typeface="+mj-lt"/>
                <a:ea typeface="Times New Roman"/>
              </a:rPr>
              <a:t> </a:t>
            </a:r>
            <a:r>
              <a:rPr lang="ru-RU" sz="2000" spc="-5" dirty="0" smtClean="0">
                <a:latin typeface="+mj-lt"/>
                <a:ea typeface="Times New Roman"/>
                <a:cs typeface="Times New Roman"/>
              </a:rPr>
              <a:t>не</a:t>
            </a:r>
            <a:r>
              <a:rPr lang="ru-RU" sz="2000" spc="-5" dirty="0" smtClean="0">
                <a:latin typeface="+mj-lt"/>
                <a:ea typeface="Times New Roman"/>
              </a:rPr>
              <a:t> </a:t>
            </a:r>
            <a:r>
              <a:rPr lang="ru-RU" sz="2000" spc="-5" dirty="0" smtClean="0">
                <a:latin typeface="+mj-lt"/>
                <a:ea typeface="Times New Roman"/>
                <a:cs typeface="Times New Roman"/>
              </a:rPr>
              <a:t>вниз</a:t>
            </a:r>
            <a:r>
              <a:rPr lang="ru-RU" sz="2000" spc="-5" dirty="0" smtClean="0">
                <a:latin typeface="+mj-lt"/>
                <a:ea typeface="Times New Roman"/>
              </a:rPr>
              <a:t>, </a:t>
            </a:r>
            <a:r>
              <a:rPr lang="ru-RU" sz="2000" spc="-5" dirty="0" smtClean="0">
                <a:latin typeface="+mj-lt"/>
                <a:ea typeface="Times New Roman"/>
                <a:cs typeface="Times New Roman"/>
              </a:rPr>
              <a:t>как </a:t>
            </a:r>
            <a:r>
              <a:rPr lang="ru-RU" sz="2000" spc="-45" dirty="0" smtClean="0">
                <a:latin typeface="+mj-lt"/>
                <a:ea typeface="Times New Roman"/>
                <a:cs typeface="Times New Roman"/>
              </a:rPr>
              <a:t>при</a:t>
            </a:r>
            <a:r>
              <a:rPr lang="ru-RU" sz="2000" spc="-45" dirty="0" smtClean="0">
                <a:latin typeface="+mj-lt"/>
                <a:ea typeface="Times New Roman"/>
              </a:rPr>
              <a:t> </a:t>
            </a:r>
            <a:r>
              <a:rPr lang="ru-RU" sz="2000" spc="-45" dirty="0" smtClean="0">
                <a:latin typeface="+mj-lt"/>
                <a:ea typeface="Times New Roman"/>
                <a:cs typeface="Times New Roman"/>
              </a:rPr>
              <a:t>ведении</a:t>
            </a:r>
            <a:r>
              <a:rPr lang="ru-RU" sz="2000" spc="-45" dirty="0" smtClean="0">
                <a:latin typeface="+mj-lt"/>
                <a:ea typeface="Times New Roman"/>
              </a:rPr>
              <a:t> </a:t>
            </a:r>
            <a:r>
              <a:rPr lang="ru-RU" sz="2000" spc="-45" dirty="0" smtClean="0">
                <a:latin typeface="+mj-lt"/>
                <a:ea typeface="Times New Roman"/>
                <a:cs typeface="Times New Roman"/>
              </a:rPr>
              <a:t>на</a:t>
            </a:r>
            <a:r>
              <a:rPr lang="ru-RU" sz="2000" spc="-45" dirty="0" smtClean="0">
                <a:latin typeface="+mj-lt"/>
                <a:ea typeface="Times New Roman"/>
              </a:rPr>
              <a:t> </a:t>
            </a:r>
            <a:r>
              <a:rPr lang="ru-RU" sz="2000" spc="-45" dirty="0" smtClean="0">
                <a:latin typeface="+mj-lt"/>
                <a:ea typeface="Times New Roman"/>
                <a:cs typeface="Times New Roman"/>
              </a:rPr>
              <a:t>месте</a:t>
            </a:r>
            <a:endParaRPr lang="ru-RU" sz="2800" dirty="0">
              <a:latin typeface="+mj-lt"/>
              <a:ea typeface="Times New Roman"/>
            </a:endParaRPr>
          </a:p>
        </p:txBody>
      </p:sp>
      <p:pic>
        <p:nvPicPr>
          <p:cNvPr id="19461" name="Picture 5"/>
          <p:cNvPicPr>
            <a:picLocks noChangeAspect="1" noChangeArrowheads="1"/>
          </p:cNvPicPr>
          <p:nvPr/>
        </p:nvPicPr>
        <p:blipFill>
          <a:blip r:embed="rId2" cstate="print"/>
          <a:srcRect/>
          <a:stretch>
            <a:fillRect/>
          </a:stretch>
        </p:blipFill>
        <p:spPr bwMode="auto">
          <a:xfrm>
            <a:off x="5867400" y="1371600"/>
            <a:ext cx="2767263" cy="3124200"/>
          </a:xfrm>
          <a:prstGeom prst="rect">
            <a:avLst/>
          </a:prstGeom>
          <a:noFill/>
          <a:ln w="9525">
            <a:solidFill>
              <a:schemeClr val="accent1"/>
            </a:solidFill>
            <a:miter lim="800000"/>
            <a:headEnd/>
            <a:tailEnd/>
          </a:ln>
        </p:spPr>
      </p:pic>
      <p:sp>
        <p:nvSpPr>
          <p:cNvPr id="18" name="Прямоугольник 17"/>
          <p:cNvSpPr/>
          <p:nvPr/>
        </p:nvSpPr>
        <p:spPr>
          <a:xfrm>
            <a:off x="3124200" y="4648200"/>
            <a:ext cx="2209800" cy="15450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fontAlgn="base">
              <a:lnSpc>
                <a:spcPts val="1600"/>
              </a:lnSpc>
              <a:spcBef>
                <a:spcPct val="0"/>
              </a:spcBef>
              <a:spcAft>
                <a:spcPct val="0"/>
              </a:spcAft>
            </a:pPr>
            <a:r>
              <a:rPr lang="ru-RU" sz="2000" dirty="0" smtClean="0">
                <a:solidFill>
                  <a:schemeClr val="tx1"/>
                </a:solidFill>
                <a:ea typeface="Times New Roman" pitchFamily="18" charset="0"/>
                <a:cs typeface="Times New Roman" pitchFamily="18" charset="0"/>
              </a:rPr>
              <a:t>Когда</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игрок</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находится</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в</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высокой</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стойке</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мяч</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относительно</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не</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защищен</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Защитник</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сможет</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легко</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выбить</a:t>
            </a:r>
            <a:r>
              <a:rPr lang="ru-RU" sz="2000" dirty="0" smtClean="0">
                <a:solidFill>
                  <a:schemeClr val="tx1"/>
                </a:solidFill>
                <a:ea typeface="Times New Roman" pitchFamily="18" charset="0"/>
              </a:rPr>
              <a:t> </a:t>
            </a:r>
            <a:r>
              <a:rPr lang="ru-RU" sz="2000" dirty="0" smtClean="0">
                <a:solidFill>
                  <a:schemeClr val="tx1"/>
                </a:solidFill>
                <a:ea typeface="Times New Roman" pitchFamily="18" charset="0"/>
                <a:cs typeface="Times New Roman" pitchFamily="18" charset="0"/>
              </a:rPr>
              <a:t>мяч</a:t>
            </a:r>
            <a:endParaRPr lang="ru-RU" sz="2000" dirty="0" smtClean="0">
              <a:solidFill>
                <a:schemeClr val="tx1"/>
              </a:solidFill>
              <a:ea typeface="Times New Roman" pitchFamily="18" charset="0"/>
            </a:endParaRPr>
          </a:p>
        </p:txBody>
      </p:sp>
      <p:sp>
        <p:nvSpPr>
          <p:cNvPr id="19" name="Прямоугольник 18"/>
          <p:cNvSpPr/>
          <p:nvPr/>
        </p:nvSpPr>
        <p:spPr>
          <a:xfrm>
            <a:off x="6096000" y="4648200"/>
            <a:ext cx="2362200" cy="15286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sz="2000" dirty="0" smtClean="0"/>
              <a:t>Чтобы не допустить потери мяча, нужно принять низкую стойку, т.е. согнуть колени, уменьшая расстояние между рукой и полом</a:t>
            </a:r>
            <a:endParaRPr lang="ru-RU" sz="2000" dirty="0"/>
          </a:p>
        </p:txBody>
      </p:sp>
      <p:pic>
        <p:nvPicPr>
          <p:cNvPr id="11" name="Рисунок 10" descr="D:\Документы Гены\Физкультура\Физкультура\Баскетбол\IMG_0007.tif"/>
          <p:cNvPicPr/>
          <p:nvPr/>
        </p:nvPicPr>
        <p:blipFill>
          <a:blip r:embed="rId3" cstate="print"/>
          <a:srcRect l="7376" t="51214" r="78514" b="25607"/>
          <a:stretch>
            <a:fillRect/>
          </a:stretch>
        </p:blipFill>
        <p:spPr bwMode="auto">
          <a:xfrm>
            <a:off x="381000" y="1371600"/>
            <a:ext cx="2057400" cy="3124200"/>
          </a:xfrm>
          <a:prstGeom prst="rect">
            <a:avLst/>
          </a:prstGeom>
          <a:noFill/>
          <a:ln w="9525">
            <a:solidFill>
              <a:schemeClr val="accent1"/>
            </a:solidFill>
            <a:miter lim="800000"/>
            <a:headEnd/>
            <a:tailEnd/>
          </a:ln>
        </p:spPr>
      </p:pic>
      <p:sp>
        <p:nvSpPr>
          <p:cNvPr id="12" name="Прямоугольник 11"/>
          <p:cNvSpPr/>
          <p:nvPr/>
        </p:nvSpPr>
        <p:spPr>
          <a:xfrm>
            <a:off x="1295400" y="304800"/>
            <a:ext cx="61722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smtClean="0">
                <a:solidFill>
                  <a:srgbClr val="FF0000"/>
                </a:solidFill>
                <a:latin typeface="+mj-lt"/>
              </a:rPr>
              <a:t>ТЕХНИКА ВЕДЕНИЯ И МЕТОДИКА ОБУЧЕНИЯ</a:t>
            </a:r>
            <a:endParaRPr lang="ru-RU" sz="2400" dirty="0">
              <a:solidFill>
                <a:srgbClr val="FF0000"/>
              </a:solidFill>
              <a:latin typeface="+mj-lt"/>
            </a:endParaRPr>
          </a:p>
        </p:txBody>
      </p:sp>
      <p:pic>
        <p:nvPicPr>
          <p:cNvPr id="15361" name="Picture 1" descr="D:\Документы Гены\Физкультура\Физкультура\Баскетбол\IMG_0007.tif"/>
          <p:cNvPicPr>
            <a:picLocks noChangeAspect="1" noChangeArrowheads="1"/>
          </p:cNvPicPr>
          <p:nvPr/>
        </p:nvPicPr>
        <p:blipFill>
          <a:blip r:embed="rId4" cstate="print"/>
          <a:srcRect l="24485" t="49435" r="52778" b="26451"/>
          <a:stretch>
            <a:fillRect/>
          </a:stretch>
        </p:blipFill>
        <p:spPr bwMode="auto">
          <a:xfrm>
            <a:off x="2819400" y="1371600"/>
            <a:ext cx="2895600" cy="31242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
            </a:r>
            <a:br>
              <a:rPr kumimoji="0" lang="ru-RU" sz="1800" b="0" i="0" u="none" strike="noStrike" cap="none" normalizeH="0" baseline="0" smtClean="0">
                <a:ln>
                  <a:noFill/>
                </a:ln>
                <a:solidFill>
                  <a:schemeClr val="tx1"/>
                </a:solidFill>
                <a:effectLst/>
                <a:latin typeface="Arial" pitchFamily="34"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13" name="Прямоугольник 12"/>
          <p:cNvSpPr/>
          <p:nvPr/>
        </p:nvSpPr>
        <p:spPr>
          <a:xfrm>
            <a:off x="1066800" y="4495800"/>
            <a:ext cx="2209800" cy="15450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pPr>
            <a:r>
              <a:rPr lang="ru-RU" sz="2000" dirty="0" smtClean="0">
                <a:latin typeface="+mj-lt"/>
              </a:rPr>
              <a:t>Мяч при ведении укрывается туловищем. И чем ниже ведение, тем труднее сопернику отобрать мяч</a:t>
            </a:r>
            <a:endParaRPr lang="ru-RU" sz="2000" dirty="0">
              <a:latin typeface="+mj-lt"/>
            </a:endParaRPr>
          </a:p>
        </p:txBody>
      </p:sp>
      <p:sp>
        <p:nvSpPr>
          <p:cNvPr id="19" name="Прямоугольник 18"/>
          <p:cNvSpPr/>
          <p:nvPr/>
        </p:nvSpPr>
        <p:spPr>
          <a:xfrm>
            <a:off x="5029200" y="4648200"/>
            <a:ext cx="2362200" cy="12564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800"/>
              </a:lnSpc>
            </a:pPr>
            <a:r>
              <a:rPr lang="ru-RU" sz="2000" dirty="0" smtClean="0">
                <a:latin typeface="+mj-lt"/>
              </a:rPr>
              <a:t>Во время ведения мяча левая рука держится впереди, чтобы закрыть мяч от соперника</a:t>
            </a:r>
            <a:endParaRPr lang="ru-RU" sz="2000" dirty="0">
              <a:latin typeface="+mj-lt"/>
            </a:endParaRPr>
          </a:p>
        </p:txBody>
      </p:sp>
      <p:pic>
        <p:nvPicPr>
          <p:cNvPr id="20482" name="Picture 2"/>
          <p:cNvPicPr>
            <a:picLocks noChangeAspect="1" noChangeArrowheads="1"/>
          </p:cNvPicPr>
          <p:nvPr/>
        </p:nvPicPr>
        <p:blipFill>
          <a:blip r:embed="rId2" cstate="print"/>
          <a:srcRect/>
          <a:stretch>
            <a:fillRect/>
          </a:stretch>
        </p:blipFill>
        <p:spPr bwMode="auto">
          <a:xfrm>
            <a:off x="1143000" y="1219200"/>
            <a:ext cx="2209800" cy="3048000"/>
          </a:xfrm>
          <a:prstGeom prst="rect">
            <a:avLst/>
          </a:prstGeom>
          <a:noFill/>
          <a:ln w="9525">
            <a:solidFill>
              <a:schemeClr val="accent1"/>
            </a:solid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4419600" y="1219200"/>
            <a:ext cx="3642852" cy="2971800"/>
          </a:xfrm>
          <a:prstGeom prst="rect">
            <a:avLst/>
          </a:prstGeom>
          <a:noFill/>
          <a:ln w="9525">
            <a:solidFill>
              <a:schemeClr val="accent1"/>
            </a:solidFill>
            <a:miter lim="800000"/>
            <a:headEnd/>
            <a:tailEnd/>
          </a:ln>
        </p:spPr>
      </p:pic>
      <p:sp>
        <p:nvSpPr>
          <p:cNvPr id="9" name="Прямоугольник 8"/>
          <p:cNvSpPr/>
          <p:nvPr/>
        </p:nvSpPr>
        <p:spPr>
          <a:xfrm>
            <a:off x="1295400" y="304800"/>
            <a:ext cx="61722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400" b="1" dirty="0" smtClean="0">
                <a:solidFill>
                  <a:srgbClr val="FF0000"/>
                </a:solidFill>
                <a:latin typeface="+mj-lt"/>
              </a:rPr>
              <a:t>ТЕХНИКА ВЕДЕНИЯ И МЕТОДИКА ОБУЧЕНИЯ</a:t>
            </a:r>
            <a:endParaRPr lang="ru-RU" sz="2400" dirty="0">
              <a:solidFill>
                <a:srgbClr val="FF000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0" y="304800"/>
            <a:ext cx="532748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400" b="1" dirty="0" smtClean="0">
                <a:solidFill>
                  <a:srgbClr val="FF0000"/>
                </a:solidFill>
                <a:latin typeface="+mj-lt"/>
              </a:rPr>
              <a:t>МЕТОДИКА ОБУЧЕНИЯ И ТРЕНИРОВКА</a:t>
            </a:r>
            <a:endParaRPr lang="ru-RU" sz="2400" dirty="0">
              <a:solidFill>
                <a:srgbClr val="FF0000"/>
              </a:solidFill>
              <a:latin typeface="+mj-lt"/>
            </a:endParaRPr>
          </a:p>
        </p:txBody>
      </p:sp>
      <p:sp>
        <p:nvSpPr>
          <p:cNvPr id="3" name="Прямоугольник 2"/>
          <p:cNvSpPr/>
          <p:nvPr/>
        </p:nvSpPr>
        <p:spPr>
          <a:xfrm>
            <a:off x="762000" y="1371600"/>
            <a:ext cx="7848600" cy="43349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ts val="2200"/>
              </a:lnSpc>
            </a:pPr>
            <a:r>
              <a:rPr lang="ru-RU" sz="2400" dirty="0" smtClean="0">
                <a:latin typeface="+mj-lt"/>
              </a:rPr>
              <a:t>Обучая ведению, главное внимание обращают на воспитание чувства ритма, умение координировать движения в беге с одновременным управлением мячом. Движения выполняются свободно, непринужденно, мяч не должен препятствовать бегу.</a:t>
            </a:r>
          </a:p>
          <a:p>
            <a:pPr algn="just">
              <a:lnSpc>
                <a:spcPts val="2200"/>
              </a:lnSpc>
            </a:pPr>
            <a:r>
              <a:rPr lang="ru-RU" sz="2400" dirty="0" smtClean="0">
                <a:latin typeface="+mj-lt"/>
              </a:rPr>
              <a:t>Способ накладывания руки на мяч осваивается из исходного положения на месте, а затем переходят к ведению мяча в движении. Накладывая кисть на мяч, нужно стремиться соприкасаться с ним возможно большей поверхностью ладони и активным мягким движением пальцев, разгибая руку в локтевом суставе, сопровождать мяч как можно дольше, сохраняя над ним контроль.</a:t>
            </a:r>
          </a:p>
          <a:p>
            <a:pPr algn="just">
              <a:lnSpc>
                <a:spcPts val="2200"/>
              </a:lnSpc>
            </a:pPr>
            <a:r>
              <a:rPr lang="ru-RU" sz="2400" dirty="0" smtClean="0">
                <a:latin typeface="+mj-lt"/>
              </a:rPr>
              <a:t>При ведении мяча необходимо осваивать навыки управления отскоком мяча в различных направлениях. </a:t>
            </a:r>
            <a:endParaRPr lang="ru-RU" sz="24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3694</Words>
  <Application>Microsoft Office PowerPoint</Application>
  <PresentationFormat>Экран (4:3)</PresentationFormat>
  <Paragraphs>416</Paragraphs>
  <Slides>63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Гена</cp:lastModifiedBy>
  <cp:revision>81</cp:revision>
  <dcterms:modified xsi:type="dcterms:W3CDTF">2016-10-08T05:49:15Z</dcterms:modified>
</cp:coreProperties>
</file>