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0" r:id="rId2"/>
    <p:sldId id="256" r:id="rId3"/>
    <p:sldId id="257" r:id="rId4"/>
    <p:sldId id="260" r:id="rId5"/>
    <p:sldId id="262" r:id="rId6"/>
    <p:sldId id="265" r:id="rId7"/>
    <p:sldId id="267" r:id="rId8"/>
    <p:sldId id="269" r:id="rId9"/>
    <p:sldId id="270" r:id="rId10"/>
    <p:sldId id="273" r:id="rId11"/>
    <p:sldId id="275" r:id="rId12"/>
    <p:sldId id="276" r:id="rId13"/>
    <p:sldId id="277" r:id="rId14"/>
    <p:sldId id="283" r:id="rId15"/>
    <p:sldId id="287" r:id="rId16"/>
    <p:sldId id="288" r:id="rId17"/>
    <p:sldId id="286" r:id="rId18"/>
    <p:sldId id="289" r:id="rId1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55" autoAdjust="0"/>
    <p:restoredTop sz="94717" autoAdjust="0"/>
  </p:normalViewPr>
  <p:slideViewPr>
    <p:cSldViewPr>
      <p:cViewPr varScale="1">
        <p:scale>
          <a:sx n="41" d="100"/>
          <a:sy n="41" d="100"/>
        </p:scale>
        <p:origin x="-1320" y="-102"/>
      </p:cViewPr>
      <p:guideLst>
        <p:guide orient="horz" pos="2160"/>
        <p:guide pos="2880"/>
      </p:guideLst>
    </p:cSldViewPr>
  </p:slideViewPr>
  <p:outlineViewPr>
    <p:cViewPr>
      <p:scale>
        <a:sx n="33" d="100"/>
        <a:sy n="33" d="100"/>
      </p:scale>
      <p:origin x="48" y="21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05.10.2016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05.10.2016</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normAutofit fontScale="47500" lnSpcReduction="20000"/>
          </a:bodyPr>
          <a:lstStyle/>
          <a:p>
            <a:r>
              <a:rPr lang="ru-RU" dirty="0">
                <a:solidFill>
                  <a:schemeClr val="bg1"/>
                </a:solidFill>
              </a:rPr>
              <a:t>Презентация внеклассного мероприятия “Легенда о короле Артуре”</a:t>
            </a:r>
          </a:p>
          <a:p>
            <a:r>
              <a:rPr lang="ru-RU" dirty="0">
                <a:solidFill>
                  <a:schemeClr val="bg1"/>
                </a:solidFill>
              </a:rPr>
              <a:t>Введение.</a:t>
            </a:r>
          </a:p>
          <a:p>
            <a:r>
              <a:rPr lang="ru-RU" dirty="0">
                <a:solidFill>
                  <a:schemeClr val="bg1"/>
                </a:solidFill>
              </a:rPr>
              <a:t>Цель данной разработки- развитие социокультурной компетенции у учеников. Презентация содержит материал познавательного характера, дающий возможность сопоставления русской и английской культуры , истории и литературы, может быть использован для подготовки внеклассного мероприятия в рамках недели иностранного языка или проведения бинарного урока: английский +история. Презентация имеет практическую направленность.</a:t>
            </a:r>
          </a:p>
          <a:p>
            <a:r>
              <a:rPr lang="ru-RU" dirty="0">
                <a:solidFill>
                  <a:schemeClr val="bg1"/>
                </a:solidFill>
              </a:rPr>
              <a:t>Обучающая цель- совершенствование лексических навыков, развитие речевых умений- </a:t>
            </a:r>
            <a:r>
              <a:rPr lang="ru-RU" dirty="0" err="1">
                <a:solidFill>
                  <a:schemeClr val="bg1"/>
                </a:solidFill>
              </a:rPr>
              <a:t>аудирование</a:t>
            </a:r>
            <a:r>
              <a:rPr lang="ru-RU" dirty="0">
                <a:solidFill>
                  <a:schemeClr val="bg1"/>
                </a:solidFill>
              </a:rPr>
              <a:t>.</a:t>
            </a:r>
          </a:p>
          <a:p>
            <a:r>
              <a:rPr lang="ru-RU" dirty="0">
                <a:solidFill>
                  <a:schemeClr val="bg1"/>
                </a:solidFill>
              </a:rPr>
              <a:t>Развивающая- развитие познавательной деятельности, памяти.</a:t>
            </a:r>
          </a:p>
          <a:p>
            <a:r>
              <a:rPr lang="ru-RU" dirty="0">
                <a:solidFill>
                  <a:schemeClr val="bg1"/>
                </a:solidFill>
              </a:rPr>
              <a:t>Воспитательная- прививать интерес к культуре стран изучаемого языка.</a:t>
            </a:r>
          </a:p>
          <a:p>
            <a:r>
              <a:rPr lang="ru-RU" dirty="0">
                <a:solidFill>
                  <a:schemeClr val="bg1"/>
                </a:solidFill>
              </a:rPr>
              <a:t>Практическая- улучшить личностные , познавательные УУД.</a:t>
            </a:r>
          </a:p>
          <a:p>
            <a:r>
              <a:rPr lang="ru-RU" dirty="0">
                <a:solidFill>
                  <a:schemeClr val="bg1"/>
                </a:solidFill>
              </a:rPr>
              <a:t> </a:t>
            </a:r>
          </a:p>
          <a:p>
            <a:r>
              <a:rPr lang="en-US" dirty="0">
                <a:solidFill>
                  <a:schemeClr val="bg1"/>
                </a:solidFill>
              </a:rPr>
              <a:t>Narrator: the legend of King Arthur  and the knights of the Round Table is the most powerful and enduring in the western world. King Arthur, Guinevere, Sir Lancelot did not really exist, but their names conjure up a romantic image of gallant knights, elegant ladies in medieval castles, heroic quests for the Holy Grail in a world of </a:t>
            </a:r>
            <a:r>
              <a:rPr lang="en-US" dirty="0" err="1">
                <a:solidFill>
                  <a:schemeClr val="bg1"/>
                </a:solidFill>
              </a:rPr>
              <a:t>honour</a:t>
            </a:r>
            <a:r>
              <a:rPr lang="en-US" dirty="0">
                <a:solidFill>
                  <a:schemeClr val="bg1"/>
                </a:solidFill>
              </a:rPr>
              <a:t> and romance, and the court of Camelot -the center of a royal and mystical Britain.</a:t>
            </a:r>
            <a:endParaRPr lang="ru-RU" dirty="0">
              <a:solidFill>
                <a:schemeClr val="bg1"/>
              </a:solidFill>
            </a:endParaRPr>
          </a:p>
          <a:p>
            <a:r>
              <a:rPr lang="en-US" dirty="0">
                <a:solidFill>
                  <a:schemeClr val="bg1"/>
                </a:solidFill>
              </a:rPr>
              <a:t> </a:t>
            </a:r>
            <a:endParaRPr lang="ru-RU" dirty="0">
              <a:solidFill>
                <a:schemeClr val="bg1"/>
              </a:solidFill>
            </a:endParaRPr>
          </a:p>
          <a:p>
            <a:endParaRPr lang="ru-RU" dirty="0"/>
          </a:p>
        </p:txBody>
      </p:sp>
    </p:spTree>
    <p:extLst>
      <p:ext uri="{BB962C8B-B14F-4D97-AF65-F5344CB8AC3E}">
        <p14:creationId xmlns="" xmlns:p14="http://schemas.microsoft.com/office/powerpoint/2010/main" val="2859871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571472" y="2643182"/>
            <a:ext cx="8229600" cy="1143000"/>
          </a:xfrm>
        </p:spPr>
        <p:txBody>
          <a:bodyPr/>
          <a:lstStyle/>
          <a:p>
            <a:r>
              <a:rPr lang="en-US" dirty="0" smtClean="0">
                <a:solidFill>
                  <a:schemeClr val="bg1"/>
                </a:solidFill>
              </a:rPr>
              <a:t>Arthur </a:t>
            </a:r>
            <a:r>
              <a:rPr lang="en-US" baseline="38000" dirty="0" smtClean="0">
                <a:solidFill>
                  <a:schemeClr val="bg1"/>
                </a:solidFill>
              </a:rPr>
              <a:t>,</a:t>
            </a:r>
            <a:r>
              <a:rPr lang="en-US" dirty="0" smtClean="0">
                <a:solidFill>
                  <a:schemeClr val="bg1"/>
                </a:solidFill>
              </a:rPr>
              <a:t>s Legend Quiz</a:t>
            </a:r>
            <a:endParaRPr lang="ru-RU" dirty="0">
              <a:solidFill>
                <a:schemeClr val="bg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428604"/>
            <a:ext cx="8229600" cy="114300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2. What was Excalibur?</a:t>
            </a:r>
            <a:r>
              <a:rPr lang="ru-RU" b="1" dirty="0" smtClean="0">
                <a:solidFill>
                  <a:schemeClr val="bg1"/>
                </a:solidFill>
                <a:effectLst>
                  <a:outerShdw blurRad="38100" dist="38100" dir="2700000" algn="tl">
                    <a:srgbClr val="000000">
                      <a:alpha val="43137"/>
                    </a:srgbClr>
                  </a:outerShdw>
                </a:effectLst>
              </a:rPr>
              <a:t/>
            </a:r>
            <a:br>
              <a:rPr lang="ru-RU" b="1" dirty="0" smtClean="0">
                <a:solidFill>
                  <a:schemeClr val="bg1"/>
                </a:solidFill>
                <a:effectLst>
                  <a:outerShdw blurRad="38100" dist="38100" dir="2700000" algn="tl">
                    <a:srgbClr val="000000">
                      <a:alpha val="43137"/>
                    </a:srgbClr>
                  </a:outerShdw>
                </a:effectLst>
              </a:rPr>
            </a:br>
            <a:r>
              <a:rPr lang="en-US" dirty="0" smtClean="0"/>
              <a:t> </a:t>
            </a:r>
            <a:endParaRPr lang="ru-RU" dirty="0"/>
          </a:p>
        </p:txBody>
      </p:sp>
      <p:sp>
        <p:nvSpPr>
          <p:cNvPr id="3" name="Содержимое 2"/>
          <p:cNvSpPr>
            <a:spLocks noGrp="1"/>
          </p:cNvSpPr>
          <p:nvPr>
            <p:ph idx="1"/>
          </p:nvPr>
        </p:nvSpPr>
        <p:spPr>
          <a:xfrm>
            <a:off x="428596" y="2000240"/>
            <a:ext cx="8229600" cy="4525963"/>
          </a:xfrm>
        </p:spPr>
        <p:txBody>
          <a:bodyPr/>
          <a:lstStyle/>
          <a:p>
            <a:r>
              <a:rPr lang="en-US" b="1" dirty="0" smtClean="0">
                <a:solidFill>
                  <a:schemeClr val="bg1"/>
                </a:solidFill>
              </a:rPr>
              <a:t>King Arthur's crown</a:t>
            </a:r>
            <a:endParaRPr lang="ru-RU" b="1" dirty="0" smtClean="0">
              <a:solidFill>
                <a:schemeClr val="bg1"/>
              </a:solidFill>
            </a:endParaRPr>
          </a:p>
          <a:p>
            <a:r>
              <a:rPr lang="en-US" b="1" dirty="0" smtClean="0">
                <a:solidFill>
                  <a:schemeClr val="bg1"/>
                </a:solidFill>
              </a:rPr>
              <a:t> King Arthur's horse</a:t>
            </a:r>
            <a:endParaRPr lang="ru-RU" b="1" dirty="0" smtClean="0">
              <a:solidFill>
                <a:schemeClr val="bg1"/>
              </a:solidFill>
            </a:endParaRPr>
          </a:p>
          <a:p>
            <a:r>
              <a:rPr lang="en-US" b="1" dirty="0" smtClean="0">
                <a:solidFill>
                  <a:schemeClr val="bg1"/>
                </a:solidFill>
              </a:rPr>
              <a:t> King Arthur's sword</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King</a:t>
            </a:r>
            <a:r>
              <a:rPr lang="en-US" b="1" dirty="0" smtClean="0">
                <a:solidFill>
                  <a:schemeClr val="bg1"/>
                </a:solidFill>
              </a:rPr>
              <a:t> </a:t>
            </a:r>
            <a:r>
              <a:rPr lang="ru-RU" b="1" dirty="0" err="1" smtClean="0">
                <a:solidFill>
                  <a:schemeClr val="bg1"/>
                </a:solidFill>
              </a:rPr>
              <a:t>Arthur's</a:t>
            </a:r>
            <a:r>
              <a:rPr lang="en-US" b="1" dirty="0" smtClean="0">
                <a:solidFill>
                  <a:schemeClr val="bg1"/>
                </a:solidFill>
              </a:rPr>
              <a:t> </a:t>
            </a:r>
            <a:r>
              <a:rPr lang="ru-RU" b="1" dirty="0" err="1" smtClean="0">
                <a:solidFill>
                  <a:schemeClr val="bg1"/>
                </a:solidFill>
              </a:rPr>
              <a:t>dog</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3. Who was the magician at King Arthur's Court?</a:t>
            </a:r>
            <a:endParaRPr lang="ru-RU" b="1"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p:txBody>
          <a:bodyPr/>
          <a:lstStyle/>
          <a:p>
            <a:r>
              <a:rPr lang="ru-RU" b="1" dirty="0" err="1" smtClean="0">
                <a:solidFill>
                  <a:schemeClr val="bg1"/>
                </a:solidFill>
              </a:rPr>
              <a:t>Schmendrick</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Merlin</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Gandalf</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Rincewind</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214290"/>
            <a:ext cx="8229600" cy="1428760"/>
          </a:xfrm>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4.</a:t>
            </a:r>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Guinevere was King Arthur's ___.</a:t>
            </a:r>
            <a:endParaRPr lang="ru-RU"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428596" y="1928802"/>
            <a:ext cx="8229600" cy="4525963"/>
          </a:xfrm>
        </p:spPr>
        <p:txBody>
          <a:bodyPr/>
          <a:lstStyle/>
          <a:p>
            <a:r>
              <a:rPr lang="en-US" b="1" dirty="0" smtClean="0">
                <a:solidFill>
                  <a:schemeClr val="bg1"/>
                </a:solidFill>
              </a:rPr>
              <a:t> Queen</a:t>
            </a:r>
            <a:endParaRPr lang="ru-RU" b="1" dirty="0" smtClean="0">
              <a:solidFill>
                <a:schemeClr val="bg1"/>
              </a:solidFill>
            </a:endParaRPr>
          </a:p>
          <a:p>
            <a:r>
              <a:rPr lang="en-US" b="1" dirty="0" smtClean="0">
                <a:solidFill>
                  <a:schemeClr val="bg1"/>
                </a:solidFill>
              </a:rPr>
              <a:t> Sister</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Mother</a:t>
            </a:r>
            <a:endParaRPr lang="ru-RU" b="1" dirty="0" smtClean="0">
              <a:solidFill>
                <a:schemeClr val="bg1"/>
              </a:solidFill>
            </a:endParaRPr>
          </a:p>
          <a:p>
            <a:r>
              <a:rPr lang="ru-RU" b="1" dirty="0" smtClean="0">
                <a:solidFill>
                  <a:schemeClr val="bg1"/>
                </a:solidFill>
              </a:rPr>
              <a:t> </a:t>
            </a:r>
            <a:r>
              <a:rPr lang="ru-RU" b="1" dirty="0" err="1" smtClean="0">
                <a:solidFill>
                  <a:schemeClr val="bg1"/>
                </a:solidFill>
              </a:rPr>
              <a:t>Daughter</a:t>
            </a:r>
            <a:endParaRPr lang="ru-RU" b="1" dirty="0">
              <a:solidFill>
                <a:schemeClr val="bg1"/>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smtClean="0">
                <a:solidFill>
                  <a:schemeClr val="bg1"/>
                </a:solidFill>
                <a:effectLst>
                  <a:outerShdw blurRad="38100" dist="38100" dir="2700000" algn="tl">
                    <a:srgbClr val="000000">
                      <a:alpha val="43137"/>
                    </a:srgbClr>
                  </a:outerShdw>
                </a:effectLst>
              </a:rPr>
              <a:t>10.</a:t>
            </a:r>
            <a:r>
              <a:rPr lang="en-US" dirty="0" smtClean="0">
                <a:solidFill>
                  <a:schemeClr val="bg1"/>
                </a:solidFill>
                <a:effectLst>
                  <a:outerShdw blurRad="38100" dist="38100" dir="2700000" algn="tl">
                    <a:srgbClr val="000000">
                      <a:alpha val="43137"/>
                    </a:srgbClr>
                  </a:outerShdw>
                </a:effectLst>
              </a:rPr>
              <a:t> </a:t>
            </a:r>
            <a:r>
              <a:rPr lang="en-US" b="1" dirty="0" smtClean="0">
                <a:solidFill>
                  <a:schemeClr val="bg1"/>
                </a:solidFill>
                <a:effectLst>
                  <a:outerShdw blurRad="38100" dist="38100" dir="2700000" algn="tl">
                    <a:srgbClr val="000000">
                      <a:alpha val="43137"/>
                    </a:srgbClr>
                  </a:outerShdw>
                </a:effectLst>
              </a:rPr>
              <a:t>Which island is said to be the last resting place of King Arthur?</a:t>
            </a:r>
            <a:endParaRPr lang="ru-RU" dirty="0">
              <a:solidFill>
                <a:schemeClr val="bg1"/>
              </a:solidFill>
              <a:effectLst>
                <a:outerShdw blurRad="38100" dist="38100" dir="2700000" algn="tl">
                  <a:srgbClr val="000000">
                    <a:alpha val="43137"/>
                  </a:srgbClr>
                </a:outerShdw>
              </a:effectLst>
            </a:endParaRPr>
          </a:p>
        </p:txBody>
      </p:sp>
      <p:sp>
        <p:nvSpPr>
          <p:cNvPr id="3" name="Содержимое 2"/>
          <p:cNvSpPr>
            <a:spLocks noGrp="1"/>
          </p:cNvSpPr>
          <p:nvPr>
            <p:ph idx="1"/>
          </p:nvPr>
        </p:nvSpPr>
        <p:spPr>
          <a:xfrm>
            <a:off x="571472" y="1857364"/>
            <a:ext cx="8229600" cy="4525963"/>
          </a:xfrm>
        </p:spPr>
        <p:txBody>
          <a:bodyPr/>
          <a:lstStyle/>
          <a:p>
            <a:r>
              <a:rPr lang="en-US" b="1" dirty="0" smtClean="0">
                <a:solidFill>
                  <a:schemeClr val="bg1"/>
                </a:solidFill>
                <a:effectLst>
                  <a:outerShdw blurRad="38100" dist="38100" dir="2700000" algn="tl">
                    <a:srgbClr val="000000">
                      <a:alpha val="43137"/>
                    </a:srgbClr>
                  </a:outerShdw>
                </a:effectLst>
              </a:rPr>
              <a:t> </a:t>
            </a:r>
            <a:r>
              <a:rPr lang="en-US" b="1" dirty="0" err="1" smtClean="0">
                <a:solidFill>
                  <a:schemeClr val="bg1"/>
                </a:solidFill>
                <a:effectLst>
                  <a:outerShdw blurRad="38100" dist="38100" dir="2700000" algn="tl">
                    <a:srgbClr val="000000">
                      <a:alpha val="43137"/>
                    </a:srgbClr>
                  </a:outerShdw>
                </a:effectLst>
              </a:rPr>
              <a:t>Duat</a:t>
            </a:r>
            <a:endParaRPr lang="ru-RU"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Valhalla</a:t>
            </a:r>
            <a:endParaRPr lang="ru-RU"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Avalon</a:t>
            </a:r>
            <a:endParaRPr lang="ru-RU" b="1" dirty="0" smtClean="0">
              <a:solidFill>
                <a:schemeClr val="bg1"/>
              </a:solidFill>
              <a:effectLst>
                <a:outerShdw blurRad="38100" dist="38100" dir="2700000" algn="tl">
                  <a:srgbClr val="000000">
                    <a:alpha val="43137"/>
                  </a:srgbClr>
                </a:outerShdw>
              </a:effectLst>
            </a:endParaRPr>
          </a:p>
          <a:p>
            <a:r>
              <a:rPr lang="en-US" b="1" dirty="0" smtClean="0">
                <a:solidFill>
                  <a:schemeClr val="bg1"/>
                </a:solidFill>
                <a:effectLst>
                  <a:outerShdw blurRad="38100" dist="38100" dir="2700000" algn="tl">
                    <a:srgbClr val="000000">
                      <a:alpha val="43137"/>
                    </a:srgbClr>
                  </a:outerShdw>
                </a:effectLst>
              </a:rPr>
              <a:t> The Elysian Fields</a:t>
            </a:r>
            <a:endParaRPr lang="ru-RU" b="1"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69072"/>
          </a:xfrm>
        </p:spPr>
        <p:txBody>
          <a:bodyPr>
            <a:normAutofit/>
          </a:bodyPr>
          <a:lstStyle/>
          <a:p>
            <a:r>
              <a:rPr lang="en-US" sz="3600" b="1" i="1" dirty="0" smtClean="0">
                <a:solidFill>
                  <a:schemeClr val="bg1"/>
                </a:solidFill>
              </a:rPr>
              <a:t>1 What did Arthur throw into the lake?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a. his wife b. a magical lady   c. his sword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2. Perhaps Arthur didn’t ____________.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a. exist b. die    c. win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3. There is no __________ of his existence.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a. book b. proof c. story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4. Arthur’s story has been told for _________ of years. </a:t>
            </a:r>
            <a:r>
              <a:rPr lang="ru-RU" sz="3600" b="1" i="1" dirty="0" smtClean="0">
                <a:solidFill>
                  <a:schemeClr val="bg1"/>
                </a:solidFill>
              </a:rPr>
              <a:t/>
            </a:r>
            <a:br>
              <a:rPr lang="ru-RU" sz="3600" b="1" i="1" dirty="0" smtClean="0">
                <a:solidFill>
                  <a:schemeClr val="bg1"/>
                </a:solidFill>
              </a:rPr>
            </a:br>
            <a:r>
              <a:rPr lang="en-US" sz="3600" b="1" i="1" dirty="0" smtClean="0">
                <a:solidFill>
                  <a:schemeClr val="bg1"/>
                </a:solidFill>
              </a:rPr>
              <a:t>a. hundreds b. thousands c. millions </a:t>
            </a:r>
            <a:r>
              <a:rPr lang="ru-RU" sz="3600" b="1" i="1" dirty="0" smtClean="0">
                <a:solidFill>
                  <a:schemeClr val="bg1"/>
                </a:solidFill>
              </a:rPr>
              <a:t/>
            </a:r>
            <a:br>
              <a:rPr lang="ru-RU" sz="3600" b="1" i="1" dirty="0" smtClean="0">
                <a:solidFill>
                  <a:schemeClr val="bg1"/>
                </a:solidFill>
              </a:rPr>
            </a:br>
            <a:endParaRPr lang="ru-RU" sz="3600" b="1" i="1" dirty="0">
              <a:solidFill>
                <a:schemeClr val="bg1"/>
              </a:solidFill>
            </a:endParaRPr>
          </a:p>
        </p:txBody>
      </p:sp>
    </p:spTree>
    <p:extLst>
      <p:ext uri="{BB962C8B-B14F-4D97-AF65-F5344CB8AC3E}">
        <p14:creationId xmlns="" xmlns:p14="http://schemas.microsoft.com/office/powerpoint/2010/main" val="21567960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642918"/>
            <a:ext cx="8229600" cy="6583362"/>
          </a:xfrm>
        </p:spPr>
        <p:txBody>
          <a:bodyPr>
            <a:normAutofit/>
          </a:bodyPr>
          <a:lstStyle/>
          <a:p>
            <a:r>
              <a:rPr lang="en-US" sz="3000" b="1" i="1" dirty="0" smtClean="0">
                <a:solidFill>
                  <a:schemeClr val="bg1"/>
                </a:solidFill>
              </a:rPr>
              <a:t>When Arthur was a boy, he pulled the (1)________  from the (2)__________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and became king. The story of Arthur is about (3)__________ and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(4)_________. He fought against (5)________ and went into battle against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his (6)__________. In the final battle he was (7)__________. He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(8)__________ his sword into a lake so that the Lady of the Lake could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(9)__________ it, then died. However, perhaps it is just a story. Maybe he  </a:t>
            </a:r>
            <a:r>
              <a:rPr lang="ru-RU" sz="3000" b="1" i="1" dirty="0" smtClean="0">
                <a:solidFill>
                  <a:schemeClr val="bg1"/>
                </a:solidFill>
              </a:rPr>
              <a:t/>
            </a:r>
            <a:br>
              <a:rPr lang="ru-RU" sz="3000" b="1" i="1" dirty="0" smtClean="0">
                <a:solidFill>
                  <a:schemeClr val="bg1"/>
                </a:solidFill>
              </a:rPr>
            </a:br>
            <a:r>
              <a:rPr lang="en-US" sz="3000" b="1" i="1" dirty="0" smtClean="0">
                <a:solidFill>
                  <a:schemeClr val="bg1"/>
                </a:solidFill>
              </a:rPr>
              <a:t>did not (10)__________.</a:t>
            </a:r>
            <a:endParaRPr lang="ru-RU" sz="3000" b="1" i="1" dirty="0">
              <a:solidFill>
                <a:schemeClr val="bg1"/>
              </a:solidFill>
            </a:endParaRPr>
          </a:p>
        </p:txBody>
      </p:sp>
      <p:sp>
        <p:nvSpPr>
          <p:cNvPr id="1025" name="Rectangle 1"/>
          <p:cNvSpPr>
            <a:spLocks noChangeArrowheads="1"/>
          </p:cNvSpPr>
          <p:nvPr/>
        </p:nvSpPr>
        <p:spPr bwMode="auto">
          <a:xfrm>
            <a:off x="0" y="1"/>
            <a:ext cx="9001156"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1" i="1" u="sng"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5  bravery,  the forcers of evil ,exist, look after, half-</a:t>
            </a:r>
            <a:r>
              <a:rPr kumimoji="0" lang="en-US" sz="2800" b="1" i="1" u="sng" cap="none" normalizeH="0" baseline="0" dirty="0" err="1"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sister,nobility</a:t>
            </a:r>
            <a:r>
              <a:rPr kumimoji="0" lang="en-US" sz="2800" b="1" i="1" u="sng" cap="none" normalizeH="0" baseline="0" dirty="0" smtClean="0">
                <a:ln>
                  <a:noFill/>
                </a:ln>
                <a:solidFill>
                  <a:schemeClr val="bg1"/>
                </a:solidFill>
                <a:effectLst>
                  <a:outerShdw blurRad="38100" dist="38100" dir="2700000" algn="tl">
                    <a:srgbClr val="000000">
                      <a:alpha val="43137"/>
                    </a:srgbClr>
                  </a:outerShdw>
                </a:effectLst>
                <a:latin typeface="Arial" pitchFamily="34" charset="0"/>
                <a:ea typeface="Times New Roman" pitchFamily="18" charset="0"/>
                <a:cs typeface="Arial" pitchFamily="34" charset="0"/>
              </a:rPr>
              <a:t>, stone, sword, threw, hurt</a:t>
            </a:r>
            <a:endParaRPr kumimoji="0" lang="en-US" sz="2800" b="1" i="1" u="sng" cap="none" normalizeH="0" baseline="0" dirty="0" smtClean="0">
              <a:ln>
                <a:noFill/>
              </a:ln>
              <a:solidFill>
                <a:schemeClr val="bg1"/>
              </a:solidFill>
              <a:effectLst>
                <a:outerShdw blurRad="38100" dist="38100" dir="2700000" algn="tl">
                  <a:srgbClr val="000000">
                    <a:alpha val="43137"/>
                  </a:srgbClr>
                </a:outerShdw>
              </a:effectLst>
              <a:latin typeface="Arial" pitchFamily="34" charset="0"/>
              <a:cs typeface="Arial" pitchFamily="34" charset="0"/>
            </a:endParaRPr>
          </a:p>
        </p:txBody>
      </p:sp>
    </p:spTree>
    <p:extLst>
      <p:ext uri="{BB962C8B-B14F-4D97-AF65-F5344CB8AC3E}">
        <p14:creationId xmlns="" xmlns:p14="http://schemas.microsoft.com/office/powerpoint/2010/main" val="13455252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solidFill>
                  <a:srgbClr val="1EEE46"/>
                </a:solidFill>
                <a:effectLst>
                  <a:outerShdw blurRad="38100" dist="38100" dir="2700000" algn="tl">
                    <a:srgbClr val="000000">
                      <a:alpha val="43137"/>
                    </a:srgbClr>
                  </a:outerShdw>
                </a:effectLst>
              </a:rPr>
              <a:t>Listening “King Arthur”</a:t>
            </a:r>
            <a:endParaRPr lang="ru-RU" dirty="0">
              <a:solidFill>
                <a:srgbClr val="1EEE46"/>
              </a:solidFill>
            </a:endParaRPr>
          </a:p>
        </p:txBody>
      </p:sp>
      <p:sp>
        <p:nvSpPr>
          <p:cNvPr id="3" name="Содержимое 2"/>
          <p:cNvSpPr>
            <a:spLocks noGrp="1"/>
          </p:cNvSpPr>
          <p:nvPr>
            <p:ph idx="1"/>
          </p:nvPr>
        </p:nvSpPr>
        <p:spPr>
          <a:xfrm>
            <a:off x="0" y="1643050"/>
            <a:ext cx="10715668" cy="5072098"/>
          </a:xfrm>
        </p:spPr>
        <p:txBody>
          <a:bodyPr>
            <a:normAutofit fontScale="92500" lnSpcReduction="10000"/>
          </a:bodyPr>
          <a:lstStyle/>
          <a:p>
            <a:pPr>
              <a:buNone/>
            </a:pPr>
            <a:r>
              <a:rPr lang="ru-RU" b="1" dirty="0" smtClean="0">
                <a:solidFill>
                  <a:srgbClr val="1EEE46"/>
                </a:solidFill>
              </a:rPr>
              <a:t>№</a:t>
            </a:r>
            <a:r>
              <a:rPr lang="en-US" b="1" dirty="0" smtClean="0">
                <a:solidFill>
                  <a:srgbClr val="1EEE46"/>
                </a:solidFill>
              </a:rPr>
              <a:t>2.</a:t>
            </a:r>
          </a:p>
          <a:p>
            <a:pPr marL="514350" indent="-514350">
              <a:buAutoNum type="arabicPeriod"/>
            </a:pPr>
            <a:r>
              <a:rPr lang="en-US" b="1" dirty="0" smtClean="0">
                <a:solidFill>
                  <a:srgbClr val="1EEE46"/>
                </a:solidFill>
              </a:rPr>
              <a:t>Yesterday, Martin read    3. When Arthur was young,</a:t>
            </a:r>
          </a:p>
          <a:p>
            <a:pPr marL="514350" indent="-514350">
              <a:buNone/>
            </a:pPr>
            <a:r>
              <a:rPr lang="en-US" b="1" dirty="0" smtClean="0">
                <a:solidFill>
                  <a:srgbClr val="1EEE46"/>
                </a:solidFill>
              </a:rPr>
              <a:t>A. A legend about king .        </a:t>
            </a:r>
            <a:r>
              <a:rPr lang="en-US" b="1" dirty="0" err="1" smtClean="0">
                <a:solidFill>
                  <a:srgbClr val="1EEE46"/>
                </a:solidFill>
              </a:rPr>
              <a:t>A.He</a:t>
            </a:r>
            <a:r>
              <a:rPr lang="en-US" b="1" dirty="0" smtClean="0">
                <a:solidFill>
                  <a:srgbClr val="1EEE46"/>
                </a:solidFill>
              </a:rPr>
              <a:t> fond a stone.</a:t>
            </a:r>
          </a:p>
          <a:p>
            <a:pPr marL="514350" indent="-514350">
              <a:buNone/>
            </a:pPr>
            <a:r>
              <a:rPr lang="en-US" b="1" dirty="0" smtClean="0">
                <a:solidFill>
                  <a:srgbClr val="1EEE46"/>
                </a:solidFill>
              </a:rPr>
              <a:t>B  A story about knights.       </a:t>
            </a:r>
            <a:r>
              <a:rPr lang="en-US" b="1" dirty="0" err="1" smtClean="0">
                <a:solidFill>
                  <a:srgbClr val="1EEE46"/>
                </a:solidFill>
              </a:rPr>
              <a:t>B.He</a:t>
            </a:r>
            <a:r>
              <a:rPr lang="en-US" b="1" dirty="0" smtClean="0">
                <a:solidFill>
                  <a:srgbClr val="1EEE46"/>
                </a:solidFill>
              </a:rPr>
              <a:t> believed in a great king.</a:t>
            </a:r>
          </a:p>
          <a:p>
            <a:pPr marL="514350" indent="-514350">
              <a:buNone/>
            </a:pPr>
            <a:r>
              <a:rPr lang="en-US" b="1" dirty="0" smtClean="0">
                <a:solidFill>
                  <a:srgbClr val="1EEE46"/>
                </a:solidFill>
              </a:rPr>
              <a:t>C. A book about battles.        </a:t>
            </a:r>
            <a:r>
              <a:rPr lang="en-US" b="1" dirty="0" err="1" smtClean="0">
                <a:solidFill>
                  <a:srgbClr val="1EEE46"/>
                </a:solidFill>
              </a:rPr>
              <a:t>C.He</a:t>
            </a:r>
            <a:r>
              <a:rPr lang="en-US" b="1" dirty="0" smtClean="0">
                <a:solidFill>
                  <a:srgbClr val="1EEE46"/>
                </a:solidFill>
              </a:rPr>
              <a:t> didn’t know he was king.</a:t>
            </a:r>
          </a:p>
          <a:p>
            <a:pPr marL="514350" indent="-514350">
              <a:buNone/>
            </a:pPr>
            <a:r>
              <a:rPr lang="en-US" b="1" dirty="0" smtClean="0">
                <a:solidFill>
                  <a:srgbClr val="1EEE46"/>
                </a:solidFill>
              </a:rPr>
              <a:t>2. Camelot was beautiful       4.Excalibur helped Arthur</a:t>
            </a:r>
          </a:p>
          <a:p>
            <a:pPr marL="514350" indent="-514350">
              <a:buAutoNum type="alphaUcPeriod"/>
            </a:pPr>
            <a:r>
              <a:rPr lang="en-US" b="1" dirty="0" smtClean="0">
                <a:solidFill>
                  <a:srgbClr val="1EEE46"/>
                </a:solidFill>
              </a:rPr>
              <a:t>Knight.                                 A. To get out of the rock.</a:t>
            </a:r>
          </a:p>
          <a:p>
            <a:pPr marL="514350" indent="-514350">
              <a:buNone/>
            </a:pPr>
            <a:r>
              <a:rPr lang="en-US" b="1" dirty="0" smtClean="0">
                <a:solidFill>
                  <a:srgbClr val="1EEE46"/>
                </a:solidFill>
              </a:rPr>
              <a:t>B. Castle.                                   B. Fight against the knights </a:t>
            </a:r>
          </a:p>
          <a:p>
            <a:pPr marL="514350" indent="-514350">
              <a:buNone/>
            </a:pPr>
            <a:r>
              <a:rPr lang="en-US" b="1" dirty="0" smtClean="0">
                <a:solidFill>
                  <a:srgbClr val="1EEE46"/>
                </a:solidFill>
              </a:rPr>
              <a:t>C. Sword.                                   of the Round table.</a:t>
            </a:r>
          </a:p>
          <a:p>
            <a:pPr marL="514350" indent="-514350">
              <a:buNone/>
            </a:pPr>
            <a:r>
              <a:rPr lang="en-US" b="1" dirty="0" smtClean="0">
                <a:solidFill>
                  <a:srgbClr val="1EEE46"/>
                </a:solidFill>
              </a:rPr>
              <a:t>                                                    C. To win difficult battles. </a:t>
            </a:r>
            <a:endParaRPr lang="ru-RU" b="1" dirty="0">
              <a:solidFill>
                <a:srgbClr val="1EEE46"/>
              </a:solidFill>
            </a:endParaRPr>
          </a:p>
        </p:txBody>
      </p:sp>
      <p:pic>
        <p:nvPicPr>
          <p:cNvPr id="5" name="Звук с компакт-диска 5">
            <a:hlinkClick r:id="" action="ppaction://media"/>
          </p:cNvPr>
          <p:cNvPicPr>
            <a:picLocks noRot="1" noChangeAspect="1"/>
          </p:cNvPicPr>
          <p:nvPr>
            <a:audioCd>
              <a:st track="4"/>
              <a:end track="4" time="90"/>
            </a:audioCd>
          </p:nvPr>
        </p:nvPicPr>
        <p:blipFill>
          <a:blip r:embed="rId2"/>
          <a:stretch>
            <a:fillRect/>
          </a:stretch>
        </p:blipFill>
        <p:spPr>
          <a:xfrm>
            <a:off x="8839200" y="0"/>
            <a:ext cx="304800" cy="304800"/>
          </a:xfrm>
          <a:prstGeom prst="rect">
            <a:avLst/>
          </a:prstGeom>
        </p:spPr>
      </p:pic>
    </p:spTree>
    <p:extLst>
      <p:ext uri="{BB962C8B-B14F-4D97-AF65-F5344CB8AC3E}">
        <p14:creationId xmlns="" xmlns:p14="http://schemas.microsoft.com/office/powerpoint/2010/main" val="2754631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100000" showWhenStopped="0">
                <p:cTn id="7" fill="hold" display="0">
                  <p:stCondLst>
                    <p:cond delay="indefinite"/>
                  </p:stCondLst>
                  <p:endCondLst>
                    <p:cond evt="onNext" delay="0">
                      <p:tgtEl>
                        <p:sldTgt/>
                      </p:tgtEl>
                    </p:cond>
                    <p:cond evt="onPrev" delay="0">
                      <p:tgtEl>
                        <p:sldTgt/>
                      </p:tgtEl>
                    </p:cond>
                    <p:cond evt="onStopAudio" delay="0">
                      <p:tgtEl>
                        <p:sldTgt/>
                      </p:tgtEl>
                    </p:cond>
                  </p:endCondLst>
                </p:cTn>
                <p:tgtEl>
                  <p:spTgt spid="5"/>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smtClean="0">
                <a:solidFill>
                  <a:schemeClr val="bg1"/>
                </a:solidFill>
              </a:rPr>
              <a:t>Приложение</a:t>
            </a:r>
            <a:br>
              <a:rPr lang="ru-RU" smtClean="0">
                <a:solidFill>
                  <a:schemeClr val="bg1"/>
                </a:solidFill>
              </a:rPr>
            </a:br>
            <a:r>
              <a:rPr lang="ru-RU" smtClean="0">
                <a:solidFill>
                  <a:schemeClr val="bg1"/>
                </a:solidFill>
              </a:rPr>
              <a:t>Текст для аудирования</a:t>
            </a:r>
            <a:endParaRPr lang="ru-RU" dirty="0">
              <a:solidFill>
                <a:schemeClr val="bg1"/>
              </a:solidFill>
            </a:endParaRPr>
          </a:p>
        </p:txBody>
      </p:sp>
      <p:pic>
        <p:nvPicPr>
          <p:cNvPr id="8" name="Объект 7"/>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99792" y="2060848"/>
            <a:ext cx="3510573" cy="4525963"/>
          </a:xfrm>
        </p:spPr>
      </p:pic>
    </p:spTree>
    <p:extLst>
      <p:ext uri="{BB962C8B-B14F-4D97-AF65-F5344CB8AC3E}">
        <p14:creationId xmlns="" xmlns:p14="http://schemas.microsoft.com/office/powerpoint/2010/main" val="379080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fontScale="90000"/>
          </a:bodyPr>
          <a:lstStyle/>
          <a:p>
            <a:r>
              <a:rPr lang="en-US" sz="6600" spc="300" dirty="0" smtClean="0">
                <a:solidFill>
                  <a:schemeClr val="bg1"/>
                </a:solidFill>
                <a:effectLst>
                  <a:outerShdw blurRad="38100" dist="38100" dir="2700000" algn="tl">
                    <a:srgbClr val="000000">
                      <a:alpha val="43137"/>
                    </a:srgbClr>
                  </a:outerShdw>
                </a:effectLst>
              </a:rPr>
              <a:t> King Arthur’s Legend</a:t>
            </a:r>
            <a:endParaRPr lang="ru-RU" sz="6600" spc="300" dirty="0">
              <a:solidFill>
                <a:schemeClr val="bg1"/>
              </a:solidFill>
              <a:effectLst>
                <a:outerShdw blurRad="38100" dist="38100" dir="2700000" algn="tl">
                  <a:srgbClr val="000000">
                    <a:alpha val="43137"/>
                  </a:srgbClr>
                </a:outerShdw>
              </a:effectLst>
            </a:endParaRPr>
          </a:p>
        </p:txBody>
      </p:sp>
      <p:sp>
        <p:nvSpPr>
          <p:cNvPr id="3" name="Подзаголовок 2"/>
          <p:cNvSpPr>
            <a:spLocks noGrp="1"/>
          </p:cNvSpPr>
          <p:nvPr>
            <p:ph type="subTitle" idx="1"/>
          </p:nvPr>
        </p:nvSpPr>
        <p:spPr/>
        <p:txBody>
          <a:bodyPr>
            <a:normAutofit fontScale="85000" lnSpcReduction="20000"/>
          </a:bodyPr>
          <a:lstStyle/>
          <a:p>
            <a:r>
              <a:rPr lang="en-US" dirty="0" smtClean="0">
                <a:solidFill>
                  <a:schemeClr val="bg1"/>
                </a:solidFill>
              </a:rPr>
              <a:t>Project, form 9 “A”</a:t>
            </a:r>
          </a:p>
          <a:p>
            <a:r>
              <a:rPr lang="en-US" dirty="0" err="1" smtClean="0">
                <a:solidFill>
                  <a:schemeClr val="bg1"/>
                </a:solidFill>
              </a:rPr>
              <a:t>Golouykhov</a:t>
            </a:r>
            <a:r>
              <a:rPr lang="en-US" dirty="0" smtClean="0">
                <a:solidFill>
                  <a:schemeClr val="bg1"/>
                </a:solidFill>
              </a:rPr>
              <a:t> Anton &amp; </a:t>
            </a:r>
            <a:r>
              <a:rPr lang="en-US" dirty="0" err="1" smtClean="0">
                <a:solidFill>
                  <a:schemeClr val="bg1"/>
                </a:solidFill>
              </a:rPr>
              <a:t>Kovtun</a:t>
            </a:r>
            <a:r>
              <a:rPr lang="en-US" dirty="0" smtClean="0">
                <a:solidFill>
                  <a:schemeClr val="bg1"/>
                </a:solidFill>
              </a:rPr>
              <a:t> </a:t>
            </a:r>
            <a:r>
              <a:rPr lang="en-US" dirty="0" err="1" smtClean="0">
                <a:solidFill>
                  <a:schemeClr val="bg1"/>
                </a:solidFill>
              </a:rPr>
              <a:t>Nastya</a:t>
            </a:r>
            <a:endParaRPr lang="en-US" dirty="0" smtClean="0">
              <a:solidFill>
                <a:schemeClr val="bg1"/>
              </a:solidFill>
            </a:endParaRPr>
          </a:p>
          <a:p>
            <a:r>
              <a:rPr lang="en-US" dirty="0" smtClean="0">
                <a:solidFill>
                  <a:schemeClr val="bg1"/>
                </a:solidFill>
              </a:rPr>
              <a:t>Teacher: </a:t>
            </a:r>
            <a:r>
              <a:rPr lang="en-US" dirty="0" err="1" smtClean="0">
                <a:solidFill>
                  <a:schemeClr val="bg1"/>
                </a:solidFill>
              </a:rPr>
              <a:t>Kozmina</a:t>
            </a:r>
            <a:r>
              <a:rPr lang="en-US" dirty="0" smtClean="0">
                <a:solidFill>
                  <a:schemeClr val="bg1"/>
                </a:solidFill>
              </a:rPr>
              <a:t> S. D.</a:t>
            </a:r>
          </a:p>
          <a:p>
            <a:r>
              <a:rPr lang="en-US" dirty="0" smtClean="0">
                <a:solidFill>
                  <a:schemeClr val="bg1"/>
                </a:solidFill>
              </a:rPr>
              <a:t>School </a:t>
            </a:r>
            <a:r>
              <a:rPr lang="ru-RU" dirty="0" smtClean="0">
                <a:solidFill>
                  <a:schemeClr val="bg1"/>
                </a:solidFill>
              </a:rPr>
              <a:t>№</a:t>
            </a:r>
            <a:r>
              <a:rPr lang="en-US" smtClean="0">
                <a:solidFill>
                  <a:schemeClr val="bg1"/>
                </a:solidFill>
              </a:rPr>
              <a:t>763.</a:t>
            </a:r>
            <a:endParaRPr lang="ru-RU"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Birth of Arthur</a:t>
            </a:r>
            <a:endParaRPr lang="ru-RU" dirty="0">
              <a:solidFill>
                <a:schemeClr val="bg1"/>
              </a:solidFill>
            </a:endParaRPr>
          </a:p>
        </p:txBody>
      </p:sp>
      <p:sp>
        <p:nvSpPr>
          <p:cNvPr id="3" name="Содержимое 2"/>
          <p:cNvSpPr>
            <a:spLocks noGrp="1"/>
          </p:cNvSpPr>
          <p:nvPr>
            <p:ph idx="1"/>
          </p:nvPr>
        </p:nvSpPr>
        <p:spPr>
          <a:xfrm>
            <a:off x="4929190" y="1928802"/>
            <a:ext cx="3900486" cy="4525963"/>
          </a:xfrm>
        </p:spPr>
        <p:txBody>
          <a:bodyPr/>
          <a:lstStyle/>
          <a:p>
            <a:r>
              <a:rPr lang="en-US" dirty="0" smtClean="0">
                <a:solidFill>
                  <a:schemeClr val="bg1"/>
                </a:solidFill>
              </a:rPr>
              <a:t>Arthur - son of King </a:t>
            </a:r>
            <a:r>
              <a:rPr lang="en-US" dirty="0" err="1" smtClean="0">
                <a:solidFill>
                  <a:schemeClr val="bg1"/>
                </a:solidFill>
              </a:rPr>
              <a:t>Uther</a:t>
            </a:r>
            <a:r>
              <a:rPr lang="en-US" dirty="0" smtClean="0">
                <a:solidFill>
                  <a:schemeClr val="bg1"/>
                </a:solidFill>
              </a:rPr>
              <a:t> </a:t>
            </a:r>
            <a:r>
              <a:rPr lang="en-US" dirty="0" err="1" smtClean="0">
                <a:solidFill>
                  <a:schemeClr val="bg1"/>
                </a:solidFill>
              </a:rPr>
              <a:t>Pendragon</a:t>
            </a:r>
            <a:r>
              <a:rPr lang="en-US" dirty="0" smtClean="0">
                <a:solidFill>
                  <a:schemeClr val="bg1"/>
                </a:solidFill>
              </a:rPr>
              <a:t>.</a:t>
            </a:r>
            <a:r>
              <a:rPr lang="ru-RU" dirty="0" smtClean="0">
                <a:solidFill>
                  <a:schemeClr val="bg1"/>
                </a:solidFill>
              </a:rPr>
              <a:t> </a:t>
            </a:r>
            <a:r>
              <a:rPr lang="en-US" dirty="0" err="1" smtClean="0">
                <a:solidFill>
                  <a:schemeClr val="bg1"/>
                </a:solidFill>
              </a:rPr>
              <a:t>Uther</a:t>
            </a:r>
            <a:r>
              <a:rPr lang="en-US" dirty="0" smtClean="0">
                <a:solidFill>
                  <a:schemeClr val="bg1"/>
                </a:solidFill>
              </a:rPr>
              <a:t> was a cruel and terrible king, but he defended his people.</a:t>
            </a:r>
            <a:endParaRPr lang="ru-RU" dirty="0">
              <a:solidFill>
                <a:schemeClr val="bg1"/>
              </a:solidFill>
            </a:endParaRPr>
          </a:p>
        </p:txBody>
      </p:sp>
      <p:pic>
        <p:nvPicPr>
          <p:cNvPr id="4" name="Рисунок 3" descr="Pyle_Uther_Pendragon.jpg"/>
          <p:cNvPicPr>
            <a:picLocks noChangeAspect="1"/>
          </p:cNvPicPr>
          <p:nvPr/>
        </p:nvPicPr>
        <p:blipFill>
          <a:blip r:embed="rId2" cstate="print"/>
          <a:stretch>
            <a:fillRect/>
          </a:stretch>
        </p:blipFill>
        <p:spPr>
          <a:xfrm>
            <a:off x="500034" y="1357298"/>
            <a:ext cx="3862392" cy="5303458"/>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King Arthur becomes king</a:t>
            </a:r>
            <a:endParaRPr lang="ru-RU" dirty="0">
              <a:solidFill>
                <a:schemeClr val="bg1"/>
              </a:solidFill>
            </a:endParaRPr>
          </a:p>
        </p:txBody>
      </p:sp>
      <p:sp>
        <p:nvSpPr>
          <p:cNvPr id="3" name="Содержимое 2"/>
          <p:cNvSpPr>
            <a:spLocks noGrp="1"/>
          </p:cNvSpPr>
          <p:nvPr>
            <p:ph idx="1"/>
          </p:nvPr>
        </p:nvSpPr>
        <p:spPr>
          <a:xfrm>
            <a:off x="4572000" y="1600200"/>
            <a:ext cx="4114800" cy="4525963"/>
          </a:xfrm>
        </p:spPr>
        <p:txBody>
          <a:bodyPr>
            <a:normAutofit fontScale="92500" lnSpcReduction="10000"/>
          </a:bodyPr>
          <a:lstStyle/>
          <a:p>
            <a:r>
              <a:rPr lang="en-US" dirty="0" smtClean="0">
                <a:solidFill>
                  <a:schemeClr val="bg1"/>
                </a:solidFill>
              </a:rPr>
              <a:t>No one could get a sword. People believed that the first person who got the sword from the rock was to become king of England.</a:t>
            </a:r>
            <a:endParaRPr lang="en-US" dirty="0"/>
          </a:p>
          <a:p>
            <a:r>
              <a:rPr lang="en-US" dirty="0" smtClean="0">
                <a:solidFill>
                  <a:schemeClr val="bg1"/>
                </a:solidFill>
              </a:rPr>
              <a:t>Arthur pulled it out easily </a:t>
            </a:r>
            <a:r>
              <a:rPr lang="en-US" dirty="0">
                <a:solidFill>
                  <a:schemeClr val="bg1"/>
                </a:solidFill>
              </a:rPr>
              <a:t>a</a:t>
            </a:r>
            <a:r>
              <a:rPr lang="en-US" dirty="0" smtClean="0">
                <a:solidFill>
                  <a:schemeClr val="bg1"/>
                </a:solidFill>
              </a:rPr>
              <a:t>nd was crowned.</a:t>
            </a:r>
          </a:p>
        </p:txBody>
      </p:sp>
      <p:pic>
        <p:nvPicPr>
          <p:cNvPr id="5" name="Рисунок 4" descr="6a00d834515c2769e201538feaa4b1970b800wi.jpg"/>
          <p:cNvPicPr>
            <a:picLocks noChangeAspect="1"/>
          </p:cNvPicPr>
          <p:nvPr/>
        </p:nvPicPr>
        <p:blipFill>
          <a:blip r:embed="rId2"/>
          <a:stretch>
            <a:fillRect/>
          </a:stretch>
        </p:blipFill>
        <p:spPr>
          <a:xfrm>
            <a:off x="571472" y="1357298"/>
            <a:ext cx="3714776" cy="517592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Camelot</a:t>
            </a:r>
            <a:endParaRPr lang="ru-RU" dirty="0">
              <a:solidFill>
                <a:schemeClr val="bg1"/>
              </a:solidFill>
            </a:endParaRPr>
          </a:p>
        </p:txBody>
      </p:sp>
      <p:sp>
        <p:nvSpPr>
          <p:cNvPr id="3" name="Содержимое 2"/>
          <p:cNvSpPr>
            <a:spLocks noGrp="1"/>
          </p:cNvSpPr>
          <p:nvPr>
            <p:ph idx="1"/>
          </p:nvPr>
        </p:nvSpPr>
        <p:spPr>
          <a:xfrm>
            <a:off x="4500562" y="1600200"/>
            <a:ext cx="4186238" cy="4525963"/>
          </a:xfrm>
        </p:spPr>
        <p:txBody>
          <a:bodyPr/>
          <a:lstStyle/>
          <a:p>
            <a:r>
              <a:rPr lang="en-US" dirty="0" smtClean="0">
                <a:solidFill>
                  <a:schemeClr val="bg1"/>
                </a:solidFill>
              </a:rPr>
              <a:t>Arthur made ​​his capital city of Camelot, and gathered around the table the best knights in the world.</a:t>
            </a:r>
            <a:endParaRPr lang="ru-RU" dirty="0">
              <a:solidFill>
                <a:schemeClr val="bg1"/>
              </a:solidFill>
            </a:endParaRPr>
          </a:p>
        </p:txBody>
      </p:sp>
      <p:pic>
        <p:nvPicPr>
          <p:cNvPr id="4" name="Рисунок 3" descr="Idylls_of_the_King_3.jpg"/>
          <p:cNvPicPr>
            <a:picLocks noChangeAspect="1"/>
          </p:cNvPicPr>
          <p:nvPr/>
        </p:nvPicPr>
        <p:blipFill>
          <a:blip r:embed="rId2"/>
          <a:stretch>
            <a:fillRect/>
          </a:stretch>
        </p:blipFill>
        <p:spPr>
          <a:xfrm>
            <a:off x="500034" y="1357298"/>
            <a:ext cx="3616161" cy="4756039"/>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Sir Galahad and Holy Grail</a:t>
            </a:r>
            <a:endParaRPr lang="ru-RU" dirty="0">
              <a:solidFill>
                <a:schemeClr val="bg1"/>
              </a:solidFill>
            </a:endParaRPr>
          </a:p>
        </p:txBody>
      </p:sp>
      <p:sp>
        <p:nvSpPr>
          <p:cNvPr id="3" name="Содержимое 2"/>
          <p:cNvSpPr>
            <a:spLocks noGrp="1"/>
          </p:cNvSpPr>
          <p:nvPr>
            <p:ph idx="1"/>
          </p:nvPr>
        </p:nvSpPr>
        <p:spPr>
          <a:xfrm>
            <a:off x="4286248" y="1600200"/>
            <a:ext cx="4400552" cy="4525963"/>
          </a:xfrm>
        </p:spPr>
        <p:txBody>
          <a:bodyPr>
            <a:normAutofit fontScale="92500" lnSpcReduction="20000"/>
          </a:bodyPr>
          <a:lstStyle/>
          <a:p>
            <a:r>
              <a:rPr lang="en-US" dirty="0" smtClean="0">
                <a:solidFill>
                  <a:schemeClr val="bg1"/>
                </a:solidFill>
              </a:rPr>
              <a:t>Once a young man in a white robe came to the Round Table. Suddenly, on the empty chair was written Galahad. And all those presents saw the Holy Grail. ( the cup used by Jesus Christ at his last meal) The Knights decided to find it.</a:t>
            </a:r>
            <a:endParaRPr lang="ru-RU" dirty="0">
              <a:solidFill>
                <a:schemeClr val="bg1"/>
              </a:solidFill>
            </a:endParaRPr>
          </a:p>
        </p:txBody>
      </p:sp>
      <p:pic>
        <p:nvPicPr>
          <p:cNvPr id="5" name="Рисунок 4" descr="Galahad.jpg"/>
          <p:cNvPicPr>
            <a:picLocks noChangeAspect="1"/>
          </p:cNvPicPr>
          <p:nvPr/>
        </p:nvPicPr>
        <p:blipFill>
          <a:blip r:embed="rId2"/>
          <a:stretch>
            <a:fillRect/>
          </a:stretch>
        </p:blipFill>
        <p:spPr>
          <a:xfrm>
            <a:off x="142844" y="1214422"/>
            <a:ext cx="2408244" cy="4333884"/>
          </a:xfrm>
          <a:prstGeom prst="rect">
            <a:avLst/>
          </a:prstGeom>
        </p:spPr>
      </p:pic>
      <p:pic>
        <p:nvPicPr>
          <p:cNvPr id="4" name="Рисунок 3" descr="57821135.jpeg"/>
          <p:cNvPicPr>
            <a:picLocks noChangeAspect="1"/>
          </p:cNvPicPr>
          <p:nvPr/>
        </p:nvPicPr>
        <p:blipFill>
          <a:blip r:embed="rId3" cstate="print"/>
          <a:stretch>
            <a:fillRect/>
          </a:stretch>
        </p:blipFill>
        <p:spPr>
          <a:xfrm>
            <a:off x="1857356" y="3357562"/>
            <a:ext cx="2826020" cy="350043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Death of Arthur</a:t>
            </a:r>
            <a:endParaRPr lang="ru-RU" dirty="0">
              <a:solidFill>
                <a:schemeClr val="bg1"/>
              </a:solidFill>
            </a:endParaRPr>
          </a:p>
        </p:txBody>
      </p:sp>
      <p:sp>
        <p:nvSpPr>
          <p:cNvPr id="3" name="Содержимое 2"/>
          <p:cNvSpPr>
            <a:spLocks noGrp="1"/>
          </p:cNvSpPr>
          <p:nvPr>
            <p:ph idx="1"/>
          </p:nvPr>
        </p:nvSpPr>
        <p:spPr>
          <a:xfrm>
            <a:off x="4214810" y="1600200"/>
            <a:ext cx="4471990" cy="4525963"/>
          </a:xfrm>
        </p:spPr>
        <p:txBody>
          <a:bodyPr/>
          <a:lstStyle/>
          <a:p>
            <a:r>
              <a:rPr lang="en-US" dirty="0" smtClean="0">
                <a:solidFill>
                  <a:schemeClr val="bg1"/>
                </a:solidFill>
              </a:rPr>
              <a:t>Arthur gave power Mordred. But when Arthur arrived overseas, he learned that Mordred had captured Camelot. Arthur hurried back.</a:t>
            </a:r>
            <a:endParaRPr lang="ru-RU" dirty="0">
              <a:solidFill>
                <a:schemeClr val="bg1"/>
              </a:solidFill>
            </a:endParaRPr>
          </a:p>
        </p:txBody>
      </p:sp>
      <p:pic>
        <p:nvPicPr>
          <p:cNvPr id="4" name="Рисунок 3" descr="MORDRED.jpg"/>
          <p:cNvPicPr>
            <a:picLocks noChangeAspect="1"/>
          </p:cNvPicPr>
          <p:nvPr/>
        </p:nvPicPr>
        <p:blipFill>
          <a:blip r:embed="rId2"/>
          <a:stretch>
            <a:fillRect/>
          </a:stretch>
        </p:blipFill>
        <p:spPr>
          <a:xfrm>
            <a:off x="428596" y="1071546"/>
            <a:ext cx="3533775" cy="55626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Death of Arthur</a:t>
            </a:r>
            <a:endParaRPr lang="ru-RU" dirty="0">
              <a:solidFill>
                <a:schemeClr val="bg1"/>
              </a:solidFill>
            </a:endParaRPr>
          </a:p>
        </p:txBody>
      </p:sp>
      <p:sp>
        <p:nvSpPr>
          <p:cNvPr id="3" name="Содержимое 2"/>
          <p:cNvSpPr>
            <a:spLocks noGrp="1"/>
          </p:cNvSpPr>
          <p:nvPr>
            <p:ph idx="1"/>
          </p:nvPr>
        </p:nvSpPr>
        <p:spPr>
          <a:xfrm>
            <a:off x="5572132" y="1600200"/>
            <a:ext cx="3114668" cy="4525963"/>
          </a:xfrm>
        </p:spPr>
        <p:txBody>
          <a:bodyPr/>
          <a:lstStyle/>
          <a:p>
            <a:r>
              <a:rPr lang="en-US" dirty="0" smtClean="0">
                <a:solidFill>
                  <a:schemeClr val="bg1"/>
                </a:solidFill>
              </a:rPr>
              <a:t>The king asked Sir </a:t>
            </a:r>
            <a:r>
              <a:rPr lang="en-US" dirty="0" err="1" smtClean="0">
                <a:solidFill>
                  <a:schemeClr val="bg1"/>
                </a:solidFill>
              </a:rPr>
              <a:t>Bedivere</a:t>
            </a:r>
            <a:r>
              <a:rPr lang="en-US" dirty="0" smtClean="0">
                <a:solidFill>
                  <a:schemeClr val="bg1"/>
                </a:solidFill>
              </a:rPr>
              <a:t> to return the sword Excalibur to Lady of the Lake.</a:t>
            </a:r>
            <a:endParaRPr lang="ru-RU" dirty="0">
              <a:solidFill>
                <a:schemeClr val="bg1"/>
              </a:solidFill>
            </a:endParaRPr>
          </a:p>
        </p:txBody>
      </p:sp>
      <p:pic>
        <p:nvPicPr>
          <p:cNvPr id="4" name="Рисунок 3" descr="excalibur-in-the-lake.jpg"/>
          <p:cNvPicPr>
            <a:picLocks noChangeAspect="1"/>
          </p:cNvPicPr>
          <p:nvPr/>
        </p:nvPicPr>
        <p:blipFill>
          <a:blip r:embed="rId2" cstate="print"/>
          <a:stretch>
            <a:fillRect/>
          </a:stretch>
        </p:blipFill>
        <p:spPr>
          <a:xfrm>
            <a:off x="571472" y="1357298"/>
            <a:ext cx="4177959" cy="521495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smtClean="0">
                <a:solidFill>
                  <a:schemeClr val="bg1"/>
                </a:solidFill>
              </a:rPr>
              <a:t>Death of Arthur</a:t>
            </a:r>
            <a:endParaRPr lang="ru-RU" dirty="0">
              <a:solidFill>
                <a:schemeClr val="bg1"/>
              </a:solidFill>
            </a:endParaRPr>
          </a:p>
        </p:txBody>
      </p:sp>
      <p:sp>
        <p:nvSpPr>
          <p:cNvPr id="3" name="Содержимое 2"/>
          <p:cNvSpPr>
            <a:spLocks noGrp="1"/>
          </p:cNvSpPr>
          <p:nvPr>
            <p:ph idx="1"/>
          </p:nvPr>
        </p:nvSpPr>
        <p:spPr>
          <a:xfrm>
            <a:off x="500034" y="1600201"/>
            <a:ext cx="8186766" cy="2185989"/>
          </a:xfrm>
        </p:spPr>
        <p:txBody>
          <a:bodyPr>
            <a:normAutofit fontScale="92500"/>
          </a:bodyPr>
          <a:lstStyle/>
          <a:p>
            <a:r>
              <a:rPr lang="en-US" dirty="0" smtClean="0">
                <a:solidFill>
                  <a:schemeClr val="bg1"/>
                </a:solidFill>
              </a:rPr>
              <a:t>Three queens arrived in a boat and took Arthur away to the Isle of Avalon. It is thought that he died there soon afterwards. It is said that Arthur will return if Britain is ever in danger again.</a:t>
            </a:r>
            <a:endParaRPr lang="ru-RU" dirty="0">
              <a:solidFill>
                <a:schemeClr val="bg1"/>
              </a:solidFill>
            </a:endParaRPr>
          </a:p>
        </p:txBody>
      </p:sp>
      <p:pic>
        <p:nvPicPr>
          <p:cNvPr id="4" name="Рисунок 3" descr="Edward_Burne-Jones.The_last_sleep_of_Arthur.jpg"/>
          <p:cNvPicPr>
            <a:picLocks noChangeAspect="1"/>
          </p:cNvPicPr>
          <p:nvPr/>
        </p:nvPicPr>
        <p:blipFill>
          <a:blip r:embed="rId2" cstate="print"/>
          <a:stretch>
            <a:fillRect/>
          </a:stretch>
        </p:blipFill>
        <p:spPr>
          <a:xfrm>
            <a:off x="2000232" y="3714752"/>
            <a:ext cx="4894142" cy="279463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TotalTime>
  <Words>528</Words>
  <Application>Microsoft Office PowerPoint</Application>
  <PresentationFormat>Экран (4:3)</PresentationFormat>
  <Paragraphs>66</Paragraphs>
  <Slides>18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18</vt:i4>
      </vt:variant>
    </vt:vector>
  </HeadingPairs>
  <TitlesOfParts>
    <vt:vector size="19" baseType="lpstr">
      <vt:lpstr>Тема Office</vt:lpstr>
      <vt:lpstr>Слайд 1</vt:lpstr>
      <vt:lpstr> King Arthur’s Legend</vt:lpstr>
      <vt:lpstr>Birth of Arthur</vt:lpstr>
      <vt:lpstr>King Arthur becomes king</vt:lpstr>
      <vt:lpstr>Camelot</vt:lpstr>
      <vt:lpstr>Sir Galahad and Holy Grail</vt:lpstr>
      <vt:lpstr>Death of Arthur</vt:lpstr>
      <vt:lpstr>Death of Arthur</vt:lpstr>
      <vt:lpstr>Death of Arthur</vt:lpstr>
      <vt:lpstr>Arthur ,s Legend Quiz</vt:lpstr>
      <vt:lpstr>2. What was Excalibur?  </vt:lpstr>
      <vt:lpstr>3. Who was the magician at King Arthur's Court?</vt:lpstr>
      <vt:lpstr>4. Guinevere was King Arthur's ___.</vt:lpstr>
      <vt:lpstr>10. Which island is said to be the last resting place of King Arthur?</vt:lpstr>
      <vt:lpstr>1 What did Arthur throw into the lake?  a. his wife b. a magical lady   c. his sword  2. Perhaps Arthur didn’t ____________.  a. exist b. die    c. win  3. There is no __________ of his existence.  a. book b. proof c. story  4. Arthur’s story has been told for _________ of years.  a. hundreds b. thousands c. millions  </vt:lpstr>
      <vt:lpstr>When Arthur was a boy, he pulled the (1)________  from the (2)__________    and became king. The story of Arthur is about (3)__________ and   (4)_________. He fought against (5)________ and went into battle against   his (6)__________. In the final battle he was (7)__________. He   (8)__________ his sword into a lake so that the Lady of the Lake could  (9)__________ it, then died. However, perhaps it is just a story. Maybe he   did not (10)__________.</vt:lpstr>
      <vt:lpstr>Listening “King Arthur”</vt:lpstr>
      <vt:lpstr>Приложение Текст для аудирования</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dc:creator>
  <cp:lastModifiedBy>тамара</cp:lastModifiedBy>
  <cp:revision>81</cp:revision>
  <dcterms:created xsi:type="dcterms:W3CDTF">2013-01-19T09:09:05Z</dcterms:created>
  <dcterms:modified xsi:type="dcterms:W3CDTF">2016-10-05T14:02:13Z</dcterms:modified>
</cp:coreProperties>
</file>