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6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en-US"/>
          </a:p>
        </p:txBody>
      </p:sp>
      <p:sp>
        <p:nvSpPr>
          <p:cNvPr id="177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716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716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7716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16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16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16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16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16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16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17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17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771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71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71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7717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717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717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7718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718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718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718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718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718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718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718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7719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19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7719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7719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719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719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719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720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720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720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720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7720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2971800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Урок немецкого языка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4 классе.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4876800"/>
            <a:ext cx="4791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МОУ </a:t>
            </a:r>
            <a:r>
              <a:rPr lang="ru-RU" dirty="0" err="1" smtClean="0"/>
              <a:t>Любегощская</a:t>
            </a:r>
            <a:r>
              <a:rPr lang="ru-RU" dirty="0" smtClean="0"/>
              <a:t> СОШ</a:t>
            </a:r>
          </a:p>
          <a:p>
            <a:r>
              <a:rPr lang="ru-RU" dirty="0" smtClean="0"/>
              <a:t>Тверской области, Весьегонского района</a:t>
            </a:r>
          </a:p>
          <a:p>
            <a:r>
              <a:rPr lang="ru-RU" dirty="0" smtClean="0"/>
              <a:t>Учитель немецкого языка Е.Н.Миронова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5800" y="457200"/>
            <a:ext cx="8458200" cy="563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Вставь отрицание </a:t>
            </a:r>
            <a:r>
              <a:rPr lang="en-US" b="1" i="1" dirty="0" err="1" smtClean="0">
                <a:solidFill>
                  <a:srgbClr val="00B050"/>
                </a:solidFill>
              </a:rPr>
              <a:t>kein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 правильной форме.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/>
              <a:t>  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ein</a:t>
            </a:r>
            <a:r>
              <a:rPr lang="en-US" b="1" dirty="0" smtClean="0">
                <a:solidFill>
                  <a:srgbClr val="7030A0"/>
                </a:solidFill>
              </a:rPr>
              <a:t>  </a:t>
            </a:r>
            <a:r>
              <a:rPr lang="en-US" b="1" dirty="0" err="1" smtClean="0">
                <a:solidFill>
                  <a:srgbClr val="7030A0"/>
                </a:solidFill>
              </a:rPr>
              <a:t>Tisch</a:t>
            </a:r>
            <a:r>
              <a:rPr lang="en-US" b="1" dirty="0" smtClean="0">
                <a:solidFill>
                  <a:srgbClr val="7030A0"/>
                </a:solidFill>
              </a:rPr>
              <a:t>        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-    …  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Tisch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eine</a:t>
            </a:r>
            <a:r>
              <a:rPr lang="en-US" b="1" dirty="0" smtClean="0">
                <a:solidFill>
                  <a:srgbClr val="7030A0"/>
                </a:solidFill>
              </a:rPr>
              <a:t>  Lampe      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-     …   Lampe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ein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Bϋcherschrank</a:t>
            </a:r>
            <a:r>
              <a:rPr lang="en-US" b="1" dirty="0" smtClean="0">
                <a:solidFill>
                  <a:srgbClr val="7030A0"/>
                </a:solidFill>
              </a:rPr>
              <a:t> - …   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Bϋcherschrank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einen</a:t>
            </a:r>
            <a:r>
              <a:rPr lang="en-US" b="1" dirty="0" smtClean="0">
                <a:solidFill>
                  <a:srgbClr val="7030A0"/>
                </a:solidFill>
              </a:rPr>
              <a:t>   </a:t>
            </a:r>
            <a:r>
              <a:rPr lang="en-US" b="1" dirty="0" err="1" smtClean="0">
                <a:solidFill>
                  <a:srgbClr val="7030A0"/>
                </a:solidFill>
              </a:rPr>
              <a:t>Sessel</a:t>
            </a:r>
            <a:r>
              <a:rPr lang="en-US" b="1" dirty="0" smtClean="0">
                <a:solidFill>
                  <a:srgbClr val="7030A0"/>
                </a:solidFill>
              </a:rPr>
              <a:t>    -  …   </a:t>
            </a:r>
            <a:r>
              <a:rPr lang="ru-RU" b="1" dirty="0" smtClean="0">
                <a:solidFill>
                  <a:srgbClr val="7030A0"/>
                </a:solidFill>
              </a:rPr>
              <a:t>   </a:t>
            </a:r>
            <a:r>
              <a:rPr lang="en-US" b="1" dirty="0" err="1" smtClean="0">
                <a:solidFill>
                  <a:srgbClr val="7030A0"/>
                </a:solidFill>
              </a:rPr>
              <a:t>Sessel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Blip>
                <a:blip r:embed="rId2"/>
              </a:buBlip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C00000"/>
                </a:solidFill>
              </a:rPr>
              <a:t>  Прочитай.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F:\картинки 2\шка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3790" y="1905000"/>
            <a:ext cx="1385888" cy="1026584"/>
          </a:xfrm>
          <a:prstGeom prst="rect">
            <a:avLst/>
          </a:prstGeom>
          <a:noFill/>
        </p:spPr>
      </p:pic>
      <p:pic>
        <p:nvPicPr>
          <p:cNvPr id="3075" name="Picture 3" descr="F:\картинки 2\1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133600"/>
            <a:ext cx="752475" cy="952500"/>
          </a:xfrm>
          <a:prstGeom prst="ellipse">
            <a:avLst/>
          </a:prstGeom>
          <a:noFill/>
        </p:spPr>
      </p:pic>
      <p:pic>
        <p:nvPicPr>
          <p:cNvPr id="3076" name="Picture 4" descr="F:\картинки 2\кресло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4038600"/>
            <a:ext cx="1343025" cy="1428750"/>
          </a:xfrm>
          <a:prstGeom prst="roundRect">
            <a:avLst/>
          </a:prstGeom>
          <a:noFill/>
        </p:spPr>
      </p:pic>
      <p:pic>
        <p:nvPicPr>
          <p:cNvPr id="1026" name="Picture 2" descr="F:\картинки\мебель\dinning-table002-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1066800"/>
            <a:ext cx="990601" cy="990601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838200"/>
            <a:ext cx="7696200" cy="52578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</a:t>
            </a:r>
            <a:r>
              <a:rPr lang="ru-RU" b="1" u="sng" dirty="0" smtClean="0">
                <a:solidFill>
                  <a:srgbClr val="FF0000"/>
                </a:solidFill>
              </a:rPr>
              <a:t>Домашнее задание. </a:t>
            </a:r>
            <a:endParaRPr lang="ru-RU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C00000"/>
                </a:solidFill>
              </a:rPr>
              <a:t>1. </a:t>
            </a:r>
            <a:r>
              <a:rPr lang="ru-RU" b="1" dirty="0" smtClean="0">
                <a:solidFill>
                  <a:srgbClr val="C00000"/>
                </a:solidFill>
              </a:rPr>
              <a:t>Выучи правило :</a:t>
            </a:r>
          </a:p>
          <a:p>
            <a:pPr algn="ctr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n-US" b="1" i="1" dirty="0" err="1" smtClean="0">
                <a:solidFill>
                  <a:srgbClr val="002060"/>
                </a:solidFill>
              </a:rPr>
              <a:t>ein</a:t>
            </a:r>
            <a:r>
              <a:rPr lang="ru-RU" b="1" i="1" dirty="0" smtClean="0">
                <a:solidFill>
                  <a:srgbClr val="002060"/>
                </a:solidFill>
              </a:rPr>
              <a:t>     -       </a:t>
            </a:r>
            <a:r>
              <a:rPr lang="en-US" b="1" i="1" dirty="0" err="1" smtClean="0">
                <a:solidFill>
                  <a:srgbClr val="002060"/>
                </a:solidFill>
              </a:rPr>
              <a:t>kein</a:t>
            </a: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n-US" b="1" i="1" dirty="0" err="1" smtClean="0">
                <a:solidFill>
                  <a:srgbClr val="002060"/>
                </a:solidFill>
              </a:rPr>
              <a:t>eine</a:t>
            </a:r>
            <a:r>
              <a:rPr lang="ru-RU" b="1" i="1" dirty="0" smtClean="0">
                <a:solidFill>
                  <a:srgbClr val="002060"/>
                </a:solidFill>
              </a:rPr>
              <a:t>   -      </a:t>
            </a:r>
            <a:r>
              <a:rPr lang="en-US" b="1" i="1" dirty="0" err="1" smtClean="0">
                <a:solidFill>
                  <a:srgbClr val="002060"/>
                </a:solidFill>
              </a:rPr>
              <a:t>keine</a:t>
            </a: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n-US" b="1" i="1" dirty="0" err="1" smtClean="0">
                <a:solidFill>
                  <a:srgbClr val="002060"/>
                </a:solidFill>
              </a:rPr>
              <a:t>einen</a:t>
            </a:r>
            <a:r>
              <a:rPr lang="ru-RU" b="1" i="1" dirty="0" smtClean="0">
                <a:solidFill>
                  <a:srgbClr val="002060"/>
                </a:solidFill>
              </a:rPr>
              <a:t>    -    </a:t>
            </a:r>
            <a:r>
              <a:rPr lang="en-US" b="1" i="1" dirty="0" err="1" smtClean="0">
                <a:solidFill>
                  <a:srgbClr val="002060"/>
                </a:solidFill>
              </a:rPr>
              <a:t>keinen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228600" y="0"/>
            <a:ext cx="1447800" cy="15240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81000"/>
            <a:ext cx="8305800" cy="5562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</a:t>
            </a:r>
            <a:r>
              <a:rPr lang="ru-RU" dirty="0" smtClean="0">
                <a:solidFill>
                  <a:srgbClr val="C00000"/>
                </a:solidFill>
              </a:rPr>
              <a:t>2. Вставь слова в предложения:</a:t>
            </a:r>
          </a:p>
          <a:p>
            <a:pPr>
              <a:buNone/>
            </a:pPr>
            <a:r>
              <a:rPr lang="ru-RU" b="1" i="1" dirty="0" smtClean="0"/>
              <a:t>  </a:t>
            </a:r>
            <a:r>
              <a:rPr lang="en-US" b="1" i="1" dirty="0" err="1" smtClean="0"/>
              <a:t>Viele</a:t>
            </a:r>
            <a:r>
              <a:rPr lang="en-US" b="1" i="1" dirty="0" smtClean="0"/>
              <a:t>   Kinder   </a:t>
            </a:r>
            <a:r>
              <a:rPr lang="en-US" b="1" i="1" dirty="0" err="1" smtClean="0"/>
              <a:t>haben</a:t>
            </a:r>
            <a:r>
              <a:rPr lang="en-US" b="1" i="1" dirty="0" smtClean="0"/>
              <a:t>   </a:t>
            </a:r>
            <a:r>
              <a:rPr lang="en-US" b="1" i="1" dirty="0" err="1" smtClean="0"/>
              <a:t>zu</a:t>
            </a:r>
            <a:r>
              <a:rPr lang="en-US" b="1" i="1" dirty="0" smtClean="0"/>
              <a:t>   </a:t>
            </a:r>
            <a:r>
              <a:rPr lang="en-US" b="1" i="1" dirty="0" err="1" smtClean="0"/>
              <a:t>Hause</a:t>
            </a:r>
            <a:r>
              <a:rPr lang="en-US" b="1" i="1" dirty="0" smtClean="0"/>
              <a:t>   </a:t>
            </a:r>
            <a:r>
              <a:rPr lang="en-US" b="1" i="1" dirty="0" err="1" smtClean="0">
                <a:solidFill>
                  <a:srgbClr val="00B050"/>
                </a:solidFill>
              </a:rPr>
              <a:t>eine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r>
              <a:rPr lang="en-US" b="1" i="1" dirty="0" smtClean="0"/>
              <a:t>  </a:t>
            </a:r>
            <a:r>
              <a:rPr lang="en-US" b="1" i="1" dirty="0" err="1" smtClean="0"/>
              <a:t>Katze</a:t>
            </a:r>
            <a:r>
              <a:rPr lang="en-US" b="1" i="1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en-US" b="1" i="1" dirty="0" smtClean="0"/>
              <a:t> </a:t>
            </a:r>
            <a:r>
              <a:rPr lang="ru-RU" b="1" i="1" dirty="0" smtClean="0"/>
              <a:t>  </a:t>
            </a:r>
            <a:r>
              <a:rPr lang="en-US" b="1" i="1" dirty="0" err="1" smtClean="0"/>
              <a:t>Ich</a:t>
            </a:r>
            <a:r>
              <a:rPr lang="en-US" b="1" i="1" dirty="0" smtClean="0"/>
              <a:t> </a:t>
            </a:r>
            <a:r>
              <a:rPr lang="ru-RU" b="1" i="1" dirty="0" smtClean="0"/>
              <a:t>  </a:t>
            </a:r>
            <a:r>
              <a:rPr lang="en-US" b="1" i="1" dirty="0" err="1" smtClean="0"/>
              <a:t>habe</a:t>
            </a:r>
            <a:r>
              <a:rPr lang="ru-RU" b="1" i="1" dirty="0" smtClean="0"/>
              <a:t>   </a:t>
            </a:r>
            <a:r>
              <a:rPr lang="en-US" b="1" i="1" dirty="0" err="1" smtClean="0"/>
              <a:t>leider</a:t>
            </a:r>
            <a:r>
              <a:rPr lang="en-US" b="1" i="1" dirty="0" smtClean="0"/>
              <a:t> </a:t>
            </a:r>
            <a:r>
              <a:rPr lang="ru-RU" b="1" i="1" dirty="0" smtClean="0"/>
              <a:t> ( к сожалению)   </a:t>
            </a:r>
            <a:r>
              <a:rPr lang="en-US" b="1" i="1" dirty="0" smtClean="0">
                <a:solidFill>
                  <a:srgbClr val="00B050"/>
                </a:solidFill>
              </a:rPr>
              <a:t>k…   </a:t>
            </a:r>
            <a:r>
              <a:rPr lang="en-US" b="1" i="1" dirty="0" err="1" smtClean="0"/>
              <a:t>Katze</a:t>
            </a:r>
            <a:r>
              <a:rPr lang="en-US" b="1" i="1" dirty="0" smtClean="0"/>
              <a:t>.</a:t>
            </a:r>
            <a:endParaRPr lang="ru-RU" b="1" i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/>
              <a:t>   </a:t>
            </a:r>
            <a:r>
              <a:rPr lang="en-US" b="1" i="1" dirty="0" err="1" smtClean="0"/>
              <a:t>Einige</a:t>
            </a:r>
            <a:r>
              <a:rPr lang="en-US" b="1" i="1" dirty="0" smtClean="0"/>
              <a:t>   </a:t>
            </a:r>
            <a:r>
              <a:rPr lang="en-US" b="1" i="1" dirty="0" err="1" smtClean="0"/>
              <a:t>haben</a:t>
            </a:r>
            <a:r>
              <a:rPr lang="en-US" b="1" i="1" dirty="0" smtClean="0"/>
              <a:t>   </a:t>
            </a:r>
            <a:r>
              <a:rPr lang="en-US" b="1" i="1" dirty="0" err="1" smtClean="0">
                <a:solidFill>
                  <a:srgbClr val="00B050"/>
                </a:solidFill>
              </a:rPr>
              <a:t>einen</a:t>
            </a:r>
            <a:r>
              <a:rPr lang="en-US" b="1" i="1" dirty="0" smtClean="0">
                <a:solidFill>
                  <a:srgbClr val="00B050"/>
                </a:solidFill>
              </a:rPr>
              <a:t>  </a:t>
            </a:r>
            <a:r>
              <a:rPr lang="en-US" b="1" i="1" dirty="0" smtClean="0"/>
              <a:t> </a:t>
            </a:r>
            <a:r>
              <a:rPr lang="en-US" b="1" i="1" dirty="0" err="1" smtClean="0"/>
              <a:t>Hund</a:t>
            </a:r>
            <a:r>
              <a:rPr lang="en-US" b="1" i="1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en-US" b="1" i="1" dirty="0" smtClean="0"/>
              <a:t> </a:t>
            </a:r>
            <a:r>
              <a:rPr lang="ru-RU" b="1" i="1" dirty="0" smtClean="0"/>
              <a:t>  </a:t>
            </a:r>
            <a:r>
              <a:rPr lang="en-US" b="1" i="1" dirty="0" err="1" smtClean="0"/>
              <a:t>Ich</a:t>
            </a:r>
            <a:r>
              <a:rPr lang="ru-RU" b="1" i="1" dirty="0" smtClean="0"/>
              <a:t>   </a:t>
            </a:r>
            <a:r>
              <a:rPr lang="en-US" b="1" i="1" dirty="0" err="1" smtClean="0"/>
              <a:t>habe</a:t>
            </a:r>
            <a:r>
              <a:rPr lang="ru-RU" b="1" i="1" dirty="0" smtClean="0"/>
              <a:t>   </a:t>
            </a:r>
            <a:r>
              <a:rPr lang="en-US" b="1" i="1" dirty="0" err="1" smtClean="0"/>
              <a:t>leider</a:t>
            </a:r>
            <a:r>
              <a:rPr lang="ru-RU" b="1" i="1" dirty="0" smtClean="0"/>
              <a:t>     </a:t>
            </a:r>
            <a:r>
              <a:rPr lang="ru-RU" b="1" i="1" dirty="0" smtClean="0">
                <a:solidFill>
                  <a:srgbClr val="00B050"/>
                </a:solidFill>
              </a:rPr>
              <a:t>…</a:t>
            </a:r>
            <a:r>
              <a:rPr lang="ru-RU" b="1" i="1" dirty="0" smtClean="0"/>
              <a:t>     </a:t>
            </a:r>
            <a:r>
              <a:rPr lang="en-US" b="1" i="1" dirty="0" err="1" smtClean="0"/>
              <a:t>Hund</a:t>
            </a:r>
            <a:r>
              <a:rPr lang="ru-RU" b="1" i="1" dirty="0" smtClean="0"/>
              <a:t>.</a:t>
            </a:r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Запиши предложения в тетрадь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D:\картинки\животные\Animal_c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571750"/>
            <a:ext cx="1066800" cy="1333500"/>
          </a:xfrm>
          <a:prstGeom prst="ellipse">
            <a:avLst/>
          </a:prstGeom>
          <a:noFill/>
        </p:spPr>
      </p:pic>
      <p:pic>
        <p:nvPicPr>
          <p:cNvPr id="1026" name="Picture 2" descr="F:\картинки 2\соба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9594" y="4800600"/>
            <a:ext cx="1408176" cy="10668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картинки\природа\CIMG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924800" cy="5943600"/>
          </a:xfrm>
          <a:prstGeom prst="round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828800"/>
            <a:ext cx="7696200" cy="3657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i="1" dirty="0" smtClean="0">
                <a:solidFill>
                  <a:srgbClr val="FFFF00"/>
                </a:solidFill>
              </a:rPr>
              <a:t>До встречи!</a:t>
            </a:r>
            <a:endParaRPr lang="ru-RU" sz="7200" b="1" i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F:\картинки 2\учен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200400"/>
            <a:ext cx="2147888" cy="2801593"/>
          </a:xfrm>
          <a:prstGeom prst="ellipse">
            <a:avLst/>
          </a:prstGeom>
          <a:noFill/>
        </p:spPr>
      </p:pic>
      <p:sp>
        <p:nvSpPr>
          <p:cNvPr id="6" name="Солнце 5"/>
          <p:cNvSpPr/>
          <p:nvPr/>
        </p:nvSpPr>
        <p:spPr>
          <a:xfrm>
            <a:off x="0" y="0"/>
            <a:ext cx="2362200" cy="2438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838200"/>
            <a:ext cx="7696200" cy="46482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       </a:t>
            </a:r>
            <a:r>
              <a:rPr lang="ru-RU" sz="4000" b="1" dirty="0" smtClean="0"/>
              <a:t>Тема урока : </a:t>
            </a:r>
          </a:p>
          <a:p>
            <a:pPr>
              <a:buNone/>
            </a:pPr>
            <a:endParaRPr lang="ru-RU" sz="40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      </a:t>
            </a:r>
            <a:r>
              <a:rPr lang="ru-RU" sz="5400" b="1" i="1" dirty="0" smtClean="0">
                <a:solidFill>
                  <a:srgbClr val="0070C0"/>
                </a:solidFill>
              </a:rPr>
              <a:t>Отрицание </a:t>
            </a:r>
            <a:r>
              <a:rPr lang="en-US" sz="5400" b="1" i="1" dirty="0" err="1" smtClean="0">
                <a:solidFill>
                  <a:srgbClr val="00B050"/>
                </a:solidFill>
              </a:rPr>
              <a:t>keine</a:t>
            </a:r>
            <a:r>
              <a:rPr lang="ru-RU" sz="5400" b="1" i="1" dirty="0" smtClean="0">
                <a:solidFill>
                  <a:srgbClr val="00B050"/>
                </a:solidFill>
              </a:rPr>
              <a:t>.</a:t>
            </a:r>
            <a:endParaRPr lang="ru-RU" sz="5400" b="1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  <p:sp>
        <p:nvSpPr>
          <p:cNvPr id="6" name="Солнце 5"/>
          <p:cNvSpPr/>
          <p:nvPr/>
        </p:nvSpPr>
        <p:spPr>
          <a:xfrm>
            <a:off x="228600" y="0"/>
            <a:ext cx="2514600" cy="2590800"/>
          </a:xfrm>
          <a:prstGeom prst="sun">
            <a:avLst/>
          </a:prstGeom>
          <a:ln w="381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 descr="F:\картинки 2\урок.jpg"/>
          <p:cNvPicPr>
            <a:picLocks noChangeAspect="1" noChangeArrowheads="1"/>
          </p:cNvPicPr>
          <p:nvPr/>
        </p:nvPicPr>
        <p:blipFill>
          <a:blip r:embed="rId2"/>
          <a:srcRect b="9333"/>
          <a:stretch>
            <a:fillRect/>
          </a:stretch>
        </p:blipFill>
        <p:spPr bwMode="auto">
          <a:xfrm>
            <a:off x="5562600" y="4267200"/>
            <a:ext cx="1847850" cy="12954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68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Цели урока: </a:t>
            </a:r>
          </a:p>
          <a:p>
            <a:pPr>
              <a:buBlip>
                <a:blip r:embed="rId2"/>
              </a:buBlip>
            </a:pPr>
            <a:r>
              <a:rPr lang="ru-RU" sz="2800" dirty="0" smtClean="0">
                <a:latin typeface="+mj-lt"/>
              </a:rPr>
              <a:t>активизация лексики по теме</a:t>
            </a:r>
          </a:p>
          <a:p>
            <a:pPr>
              <a:buBlip>
                <a:blip r:embed="rId2"/>
              </a:buBlip>
            </a:pPr>
            <a:r>
              <a:rPr lang="ru-RU" sz="2800" dirty="0" smtClean="0">
                <a:latin typeface="+mj-lt"/>
              </a:rPr>
              <a:t>ознакомление учащихся с употреблением отрицательного </a:t>
            </a:r>
          </a:p>
          <a:p>
            <a:r>
              <a:rPr lang="ru-RU" sz="2800" dirty="0" smtClean="0">
                <a:latin typeface="+mj-lt"/>
              </a:rPr>
              <a:t>местоимения </a:t>
            </a:r>
            <a:r>
              <a:rPr lang="en-US" sz="2800" b="1" dirty="0" err="1" smtClean="0">
                <a:latin typeface="+mj-lt"/>
              </a:rPr>
              <a:t>keine</a:t>
            </a:r>
            <a:endParaRPr lang="ru-RU" sz="2800" b="1" dirty="0" smtClean="0">
              <a:latin typeface="+mj-lt"/>
            </a:endParaRPr>
          </a:p>
          <a:p>
            <a:pPr>
              <a:buBlip>
                <a:blip r:embed="rId2"/>
              </a:buBlip>
            </a:pPr>
            <a:r>
              <a:rPr lang="ru-RU" sz="2800" dirty="0" smtClean="0">
                <a:latin typeface="+mj-lt"/>
              </a:rPr>
              <a:t>развитие навыков говорения, чтения, произношения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90600"/>
            <a:ext cx="7924800" cy="4876800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</a:t>
            </a:r>
            <a:r>
              <a:rPr lang="en-US" b="1" i="1" dirty="0" smtClean="0">
                <a:solidFill>
                  <a:srgbClr val="FF0000"/>
                </a:solidFill>
              </a:rPr>
              <a:t>L</a:t>
            </a:r>
            <a:r>
              <a:rPr lang="ru-RU" b="1" i="1" dirty="0" err="1" smtClean="0"/>
              <a:t>ӧ</a:t>
            </a:r>
            <a:r>
              <a:rPr lang="en-US" b="1" i="1" dirty="0" smtClean="0"/>
              <a:t>we</a:t>
            </a:r>
            <a:r>
              <a:rPr lang="ru-RU" b="1" i="1" dirty="0" smtClean="0"/>
              <a:t>         </a:t>
            </a:r>
            <a:r>
              <a:rPr lang="en-US" b="1" i="1" dirty="0" err="1" smtClean="0">
                <a:solidFill>
                  <a:srgbClr val="FF0000"/>
                </a:solidFill>
              </a:rPr>
              <a:t>l</a:t>
            </a:r>
            <a:r>
              <a:rPr lang="en-US" b="1" i="1" dirty="0" err="1" smtClean="0"/>
              <a:t>ust</a:t>
            </a:r>
            <a:r>
              <a:rPr lang="en-US" b="1" i="1" u="sng" dirty="0" err="1" smtClean="0"/>
              <a:t>ig</a:t>
            </a:r>
            <a:r>
              <a:rPr lang="ru-RU" b="1" i="1" dirty="0" smtClean="0"/>
              <a:t>         </a:t>
            </a:r>
            <a:r>
              <a:rPr lang="en-US" b="1" i="1" dirty="0" smtClean="0">
                <a:solidFill>
                  <a:srgbClr val="FF0000"/>
                </a:solidFill>
              </a:rPr>
              <a:t>L</a:t>
            </a:r>
            <a:r>
              <a:rPr lang="en-US" b="1" i="1" dirty="0" smtClean="0"/>
              <a:t>ampe</a:t>
            </a:r>
            <a:endParaRPr lang="ru-RU" b="1" i="1" dirty="0" smtClean="0"/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</a:t>
            </a:r>
            <a:r>
              <a:rPr lang="en-US" b="1" i="1" dirty="0" err="1" smtClean="0">
                <a:solidFill>
                  <a:srgbClr val="FF0000"/>
                </a:solidFill>
              </a:rPr>
              <a:t>l</a:t>
            </a:r>
            <a:r>
              <a:rPr lang="en-US" b="1" i="1" dirty="0" err="1" smtClean="0"/>
              <a:t>a</a:t>
            </a:r>
            <a:r>
              <a:rPr lang="en-US" b="1" i="1" u="sng" dirty="0" err="1" smtClean="0"/>
              <a:t>ch</a:t>
            </a:r>
            <a:r>
              <a:rPr lang="en-US" b="1" i="1" dirty="0" err="1" smtClean="0"/>
              <a:t>en</a:t>
            </a:r>
            <a:r>
              <a:rPr lang="ru-RU" b="1" i="1" dirty="0" smtClean="0"/>
              <a:t>       </a:t>
            </a:r>
            <a:r>
              <a:rPr lang="en-US" b="1" i="1" dirty="0" err="1" smtClean="0"/>
              <a:t>wo</a:t>
            </a:r>
            <a:r>
              <a:rPr lang="en-US" b="1" i="1" dirty="0" err="1" smtClean="0">
                <a:solidFill>
                  <a:srgbClr val="FF0000"/>
                </a:solidFill>
              </a:rPr>
              <a:t>ll</a:t>
            </a:r>
            <a:r>
              <a:rPr lang="en-US" b="1" i="1" dirty="0" err="1" smtClean="0"/>
              <a:t>en</a:t>
            </a:r>
            <a:r>
              <a:rPr lang="ru-RU" b="1" i="1" dirty="0" smtClean="0"/>
              <a:t>	     </a:t>
            </a:r>
            <a:r>
              <a:rPr lang="en-US" b="1" i="1" dirty="0" smtClean="0">
                <a:solidFill>
                  <a:srgbClr val="FF0000"/>
                </a:solidFill>
              </a:rPr>
              <a:t>L</a:t>
            </a:r>
            <a:r>
              <a:rPr lang="en-US" b="1" i="1" u="sng" dirty="0" smtClean="0"/>
              <a:t>eh</a:t>
            </a:r>
            <a:r>
              <a:rPr lang="en-US" b="1" i="1" dirty="0" smtClean="0"/>
              <a:t>rer</a:t>
            </a:r>
            <a:endParaRPr lang="ru-RU" b="1" i="1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70C0"/>
                </a:solidFill>
              </a:rPr>
              <a:t>Прочитай слова, повтори за учителем, обращая внимание на звук </a:t>
            </a:r>
            <a:r>
              <a:rPr lang="ru-RU" dirty="0" smtClean="0">
                <a:solidFill>
                  <a:srgbClr val="FF0000"/>
                </a:solidFill>
              </a:rPr>
              <a:t>[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ru-RU" dirty="0" smtClean="0">
                <a:solidFill>
                  <a:srgbClr val="FF0000"/>
                </a:solidFill>
              </a:rPr>
              <a:t>]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Обрати внимание на подчёркнутые  буквосочетания.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Прочитай слова ещё раз и повтори                      за учителем.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2635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Речевая разминка: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295400"/>
            <a:ext cx="8229600" cy="4191000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     </a:t>
            </a:r>
            <a:r>
              <a:rPr lang="ru-RU" b="1" i="1" dirty="0" smtClean="0">
                <a:solidFill>
                  <a:srgbClr val="0070C0"/>
                </a:solidFill>
              </a:rPr>
              <a:t>Прочитай предложение про себя, а затем вслух.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i="1" dirty="0" smtClean="0"/>
              <a:t> 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 </a:t>
            </a:r>
            <a:r>
              <a:rPr lang="en-US" sz="4400" i="1" dirty="0" err="1" smtClean="0"/>
              <a:t>Der</a:t>
            </a:r>
            <a:r>
              <a:rPr lang="en-US" sz="4400" i="1" dirty="0" smtClean="0"/>
              <a:t>  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L</a:t>
            </a:r>
            <a:r>
              <a:rPr lang="en-US" sz="4400" i="1" dirty="0" err="1" smtClean="0"/>
              <a:t>ӧwe</a:t>
            </a:r>
            <a:r>
              <a:rPr lang="en-US" sz="4400" i="1" dirty="0" smtClean="0"/>
              <a:t>   </a:t>
            </a:r>
            <a:r>
              <a:rPr lang="en-US" sz="4400" b="1" i="1" dirty="0" smtClean="0">
                <a:solidFill>
                  <a:srgbClr val="FF0000"/>
                </a:solidFill>
              </a:rPr>
              <a:t>L</a:t>
            </a:r>
            <a:r>
              <a:rPr lang="en-US" sz="4400" i="1" dirty="0" smtClean="0"/>
              <a:t>eopo</a:t>
            </a:r>
            <a:r>
              <a:rPr lang="en-US" sz="4400" b="1" i="1" dirty="0" smtClean="0">
                <a:solidFill>
                  <a:srgbClr val="FF0000"/>
                </a:solidFill>
              </a:rPr>
              <a:t>l</a:t>
            </a:r>
            <a:r>
              <a:rPr lang="en-US" sz="4400" i="1" dirty="0" smtClean="0"/>
              <a:t>d  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l</a:t>
            </a:r>
            <a:r>
              <a:rPr lang="en-US" sz="4400" i="1" dirty="0" err="1" smtClean="0"/>
              <a:t>a</a:t>
            </a:r>
            <a:r>
              <a:rPr lang="en-US" sz="4400" b="1" i="1" u="sng" dirty="0" err="1" smtClean="0"/>
              <a:t>ch</a:t>
            </a:r>
            <a:r>
              <a:rPr lang="en-US" sz="4400" i="1" dirty="0" err="1" smtClean="0"/>
              <a:t>t</a:t>
            </a:r>
            <a:r>
              <a:rPr lang="en-US" sz="4400" i="1" dirty="0" smtClean="0"/>
              <a:t>   </a:t>
            </a:r>
            <a:r>
              <a:rPr lang="en-US" sz="4400" i="1" dirty="0" err="1" smtClean="0"/>
              <a:t>ϋber</a:t>
            </a:r>
            <a:r>
              <a:rPr lang="en-US" sz="4400" i="1" dirty="0" smtClean="0"/>
              <a:t>  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l</a:t>
            </a:r>
            <a:r>
              <a:rPr lang="en-US" sz="4400" i="1" dirty="0" err="1" smtClean="0"/>
              <a:t>ustige</a:t>
            </a:r>
            <a:r>
              <a:rPr lang="en-US" sz="4400" i="1" dirty="0" smtClean="0"/>
              <a:t>   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L</a:t>
            </a:r>
            <a:r>
              <a:rPr lang="en-US" sz="4400" i="1" dirty="0" err="1" smtClean="0"/>
              <a:t>ibe</a:t>
            </a:r>
            <a:r>
              <a:rPr lang="en-US" sz="4400" b="1" i="1" dirty="0" err="1" smtClean="0">
                <a:solidFill>
                  <a:srgbClr val="FF0000"/>
                </a:solidFill>
              </a:rPr>
              <a:t>ll</a:t>
            </a:r>
            <a:r>
              <a:rPr lang="en-US" sz="4400" i="1" dirty="0" err="1" smtClean="0"/>
              <a:t>en</a:t>
            </a:r>
            <a:r>
              <a:rPr lang="en-US" sz="4400" i="1" dirty="0" smtClean="0"/>
              <a:t>.</a:t>
            </a:r>
            <a:endParaRPr lang="ru-RU" sz="4400" dirty="0" smtClean="0"/>
          </a:p>
          <a:p>
            <a:endParaRPr lang="ru-RU" sz="4400" b="1" i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4" name="Солнце 3"/>
          <p:cNvSpPr/>
          <p:nvPr/>
        </p:nvSpPr>
        <p:spPr>
          <a:xfrm>
            <a:off x="0" y="0"/>
            <a:ext cx="1828800" cy="1676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F:\картинки 2\8911294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133600"/>
            <a:ext cx="1981201" cy="1478281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57200"/>
            <a:ext cx="7696200" cy="50292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Проверка домашнего задания. 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1. </a:t>
            </a:r>
            <a:r>
              <a:rPr lang="ru-RU" b="1" dirty="0" smtClean="0">
                <a:solidFill>
                  <a:srgbClr val="0070C0"/>
                </a:solidFill>
              </a:rPr>
              <a:t>Прочитай текст.  (</a:t>
            </a:r>
            <a:r>
              <a:rPr lang="ru-RU" b="1" i="1" dirty="0" smtClean="0">
                <a:solidFill>
                  <a:srgbClr val="0070C0"/>
                </a:solidFill>
              </a:rPr>
              <a:t>страница 25, учебник).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/>
              <a:t> 2</a:t>
            </a:r>
            <a:r>
              <a:rPr lang="ru-RU" b="1" dirty="0" smtClean="0">
                <a:solidFill>
                  <a:srgbClr val="002060"/>
                </a:solidFill>
              </a:rPr>
              <a:t>. Тест. (</a:t>
            </a:r>
            <a:r>
              <a:rPr lang="ru-RU" b="1" i="1" dirty="0" smtClean="0">
                <a:solidFill>
                  <a:srgbClr val="002060"/>
                </a:solidFill>
              </a:rPr>
              <a:t>страница 26, учебник</a:t>
            </a:r>
            <a:r>
              <a:rPr lang="ru-RU" b="1" dirty="0" smtClean="0">
                <a:solidFill>
                  <a:srgbClr val="002060"/>
                </a:solidFill>
              </a:rPr>
              <a:t>).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Прочитай вопросы и назови правильный вариант ответа.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6" name="Picture 2" descr="D:\картинки\новый год\рождество в герм.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267200"/>
            <a:ext cx="2343150" cy="2343150"/>
          </a:xfrm>
          <a:prstGeom prst="dodecagon">
            <a:avLst/>
          </a:prstGeom>
          <a:noFill/>
        </p:spPr>
      </p:pic>
      <p:sp>
        <p:nvSpPr>
          <p:cNvPr id="5" name="Солнце 4"/>
          <p:cNvSpPr/>
          <p:nvPr/>
        </p:nvSpPr>
        <p:spPr>
          <a:xfrm>
            <a:off x="228600" y="3276600"/>
            <a:ext cx="457200" cy="457200"/>
          </a:xfrm>
          <a:prstGeom prst="sun">
            <a:avLst>
              <a:gd name="adj" fmla="val 40208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57200"/>
            <a:ext cx="7696200" cy="52578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3500" b="1" i="1" dirty="0" err="1" smtClean="0">
                <a:solidFill>
                  <a:srgbClr val="FF0000"/>
                </a:solidFill>
              </a:rPr>
              <a:t>Merkt</a:t>
            </a:r>
            <a:r>
              <a:rPr lang="en-US" sz="3500" b="1" i="1" dirty="0" smtClean="0">
                <a:solidFill>
                  <a:srgbClr val="FF0000"/>
                </a:solidFill>
              </a:rPr>
              <a:t> </a:t>
            </a:r>
            <a:r>
              <a:rPr lang="en-US" sz="3500" b="1" i="1" dirty="0" err="1" smtClean="0">
                <a:solidFill>
                  <a:srgbClr val="FF0000"/>
                </a:solidFill>
              </a:rPr>
              <a:t>euch</a:t>
            </a:r>
            <a:r>
              <a:rPr lang="ru-RU" sz="3500" b="1" i="1" dirty="0" smtClean="0">
                <a:solidFill>
                  <a:srgbClr val="FF0000"/>
                </a:solidFill>
              </a:rPr>
              <a:t>!</a:t>
            </a:r>
            <a:endParaRPr lang="ru-RU" sz="35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b="1" i="1" dirty="0" err="1" smtClean="0">
                <a:solidFill>
                  <a:srgbClr val="00B050"/>
                </a:solidFill>
              </a:rPr>
              <a:t>ein</a:t>
            </a:r>
            <a:r>
              <a:rPr lang="en-US" b="1" i="1" dirty="0" smtClean="0">
                <a:solidFill>
                  <a:srgbClr val="00B050"/>
                </a:solidFill>
              </a:rPr>
              <a:t>     -       </a:t>
            </a:r>
            <a:r>
              <a:rPr lang="en-US" b="1" i="1" dirty="0" err="1" smtClean="0">
                <a:solidFill>
                  <a:srgbClr val="00B050"/>
                </a:solidFill>
              </a:rPr>
              <a:t>kein</a:t>
            </a:r>
            <a:endParaRPr lang="ru-RU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en-US" b="1" i="1" dirty="0" err="1" smtClean="0">
                <a:solidFill>
                  <a:srgbClr val="00B050"/>
                </a:solidFill>
              </a:rPr>
              <a:t>eine</a:t>
            </a:r>
            <a:r>
              <a:rPr lang="en-US" b="1" i="1" dirty="0" smtClean="0">
                <a:solidFill>
                  <a:srgbClr val="00B050"/>
                </a:solidFill>
              </a:rPr>
              <a:t>   -      </a:t>
            </a:r>
            <a:r>
              <a:rPr lang="en-US" b="1" i="1" dirty="0" err="1" smtClean="0">
                <a:solidFill>
                  <a:srgbClr val="00B050"/>
                </a:solidFill>
              </a:rPr>
              <a:t>keine</a:t>
            </a:r>
            <a:endParaRPr lang="ru-RU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en-US" b="1" i="1" dirty="0" err="1" smtClean="0">
                <a:solidFill>
                  <a:srgbClr val="00B050"/>
                </a:solidFill>
              </a:rPr>
              <a:t>einen</a:t>
            </a:r>
            <a:r>
              <a:rPr lang="en-US" b="1" i="1" dirty="0" smtClean="0">
                <a:solidFill>
                  <a:srgbClr val="00B050"/>
                </a:solidFill>
              </a:rPr>
              <a:t>    -    </a:t>
            </a:r>
            <a:r>
              <a:rPr lang="en-US" b="1" i="1" dirty="0" err="1" smtClean="0">
                <a:solidFill>
                  <a:srgbClr val="00B050"/>
                </a:solidFill>
              </a:rPr>
              <a:t>keinen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Отрицание   </a:t>
            </a:r>
            <a:r>
              <a:rPr lang="en-US" b="1" i="1" dirty="0" err="1" smtClean="0">
                <a:solidFill>
                  <a:srgbClr val="00B050"/>
                </a:solidFill>
              </a:rPr>
              <a:t>kein</a:t>
            </a:r>
            <a:r>
              <a:rPr lang="ru-RU" b="1" i="1" dirty="0" smtClean="0">
                <a:solidFill>
                  <a:srgbClr val="002060"/>
                </a:solidFill>
              </a:rPr>
              <a:t>  </a:t>
            </a:r>
            <a:r>
              <a:rPr lang="ru-RU" dirty="0" smtClean="0">
                <a:solidFill>
                  <a:srgbClr val="002060"/>
                </a:solidFill>
              </a:rPr>
              <a:t>употребляется перед именем существительным нарицательным и согласуется в роде, числе, падеже. Оно склоняется как неопределённый артикль.</a:t>
            </a:r>
          </a:p>
          <a:p>
            <a:endParaRPr lang="ru-RU" dirty="0"/>
          </a:p>
        </p:txBody>
      </p:sp>
      <p:sp>
        <p:nvSpPr>
          <p:cNvPr id="4" name="Солнце 3"/>
          <p:cNvSpPr/>
          <p:nvPr/>
        </p:nvSpPr>
        <p:spPr>
          <a:xfrm>
            <a:off x="228600" y="228600"/>
            <a:ext cx="1600200" cy="1524000"/>
          </a:xfrm>
          <a:prstGeom prst="sun">
            <a:avLst/>
          </a:prstGeom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олнце 21"/>
          <p:cNvSpPr/>
          <p:nvPr/>
        </p:nvSpPr>
        <p:spPr>
          <a:xfrm>
            <a:off x="0" y="0"/>
            <a:ext cx="1447800" cy="1371600"/>
          </a:xfrm>
          <a:prstGeom prst="sun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5800" y="914400"/>
            <a:ext cx="8458200" cy="457200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</a:rPr>
              <a:t>ein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 Heft      -   </a:t>
            </a:r>
            <a:r>
              <a:rPr lang="en-US" b="1" i="1" dirty="0" err="1" smtClean="0">
                <a:solidFill>
                  <a:srgbClr val="0070C0"/>
                </a:solidFill>
              </a:rPr>
              <a:t>k</a:t>
            </a:r>
            <a:r>
              <a:rPr lang="en-US" b="1" i="1" dirty="0" err="1" smtClean="0">
                <a:solidFill>
                  <a:srgbClr val="00B050"/>
                </a:solidFill>
              </a:rPr>
              <a:t>ein</a:t>
            </a:r>
            <a:r>
              <a:rPr lang="en-US" b="1" i="1" dirty="0" smtClean="0">
                <a:solidFill>
                  <a:srgbClr val="0070C0"/>
                </a:solidFill>
              </a:rPr>
              <a:t>  Heft</a:t>
            </a:r>
            <a:endParaRPr lang="ru-RU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</a:rPr>
              <a:t>einen</a:t>
            </a:r>
            <a:r>
              <a:rPr lang="en-US" b="1" i="1" dirty="0" smtClean="0">
                <a:solidFill>
                  <a:srgbClr val="0070C0"/>
                </a:solidFill>
              </a:rPr>
              <a:t>  </a:t>
            </a:r>
            <a:r>
              <a:rPr lang="en-US" b="1" i="1" dirty="0" err="1" smtClean="0">
                <a:solidFill>
                  <a:srgbClr val="0070C0"/>
                </a:solidFill>
              </a:rPr>
              <a:t>Kuli</a:t>
            </a:r>
            <a:r>
              <a:rPr lang="en-US" b="1" i="1" dirty="0" smtClean="0">
                <a:solidFill>
                  <a:srgbClr val="0070C0"/>
                </a:solidFill>
              </a:rPr>
              <a:t>   -      </a:t>
            </a:r>
            <a:r>
              <a:rPr lang="en-US" b="1" i="1" dirty="0" err="1" smtClean="0">
                <a:solidFill>
                  <a:srgbClr val="0070C0"/>
                </a:solidFill>
              </a:rPr>
              <a:t>k</a:t>
            </a:r>
            <a:r>
              <a:rPr lang="en-US" b="1" i="1" dirty="0" err="1" smtClean="0">
                <a:solidFill>
                  <a:srgbClr val="00B050"/>
                </a:solidFill>
              </a:rPr>
              <a:t>einen</a:t>
            </a:r>
            <a:r>
              <a:rPr lang="en-US" b="1" i="1" dirty="0" smtClean="0">
                <a:solidFill>
                  <a:srgbClr val="0070C0"/>
                </a:solidFill>
              </a:rPr>
              <a:t>  </a:t>
            </a:r>
            <a:r>
              <a:rPr lang="en-US" b="1" i="1" dirty="0" err="1" smtClean="0">
                <a:solidFill>
                  <a:srgbClr val="0070C0"/>
                </a:solidFill>
              </a:rPr>
              <a:t>Kuli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i="1" dirty="0" smtClean="0"/>
              <a:t>  </a:t>
            </a:r>
          </a:p>
          <a:p>
            <a:pPr>
              <a:buNone/>
            </a:pPr>
            <a:r>
              <a:rPr lang="en-US" b="1" i="1" dirty="0" err="1" smtClean="0">
                <a:solidFill>
                  <a:schemeClr val="accent4">
                    <a:lumMod val="50000"/>
                  </a:schemeClr>
                </a:solidFill>
              </a:rPr>
              <a:t>Ich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b="1" i="1" dirty="0" err="1" smtClean="0">
                <a:solidFill>
                  <a:schemeClr val="accent4">
                    <a:lumMod val="50000"/>
                  </a:schemeClr>
                </a:solidFill>
              </a:rPr>
              <a:t>habe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b="1" i="1" dirty="0" err="1" smtClean="0">
                <a:solidFill>
                  <a:srgbClr val="00B050"/>
                </a:solidFill>
              </a:rPr>
              <a:t>kein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Heft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.   </a:t>
            </a:r>
            <a:r>
              <a:rPr lang="ru-RU" b="1" i="1" dirty="0" smtClean="0"/>
              <a:t>У меня </a:t>
            </a:r>
            <a:r>
              <a:rPr lang="ru-RU" b="1" i="1" dirty="0" smtClean="0">
                <a:solidFill>
                  <a:srgbClr val="00B050"/>
                </a:solidFill>
              </a:rPr>
              <a:t>нет </a:t>
            </a:r>
            <a:r>
              <a:rPr lang="ru-RU" b="1" i="1" dirty="0" smtClean="0"/>
              <a:t>тетради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b="1" i="1" dirty="0" err="1" smtClean="0">
                <a:solidFill>
                  <a:schemeClr val="accent4">
                    <a:lumMod val="50000"/>
                  </a:schemeClr>
                </a:solidFill>
              </a:rPr>
              <a:t>Ich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b="1" i="1" dirty="0" err="1" smtClean="0">
                <a:solidFill>
                  <a:schemeClr val="accent4">
                    <a:lumMod val="50000"/>
                  </a:schemeClr>
                </a:solidFill>
              </a:rPr>
              <a:t>habe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b="1" i="1" dirty="0" err="1" smtClean="0">
                <a:solidFill>
                  <a:srgbClr val="00B050"/>
                </a:solidFill>
              </a:rPr>
              <a:t>keinen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b="1" i="1" dirty="0" err="1" smtClean="0">
                <a:solidFill>
                  <a:schemeClr val="accent4">
                    <a:lumMod val="50000"/>
                  </a:schemeClr>
                </a:solidFill>
              </a:rPr>
              <a:t>Kuli</a:t>
            </a:r>
            <a:r>
              <a:rPr lang="ru-RU" b="1" i="1" dirty="0" smtClean="0">
                <a:solidFill>
                  <a:srgbClr val="7030A0"/>
                </a:solidFill>
              </a:rPr>
              <a:t>.  </a:t>
            </a:r>
            <a:r>
              <a:rPr lang="ru-RU" b="1" i="1" dirty="0" smtClean="0"/>
              <a:t>У меня </a:t>
            </a:r>
            <a:r>
              <a:rPr lang="ru-RU" b="1" i="1" dirty="0" smtClean="0">
                <a:solidFill>
                  <a:srgbClr val="00B050"/>
                </a:solidFill>
              </a:rPr>
              <a:t>нет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smtClean="0"/>
              <a:t>ручки.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 rot="20296917">
            <a:off x="22367" y="597188"/>
            <a:ext cx="1828800" cy="1295400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F:\картинки 2\ру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5029200"/>
            <a:ext cx="1428750" cy="1428750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581400" y="5181600"/>
            <a:ext cx="1828800" cy="1143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3429000" y="5257800"/>
            <a:ext cx="1905000" cy="914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F:\картинки 2\тетрад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7169" y="3317874"/>
            <a:ext cx="1230631" cy="1025526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3733800" y="3276600"/>
            <a:ext cx="1600200" cy="9906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962400" y="3352800"/>
            <a:ext cx="1524000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F:\картинки 2\учениц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7659" y="3124200"/>
            <a:ext cx="1131316" cy="1295400"/>
          </a:xfrm>
          <a:prstGeom prst="ellipse">
            <a:avLst/>
          </a:prstGeom>
          <a:noFill/>
        </p:spPr>
      </p:pic>
      <p:pic>
        <p:nvPicPr>
          <p:cNvPr id="2055" name="Picture 7" descr="D:\картинки\ученик\ps1.jpg"/>
          <p:cNvPicPr>
            <a:picLocks noChangeAspect="1" noChangeArrowheads="1"/>
          </p:cNvPicPr>
          <p:nvPr/>
        </p:nvPicPr>
        <p:blipFill>
          <a:blip r:embed="rId5"/>
          <a:srcRect t="12820" r="46118"/>
          <a:stretch>
            <a:fillRect/>
          </a:stretch>
        </p:blipFill>
        <p:spPr bwMode="auto">
          <a:xfrm>
            <a:off x="5943600" y="4953000"/>
            <a:ext cx="914400" cy="1554619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В остальных случаях в немецком предложении употребляется отрицание </a:t>
            </a:r>
            <a:r>
              <a:rPr lang="en-US" b="1" i="1" dirty="0" err="1" smtClean="0">
                <a:solidFill>
                  <a:srgbClr val="00B050"/>
                </a:solidFill>
              </a:rPr>
              <a:t>nicht</a:t>
            </a:r>
            <a:r>
              <a:rPr lang="ru-RU" b="1" i="1" dirty="0" smtClean="0">
                <a:solidFill>
                  <a:srgbClr val="00B050"/>
                </a:solidFill>
              </a:rPr>
              <a:t>.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b="1" i="1" dirty="0" smtClean="0"/>
              <a:t>  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Das</a:t>
            </a:r>
            <a:r>
              <a:rPr lang="ru-RU" b="1" i="1" dirty="0" smtClean="0">
                <a:solidFill>
                  <a:srgbClr val="002060"/>
                </a:solidFill>
              </a:rPr>
              <a:t>   </a:t>
            </a:r>
            <a:r>
              <a:rPr lang="en-US" b="1" i="1" dirty="0" err="1" smtClean="0">
                <a:solidFill>
                  <a:srgbClr val="002060"/>
                </a:solidFill>
              </a:rPr>
              <a:t>ist</a:t>
            </a:r>
            <a:r>
              <a:rPr lang="ru-RU" b="1" i="1" dirty="0" smtClean="0">
                <a:solidFill>
                  <a:srgbClr val="002060"/>
                </a:solidFill>
              </a:rPr>
              <a:t>   </a:t>
            </a:r>
            <a:r>
              <a:rPr lang="en-US" b="1" i="1" dirty="0" err="1" smtClean="0">
                <a:solidFill>
                  <a:srgbClr val="00B050"/>
                </a:solidFill>
              </a:rPr>
              <a:t>nicht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  </a:t>
            </a:r>
            <a:r>
              <a:rPr lang="en-US" b="1" i="1" dirty="0" smtClean="0">
                <a:solidFill>
                  <a:srgbClr val="002060"/>
                </a:solidFill>
              </a:rPr>
              <a:t>Anna</a:t>
            </a:r>
            <a:r>
              <a:rPr lang="ru-RU" b="1" i="1" dirty="0" smtClean="0">
                <a:solidFill>
                  <a:srgbClr val="002060"/>
                </a:solidFill>
              </a:rPr>
              <a:t>.  Это </a:t>
            </a:r>
            <a:r>
              <a:rPr lang="ru-RU" b="1" i="1" dirty="0" smtClean="0">
                <a:solidFill>
                  <a:srgbClr val="00B050"/>
                </a:solidFill>
              </a:rPr>
              <a:t>не</a:t>
            </a:r>
            <a:r>
              <a:rPr lang="ru-RU" b="1" i="1" dirty="0" smtClean="0">
                <a:solidFill>
                  <a:srgbClr val="002060"/>
                </a:solidFill>
              </a:rPr>
              <a:t> Анна.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</a:t>
            </a:r>
            <a:r>
              <a:rPr lang="en-US" b="1" i="1" dirty="0" err="1" smtClean="0">
                <a:solidFill>
                  <a:srgbClr val="002060"/>
                </a:solidFill>
              </a:rPr>
              <a:t>Ich</a:t>
            </a:r>
            <a:r>
              <a:rPr lang="ru-RU" b="1" i="1" dirty="0" smtClean="0">
                <a:solidFill>
                  <a:srgbClr val="002060"/>
                </a:solidFill>
              </a:rPr>
              <a:t>   </a:t>
            </a:r>
            <a:r>
              <a:rPr lang="en-US" b="1" i="1" dirty="0" err="1" smtClean="0">
                <a:solidFill>
                  <a:srgbClr val="002060"/>
                </a:solidFill>
              </a:rPr>
              <a:t>schreibe</a:t>
            </a:r>
            <a:r>
              <a:rPr lang="ru-RU" b="1" i="1" dirty="0" smtClean="0">
                <a:solidFill>
                  <a:srgbClr val="002060"/>
                </a:solidFill>
              </a:rPr>
              <a:t>   </a:t>
            </a:r>
            <a:r>
              <a:rPr lang="en-US" b="1" i="1" dirty="0" err="1" smtClean="0">
                <a:solidFill>
                  <a:srgbClr val="00B050"/>
                </a:solidFill>
              </a:rPr>
              <a:t>nicht</a:t>
            </a:r>
            <a:r>
              <a:rPr lang="ru-RU" b="1" i="1" dirty="0" smtClean="0">
                <a:solidFill>
                  <a:srgbClr val="00B050"/>
                </a:solidFill>
              </a:rPr>
              <a:t>.</a:t>
            </a:r>
            <a:r>
              <a:rPr lang="ru-RU" b="1" i="1" dirty="0" smtClean="0">
                <a:solidFill>
                  <a:srgbClr val="002060"/>
                </a:solidFill>
              </a:rPr>
              <a:t>  Я </a:t>
            </a:r>
            <a:r>
              <a:rPr lang="ru-RU" b="1" i="1" dirty="0" smtClean="0">
                <a:solidFill>
                  <a:srgbClr val="00B050"/>
                </a:solidFill>
              </a:rPr>
              <a:t>не </a:t>
            </a:r>
            <a:r>
              <a:rPr lang="ru-RU" b="1" i="1" dirty="0" smtClean="0">
                <a:solidFill>
                  <a:srgbClr val="002060"/>
                </a:solidFill>
              </a:rPr>
              <a:t>пишу.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smtClean="0">
                <a:solidFill>
                  <a:srgbClr val="FF0000"/>
                </a:solidFill>
              </a:rPr>
              <a:t>  </a:t>
            </a:r>
            <a:r>
              <a:rPr lang="ru-RU" sz="4000" b="1" smtClean="0">
                <a:solidFill>
                  <a:srgbClr val="FF0000"/>
                </a:solidFill>
              </a:rPr>
              <a:t>!</a:t>
            </a:r>
            <a:r>
              <a:rPr lang="ru-RU" b="1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Запиши в тетрадь правило с примерами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D:\картинки\ученик\motivator-29327.jpeg"/>
          <p:cNvPicPr>
            <a:picLocks noChangeAspect="1" noChangeArrowheads="1"/>
          </p:cNvPicPr>
          <p:nvPr/>
        </p:nvPicPr>
        <p:blipFill>
          <a:blip r:embed="rId2" cstate="print"/>
          <a:srcRect l="4175" t="5580" r="8603" b="25305"/>
          <a:stretch>
            <a:fillRect/>
          </a:stretch>
        </p:blipFill>
        <p:spPr bwMode="auto">
          <a:xfrm>
            <a:off x="6858000" y="1219200"/>
            <a:ext cx="1417638" cy="1447800"/>
          </a:xfrm>
          <a:prstGeom prst="cloud">
            <a:avLst/>
          </a:prstGeom>
          <a:noFill/>
        </p:spPr>
      </p:pic>
      <p:pic>
        <p:nvPicPr>
          <p:cNvPr id="5122" name="Picture 2" descr="D:\картинки\ученик\76191331.jpg"/>
          <p:cNvPicPr>
            <a:picLocks noChangeAspect="1" noChangeArrowheads="1"/>
          </p:cNvPicPr>
          <p:nvPr/>
        </p:nvPicPr>
        <p:blipFill>
          <a:blip r:embed="rId3"/>
          <a:srcRect l="25828" t="21115" r="28092" b="4383"/>
          <a:stretch>
            <a:fillRect/>
          </a:stretch>
        </p:blipFill>
        <p:spPr bwMode="auto">
          <a:xfrm>
            <a:off x="7315200" y="3810000"/>
            <a:ext cx="1066800" cy="1295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296</Words>
  <PresentationFormat>Экран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23</cp:revision>
  <dcterms:created xsi:type="dcterms:W3CDTF">2012-10-02T09:36:48Z</dcterms:created>
  <dcterms:modified xsi:type="dcterms:W3CDTF">2015-10-27T19:27:24Z</dcterms:modified>
</cp:coreProperties>
</file>