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9" r:id="rId4"/>
    <p:sldId id="260" r:id="rId5"/>
    <p:sldId id="261" r:id="rId6"/>
    <p:sldId id="262" r:id="rId7"/>
    <p:sldId id="263" r:id="rId8"/>
    <p:sldId id="264" r:id="rId9"/>
    <p:sldId id="28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34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Критич.мышление</c:v>
                </c:pt>
              </c:strCache>
            </c:strRef>
          </c:tx>
          <c:explosion val="24"/>
          <c:cat>
            <c:strRef>
              <c:f>Лист1!$A$2:$A$3</c:f>
              <c:strCache>
                <c:ptCount val="2"/>
                <c:pt idx="0">
                  <c:v>владеют</c:v>
                </c:pt>
                <c:pt idx="1">
                  <c:v>отсутствует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47FE8-E71D-443C-84B1-4A9FEFE4FDDE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001CF-CEE8-4C90-91CE-E788A55E87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Критическое мышление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самостоятельное мышление обучающихся, где отправной точкой является информация. Оно начинается от постановки вопросов, строится на основе убедительной аргументации.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Особенностью данной педагогической технологии является 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учащийся  сам конструирует этот процесс, исходя из реальных и конкретных целей, сам отслеживает направления своего развития, сам определяет конечный результат. Учитель в этом процессе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 smtClean="0"/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ПРОВОКАЦИЯ. Цель –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«разбудить» мыслительную деятельность  обучающихся и подвигнуть их на дальнейшую дискуссию (вывести из «царства Морфея» в «царство харит»).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прием работает и на стадии осмысления. Для заполнения таблицы ученикам понадобится вновь вернуться к тексту. Таким образом, обеспечивается вдумчивое, внимательное чтение. Технологический прием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Инсерт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таблица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Инсерт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сделают зримым процесс накопления информации, путь от «старого» знания к «новому» – понятным и четким.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Кластер ( от англ. «скопление», «кисть», «гроздь») — это графическая форма организации информации, когда выделяются основные смысловые единицы, которые фиксируются в виде схемы с обозначением всех связей между ними. Он представляет собой изображение, способствующее систематизации и обобщению учебного материала.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Кластер является отражением нелинейной формы мышления. Иногда такой способ называют «наглядным мозговым штурмом».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работе над кластером необходимо соблюдать следующие правила: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 бояться записывать все, что приходит на ум, дать волю воображению и интуиции;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постараться использовать как можно больше связей, не следовать заранее определенному плану.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Синквейн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(от франц. «пять строк») – белый стих, помогающий синтезировать, резюмировать информацию.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Технология критического мышления учит осмысленно пользоваться понятиями и определять свое личное отношение к рассматриваемой проблеме. Ценность заключается в том, что все это собрано в пяти строках.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мышление – значит развивать умение думать, а именно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обогащать словарный запас;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подготавливать к краткому пересказу;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формулировать идею ;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позволяет почувствовать себя хоть на мгновение творцом;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получается у всех.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 расширенных ответов может быть выражен в виде «Пирамидной истории» и в виде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Фишбоуна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«Пирамидной истории» лежит особая структура, где номер строки обозначает количество слов, вписываемых в «пирамиду»: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имя героя (темы);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характеристика или описание;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место действия (использования);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проблема;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описание развития ситуации;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предпринимается для решения проблемы;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проблемы или предположение того, что будет дальше.</a:t>
            </a:r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Стратегия  «Пирамидной истории» поможет преодолеть сложности, связанные с процессом письма, превращает процесс письма в интересное занятие, учит искать выход из любой ситуации. Стратегия имеет три этапа.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коллективное заполнение пирамиды.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индивидуальное выражение учащимися своих идей.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коллективное обсуждение написанного.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установить правила, которые должны соблюдаться всеми участниками.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Правило поднятой руки 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Быть внимательным, не повторять того, что уже сказано.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Быть активным.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Быть терпимым к мнению других.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Не следует перебивать говорящего, нужно уметь слушать.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Фишбоун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Дословно этот метод переводится с английского как «рыбная кость» и направлен на развитие критического мышления учащихся в наглядно-содержательной форме. Суть данного методического приема — установление причинно-следственных взаимосвязей между объектом анализа и влияющими на него факторами, совершение обоснованного выбора.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Прием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Фишбоун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предполагает ранжирование понятий, поэтому наиболее важные из них для решения основной проблемы располагают ближе к голове. Все записи должны быть краткими, точными, лаконичными и отображать лишь суть понятий.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 «критического мышления» обычно включает в себя умение прогнозировать ситуацию, наблюдать, обобщать, сравнивать, выдвигать гипотезы и устанавливать связи, рассуждать по аналогии и выявлять причины, а также предполагает рациональный и творческий подход к рассмотрению любых вопросов.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технологий критического мышления – одна из попыток  вывести ребёнка к свету. «Педагог не тот, кто учит; такого народу на свете полно. Педагог тот, кто чувствует, как ученик учится. У которого в голове и светло - потому что он учитель, и темно – потому что он ученик. Только понимая, чувствуя эту темноту, можно пробиться через неё и вывести ребёнка к свету - осветлить его ум, просветить его...»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Львович Соловейчик). 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Особенностью данной педагогической технологии является то, что учащийся  сам конструирует этот процесс, исходя из реальных и конкретных целей, сам отслеживает направления своего развития, сам определяет конечный результат. Учитель в этом процессе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К.Роджерсу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создателя психотерапии, задача учителя не диктовать готовое и, возможно, не нужное ученику знание, а разбудить его собственную познавательную активность, которая выразится в выборе и содержания, и целей, и методов работы, и поведения, и ценностей. Учитель,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К.Роджерсу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стимулирует и облегчает  самостоятельную деятельность ученика.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Позиция учителя - это позиция консультанта и во многом психотерапевта, осуществляющего "развивающую помощь".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Средство: система «тонких и толстых вопросов».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Таблица "Толстых" и "Тонких" вопросов может быть использована на любой из трех стадий урока: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 стадии вызова – это вопросы до изучения темы;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 стадии осмысления – способ активной фиксации вопросов по ходу чтения, слушания;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размышлении – демонстрация пройденного.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по вопросам ведется в несколько этапов:</a:t>
            </a:r>
            <a:endParaRPr lang="ru-RU" dirty="0" smtClean="0"/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этап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учащиеся  по таблице задают вопросы, </a:t>
            </a:r>
            <a:endParaRPr lang="ru-RU" dirty="0" smtClean="0"/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этап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записывают  вопросы по тексту,</a:t>
            </a:r>
            <a:endParaRPr lang="ru-RU" dirty="0" smtClean="0"/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этап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при работе с текстом дети к каждой части записывают в каждую колонку таблицы по одному вопросу, которые после чтения задают своим товарищам. 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 «тонкие» вопросы по тексту романа «Отцы и дети» И.С.Тургенева (10-ый класс)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звали главного героя романа?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является идейным противником Базарова?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Согласны ли вы, что Аркадий Кирсанов является единомышленником Базарова?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 к развернутым («толстым») вопросам: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отрицает Базаров?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он предлагает взамен?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защищает Павел Петрович Кирсанов?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чем суть «формулы жука»?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понимаете смысл фразы «Природа не храм, а мастерская, и человек в ней работник»?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Выдержал ли Базаров экзамены на дружбу, любовь, сыновний долг и почему?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Толстые вопросы – это проблемные вопросы, предполагающие неоднозначные ответы. на толстые вопросы возможно несколько ответов, а на тонкие – только один.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Продолжением толстых и тонких вопросов является Прием «6 W» (от англ. вопросительного слова 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?» - «почему?», «зачем?»).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Помните детскую игру «Купи слоника»? Напомним. Подходит один ребенок к другому и говорит: «Купи слоника!». Тот отвечает: «Не нужен мне никакой слоник!». А первый возражает: «Все говорят: Не нужен мне никакой слоник!, а ты купи слоника!». Этот диалог может длиться бесконечно долго. Помимо выдержки и терпения он развивает умение найти такую словесную конструкцию, которая позволяет успешно выйти из сложной ситуации.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разумным завершением методической игры в вопросы будет «Ромашка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Блума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шесть лепестков — шесть типов вопросов.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Простые вопросы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Уточняющие вопросы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Интерпретационные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Творческие вопросы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Оценочные вопросы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Практические вопросы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ходу чтения обучающимся предлагается (карандашом или маркером) делать пометки на полях.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01CF-CEE8-4C90-91CE-E788A55E872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2ED9-031C-4CE8-B4C4-B158A72AF3E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CBAE9-F12B-4B71-BCD7-B8079ECC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s.ksu.edu.sa/wp-content/uploads/2013/11/critical-thinking.jpg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708920"/>
            <a:ext cx="5274468" cy="367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485094" y="2967335"/>
            <a:ext cx="12114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                      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Arabic Typesetting" pitchFamily="66" charset="-78"/>
              </a:rPr>
              <a:t>Технологии критического мышления как средства речевого развития обучающихся</a:t>
            </a:r>
            <a:endParaRPr lang="ru-RU" sz="3200" b="1" dirty="0">
              <a:solidFill>
                <a:srgbClr val="002060"/>
              </a:solidFill>
              <a:latin typeface="GungsuhChe" pitchFamily="49" charset="-127"/>
              <a:ea typeface="GungsuhChe" pitchFamily="49" charset="-127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96952"/>
            <a:ext cx="4067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опыта работы учителя русского языка и литературы</a:t>
            </a:r>
          </a:p>
          <a:p>
            <a:r>
              <a:rPr lang="ru-RU" sz="2400" dirty="0" smtClean="0"/>
              <a:t>МБОУ СОШ № 27 г. Химки</a:t>
            </a:r>
          </a:p>
          <a:p>
            <a:r>
              <a:rPr lang="ru-RU" sz="2400" dirty="0" smtClean="0"/>
              <a:t>                </a:t>
            </a:r>
            <a:r>
              <a:rPr lang="ru-RU" sz="2400" dirty="0" err="1" smtClean="0"/>
              <a:t>Котлова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 Валерия Вячеславовича</a:t>
            </a:r>
            <a:endParaRPr lang="ru-RU" sz="2400" dirty="0"/>
          </a:p>
        </p:txBody>
      </p:sp>
    </p:spTree>
  </p:cSld>
  <p:clrMapOvr>
    <a:masterClrMapping/>
  </p:clrMapOvr>
  <p:transition advTm="13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4149080"/>
          <a:ext cx="8784976" cy="1452372"/>
        </p:xfrm>
        <a:graphic>
          <a:graphicData uri="http://schemas.openxmlformats.org/drawingml/2006/table">
            <a:tbl>
              <a:tblPr/>
              <a:tblGrid>
                <a:gridCol w="2196244"/>
                <a:gridCol w="2196244"/>
                <a:gridCol w="2196244"/>
                <a:gridCol w="2196244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«V»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знаю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«+»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новое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«-»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думал иначе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«?»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вопросы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116632"/>
            <a:ext cx="60486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ИНСЕРТ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interactive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интерактивная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самоактивизирующая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noting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размечающая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system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effective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эффективного;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reading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чтения;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thinking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размышления.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9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Но немногие согласятся с вами, и для многих покажется странным, если вы скажете, что </a:t>
            </a:r>
            <a:r>
              <a:rPr lang="ru-RU" b="1" dirty="0" smtClean="0">
                <a:solidFill>
                  <a:srgbClr val="7030A0"/>
                </a:solidFill>
              </a:rPr>
              <a:t>первая истинно национально-русская поэма в стихах была и есть — «Евгений Онегин» Пушкина и что в ней народности больше, нежели в каком угодно другом народном русском сочинении</a:t>
            </a:r>
            <a:r>
              <a:rPr lang="ru-RU" b="1" dirty="0" smtClean="0"/>
              <a:t>. </a:t>
            </a:r>
            <a:r>
              <a:rPr lang="ru-RU" sz="4000" b="1" dirty="0" smtClean="0">
                <a:solidFill>
                  <a:srgbClr val="C00000"/>
                </a:solidFill>
              </a:rPr>
              <a:t>+</a:t>
            </a:r>
            <a:r>
              <a:rPr lang="ru-RU" b="1" dirty="0" smtClean="0"/>
              <a:t> </a:t>
            </a:r>
            <a:r>
              <a:rPr lang="ru-RU" dirty="0" smtClean="0"/>
              <a:t>А между тем это такая же истина, как и то, что дважды два — четыре. Если ее не все признают национальною — это потому, что у нас издавна укоренилось престранное мнение, будто бы русский во фраке или русская в корсете — уже не русские и </a:t>
            </a:r>
            <a:r>
              <a:rPr lang="ru-RU" b="1" dirty="0" smtClean="0">
                <a:solidFill>
                  <a:srgbClr val="7030A0"/>
                </a:solidFill>
              </a:rPr>
              <a:t>что русский дух дает себя чувствовать только там, где есть зипун, лапти, сивуха и кислая капуста.</a:t>
            </a:r>
            <a:r>
              <a:rPr lang="en-US" sz="3200" b="1" dirty="0" smtClean="0">
                <a:solidFill>
                  <a:srgbClr val="C00000"/>
                </a:solidFill>
              </a:rPr>
              <a:t>V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В этом случае у нас многие даже и между так называемыми образованными людьми бессознательно подражают русскому простонародью, которое всякого чужестранца из Европы называет </a:t>
            </a:r>
            <a:r>
              <a:rPr lang="ru-RU" i="1" dirty="0" smtClean="0"/>
              <a:t>немцем</a:t>
            </a:r>
            <a:r>
              <a:rPr lang="ru-RU" dirty="0" smtClean="0"/>
              <a:t>. И вот где источник пустой боязни некоторых, чтоб мы все не онемечились! </a:t>
            </a:r>
            <a:r>
              <a:rPr lang="ru-RU" b="1" dirty="0" smtClean="0">
                <a:solidFill>
                  <a:srgbClr val="7030A0"/>
                </a:solidFill>
              </a:rPr>
              <a:t>Все европейские народы развивались как один народ,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> сперва под </a:t>
            </a:r>
            <a:r>
              <a:rPr lang="ru-RU" dirty="0" err="1" smtClean="0"/>
              <a:t>сению</a:t>
            </a:r>
            <a:r>
              <a:rPr lang="ru-RU" dirty="0" smtClean="0"/>
              <a:t> католического единства, духовного (в лице папы) и светского (в лице избранного главы Священной Римской империи), а потом под влиянием одних и тех же стремлений к последним результатам цивилизации, — </a:t>
            </a:r>
            <a:r>
              <a:rPr lang="ru-RU" b="1" dirty="0" smtClean="0">
                <a:solidFill>
                  <a:srgbClr val="7030A0"/>
                </a:solidFill>
              </a:rPr>
              <a:t>однако тем не менее между французом, немцем, англичанином, итальянцем, шведом, испанцем такая же существенная разница, как и между русским и индийцем</a:t>
            </a:r>
            <a:r>
              <a:rPr lang="ru-RU" dirty="0" smtClean="0"/>
              <a:t>.</a:t>
            </a:r>
            <a:r>
              <a:rPr lang="en-US" sz="3200" b="1" dirty="0" smtClean="0">
                <a:solidFill>
                  <a:srgbClr val="C00000"/>
                </a:solidFill>
              </a:rPr>
              <a:t>-</a:t>
            </a:r>
            <a:r>
              <a:rPr lang="ru-RU" sz="3200" b="1" dirty="0" smtClean="0"/>
              <a:t> </a:t>
            </a:r>
            <a:r>
              <a:rPr lang="ru-RU" dirty="0" smtClean="0"/>
              <a:t>Это струны одного и того же инструмента — духа человеческого, но струны разного объема, каждая с своим особенным звуком, — и потому-то они издают полные гармонические аккорды. </a:t>
            </a:r>
            <a:endParaRPr lang="ru-RU" dirty="0"/>
          </a:p>
        </p:txBody>
      </p:sp>
    </p:spTree>
  </p:cSld>
  <p:clrMapOvr>
    <a:masterClrMapping/>
  </p:clrMapOvr>
  <p:transition advTm="23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pp.nashaucheba.ru/pars_docs/refs/123/122831/img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132856"/>
            <a:ext cx="7056784" cy="43288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Основные принципы составления кластера</a:t>
            </a:r>
          </a:p>
          <a:p>
            <a:r>
              <a:rPr lang="ru-RU" sz="2400" dirty="0" smtClean="0"/>
              <a:t>Кластер оформляется в виде грозди или модели планеты со спутниками. В центре располагается основное понятие, мысль, по сторонам обозначаются крупные смысловые единицы, соединенные с центральным понятием прямыми линиями. </a:t>
            </a:r>
            <a:endParaRPr lang="ru-RU" sz="2400" dirty="0"/>
          </a:p>
        </p:txBody>
      </p:sp>
    </p:spTree>
  </p:cSld>
  <p:clrMapOvr>
    <a:masterClrMapping/>
  </p:clrMapOvr>
  <p:transition advTm="23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iki.iteach.ru/images/archive/1/1e/20111123052645%21%D0%9A%D0%BB%D0%B0%D1%81%D1%82%D0%B5%D1%80_%D0%BF%D0%BE_%D1%82%D0%B5%D0%BC%D0%B5_%D0%98%D0%BC%D1%8F_%D1%81%D1%83%D1%89%D0%B5%D1%81%D1%82%D0%B2%D0%B8%D1%82%D0%B5%D0%BB%D1%8C%D0%BD%D0%BE%D0%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924944"/>
            <a:ext cx="5688632" cy="36046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Достоинства и результаты применения приема</a:t>
            </a:r>
          </a:p>
          <a:p>
            <a:r>
              <a:rPr lang="ru-RU" sz="2400" dirty="0" smtClean="0"/>
              <a:t>Применение кластера имеет следующие достоинства:</a:t>
            </a:r>
          </a:p>
          <a:p>
            <a:r>
              <a:rPr lang="ru-RU" sz="2400" dirty="0" smtClean="0"/>
              <a:t>он позволяет охватить большой объем информации;</a:t>
            </a:r>
          </a:p>
          <a:p>
            <a:r>
              <a:rPr lang="ru-RU" sz="2400" dirty="0" smtClean="0"/>
              <a:t>вовлекает всех участников коллектива в обучающий процесс, им это интересно;</a:t>
            </a:r>
          </a:p>
          <a:p>
            <a:r>
              <a:rPr lang="ru-RU" sz="2400" dirty="0" smtClean="0"/>
              <a:t>дети активны и открыты, потому что у них не возникает страха ошибиться, высказать неверное суждение.</a:t>
            </a:r>
            <a:endParaRPr lang="ru-RU" sz="2400" dirty="0"/>
          </a:p>
        </p:txBody>
      </p:sp>
    </p:spTree>
  </p:cSld>
  <p:clrMapOvr>
    <a:masterClrMapping/>
  </p:clrMapOvr>
  <p:transition advTm="12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ello_html_4f34302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280" y="2934991"/>
            <a:ext cx="6480720" cy="39230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ходе данной работы формируются и развиваются следующие умения:</a:t>
            </a:r>
          </a:p>
          <a:p>
            <a:r>
              <a:rPr lang="ru-RU" sz="2400" dirty="0" smtClean="0"/>
              <a:t>умение ставить вопросы;</a:t>
            </a:r>
          </a:p>
          <a:p>
            <a:r>
              <a:rPr lang="ru-RU" sz="2400" dirty="0" smtClean="0"/>
              <a:t>выделять главное;</a:t>
            </a:r>
          </a:p>
          <a:p>
            <a:r>
              <a:rPr lang="ru-RU" sz="2400" dirty="0" smtClean="0"/>
              <a:t>устанавливать причинно-следственные связи и строить умозаключения;</a:t>
            </a:r>
          </a:p>
          <a:p>
            <a:r>
              <a:rPr lang="ru-RU" sz="2400" dirty="0" smtClean="0"/>
              <a:t>переходить от частностей к общему, понимая проблему в целом;</a:t>
            </a:r>
          </a:p>
          <a:p>
            <a:r>
              <a:rPr lang="ru-RU" sz="2400" dirty="0" smtClean="0"/>
              <a:t>сравнивать и анализировать;</a:t>
            </a:r>
          </a:p>
          <a:p>
            <a:r>
              <a:rPr lang="ru-RU" sz="2400" dirty="0" smtClean="0"/>
              <a:t>проводить аналогии.</a:t>
            </a:r>
            <a:endParaRPr lang="ru-RU" sz="2400" dirty="0"/>
          </a:p>
        </p:txBody>
      </p:sp>
    </p:spTree>
  </p:cSld>
  <p:clrMapOvr>
    <a:masterClrMapping/>
  </p:clrMapOvr>
  <p:transition advTm="1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datas/religii-i-etika/Muki-sovesti/0038-038-Sinkvej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C5802"/>
              </a:clrFrom>
              <a:clrTo>
                <a:srgbClr val="8C5802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21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593986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БАЗАРОВ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НЕВЕРУЮЩИЙ, НЕЗАВИСИМЫЙ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ПРЕЗИРАЕТ, РАЗРУШАЕТ, СПОРИТ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ОППОНЕНТ ДВОРЯНСКОЙ КУЛЬТУРЫ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НИГИЛИСТ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://s00.yaplakal.com/pics/pics_original/8/0/0/3006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5301630" cy="5325369"/>
          </a:xfrm>
          <a:prstGeom prst="rect">
            <a:avLst/>
          </a:prstGeom>
          <a:noFill/>
        </p:spPr>
      </p:pic>
    </p:spTree>
  </p:cSld>
  <p:clrMapOvr>
    <a:masterClrMapping/>
  </p:clrMapOvr>
  <p:transition advTm="15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58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7030A0"/>
                </a:solidFill>
              </a:rPr>
              <a:t>Пирамидная история О.Ким и Р. Вагнера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(для создания сюжетного текста):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Имя героя вашей истории (человек, животное, неодушевленный предмет)</a:t>
            </a:r>
            <a:br>
              <a:rPr lang="ru-RU" sz="2400" dirty="0" smtClean="0"/>
            </a:br>
            <a:r>
              <a:rPr lang="ru-RU" sz="2400" dirty="0" smtClean="0"/>
              <a:t>Два слова, описывающие героя (внешность, возраст, черты характера, качества)</a:t>
            </a:r>
            <a:br>
              <a:rPr lang="ru-RU" sz="2400" dirty="0" smtClean="0"/>
            </a:br>
            <a:r>
              <a:rPr lang="ru-RU" sz="2400" dirty="0" smtClean="0"/>
              <a:t>Три слова, описывающие место действия (страна, местность, общественные места)</a:t>
            </a:r>
            <a:br>
              <a:rPr lang="ru-RU" sz="2400" dirty="0" smtClean="0"/>
            </a:br>
            <a:r>
              <a:rPr lang="ru-RU" sz="2400" dirty="0" smtClean="0"/>
              <a:t>Четыре слова, описывающие проблему истории (например, деньги, заблудиться, бедность)</a:t>
            </a:r>
            <a:br>
              <a:rPr lang="ru-RU" sz="2400" dirty="0" smtClean="0"/>
            </a:br>
            <a:r>
              <a:rPr lang="ru-RU" sz="2400" dirty="0" smtClean="0"/>
              <a:t>Пять слов, описывающих первое событие (что явилось причиной проблемы в истории)</a:t>
            </a:r>
            <a:br>
              <a:rPr lang="ru-RU" sz="2400" dirty="0" smtClean="0"/>
            </a:br>
            <a:r>
              <a:rPr lang="ru-RU" sz="2400" dirty="0" smtClean="0"/>
              <a:t>Шесть слов, описывающих второе событие (что происходит с героем по ходу сюжета)</a:t>
            </a:r>
            <a:br>
              <a:rPr lang="ru-RU" sz="2400" dirty="0" smtClean="0"/>
            </a:br>
            <a:r>
              <a:rPr lang="ru-RU" sz="2400" dirty="0" smtClean="0"/>
              <a:t>Семь слов, описывающих третье событие (что предпринимается для решения проблемы)</a:t>
            </a:r>
            <a:br>
              <a:rPr lang="ru-RU" sz="2400" dirty="0" smtClean="0"/>
            </a:br>
            <a:r>
              <a:rPr lang="ru-RU" sz="2400" dirty="0" smtClean="0"/>
              <a:t>Восемь слов, описывающих решение проблемы</a:t>
            </a:r>
            <a:endParaRPr lang="ru-RU" sz="2400" dirty="0"/>
          </a:p>
        </p:txBody>
      </p:sp>
    </p:spTree>
  </p:cSld>
  <p:clrMapOvr>
    <a:masterClrMapping/>
  </p:clrMapOvr>
  <p:transition advTm="2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Пирамида «критика» О.К. Громовой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(для создания отзыва о книге):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/>
              <a:t>О чем книга? (одно слово)</a:t>
            </a:r>
            <a:br>
              <a:rPr lang="ru-RU" sz="2800" dirty="0" smtClean="0"/>
            </a:br>
            <a:r>
              <a:rPr lang="ru-RU" sz="2800" dirty="0" smtClean="0"/>
              <a:t>Характер книги (два слова)</a:t>
            </a:r>
            <a:br>
              <a:rPr lang="ru-RU" sz="2800" dirty="0" smtClean="0"/>
            </a:br>
            <a:r>
              <a:rPr lang="ru-RU" sz="2800" dirty="0" smtClean="0"/>
              <a:t>Место и время действия (три слова)</a:t>
            </a:r>
            <a:br>
              <a:rPr lang="ru-RU" sz="2800" dirty="0" smtClean="0"/>
            </a:br>
            <a:r>
              <a:rPr lang="ru-RU" sz="2800" dirty="0" smtClean="0"/>
              <a:t>Главные события в книге (четыре слова)</a:t>
            </a:r>
            <a:br>
              <a:rPr lang="ru-RU" sz="2800" dirty="0" smtClean="0"/>
            </a:br>
            <a:r>
              <a:rPr lang="ru-RU" sz="2800" dirty="0" smtClean="0"/>
              <a:t>Главные герои, какие они (пять слов)</a:t>
            </a:r>
            <a:br>
              <a:rPr lang="ru-RU" sz="2800" dirty="0" smtClean="0"/>
            </a:br>
            <a:r>
              <a:rPr lang="ru-RU" sz="2800" dirty="0" smtClean="0"/>
              <a:t>Что вы чувствовали, когда читали начало, середину и конец книги? (шесть слов)</a:t>
            </a:r>
            <a:br>
              <a:rPr lang="ru-RU" sz="2800" dirty="0" smtClean="0"/>
            </a:br>
            <a:r>
              <a:rPr lang="ru-RU" sz="2800" dirty="0" smtClean="0"/>
              <a:t>О чем эта книга? (дополните первую строку семью словами)</a:t>
            </a:r>
            <a:br>
              <a:rPr lang="ru-RU" sz="2800" dirty="0" smtClean="0"/>
            </a:br>
            <a:r>
              <a:rPr lang="ru-RU" sz="2800" dirty="0" smtClean="0"/>
              <a:t>Ваша реклама/антиреклама, рекомендация книги (восемь слов)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16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atti.ucoz.ru/_pu/57/s727715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699426"/>
            <a:ext cx="4490864" cy="31585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Голова — проблема</a:t>
            </a:r>
            <a:r>
              <a:rPr lang="ru-RU" sz="2400" dirty="0" smtClean="0"/>
              <a:t>, вопрос или тема, которые подлежат анализу.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Верхние косточки </a:t>
            </a:r>
            <a:r>
              <a:rPr lang="ru-RU" sz="2400" dirty="0" smtClean="0"/>
              <a:t>(расположенные справа при вертикальной форме схемы или под углом 45 градусов сверху при горизонтальной) — на них фиксируются </a:t>
            </a:r>
            <a:r>
              <a:rPr lang="ru-RU" sz="2400" b="1" dirty="0" smtClean="0">
                <a:solidFill>
                  <a:srgbClr val="7030A0"/>
                </a:solidFill>
              </a:rPr>
              <a:t>основные понятия </a:t>
            </a:r>
            <a:r>
              <a:rPr lang="ru-RU" sz="2400" dirty="0" smtClean="0"/>
              <a:t>темы, причины, которые привели к проблеме.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Нижние косточки </a:t>
            </a:r>
            <a:r>
              <a:rPr lang="ru-RU" sz="2400" dirty="0" smtClean="0"/>
              <a:t>(изображаются напротив) — факты, подтверждающие </a:t>
            </a:r>
            <a:r>
              <a:rPr lang="ru-RU" sz="2400" b="1" dirty="0" smtClean="0">
                <a:solidFill>
                  <a:srgbClr val="7030A0"/>
                </a:solidFill>
              </a:rPr>
              <a:t>наличие сформулированных причин</a:t>
            </a:r>
            <a:r>
              <a:rPr lang="ru-RU" sz="2400" dirty="0" smtClean="0"/>
              <a:t>, или суть понятий, указанных на схеме.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Хвост — ответ на поставленный вопрос</a:t>
            </a:r>
            <a:r>
              <a:rPr lang="ru-RU" sz="2400" dirty="0" smtClean="0"/>
              <a:t>, выводы, обобщения.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 rot="20487402">
            <a:off x="58224" y="4595805"/>
            <a:ext cx="341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фишбоун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23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60" y="548680"/>
            <a:ext cx="68580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Необходимость в навыках критического мышления</a:t>
            </a:r>
            <a:endParaRPr lang="ru-RU" sz="2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196752"/>
            <a:ext cx="43204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39% 17-летних людей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Умеют находить нужную информацию,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Упорядочивать её и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Правильно истолковывать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13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eohobby.ru/enc/fipix/opr/m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699" y="0"/>
            <a:ext cx="1460706" cy="11247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8784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</a:rPr>
              <a:t>Могла ли иначе сложиться судьба Евгения      Онегина?».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400" dirty="0" smtClean="0"/>
              <a:t>   </a:t>
            </a:r>
          </a:p>
          <a:p>
            <a:r>
              <a:rPr lang="ru-RU" sz="2000" dirty="0" smtClean="0"/>
              <a:t> Аргумент 1: «Скука». Факт 1: «Онегин скучал и в Петербурге, и в деревне, все радости жизни ему рано наскучили».</a:t>
            </a:r>
          </a:p>
          <a:p>
            <a:r>
              <a:rPr lang="ru-RU" sz="2000" dirty="0" smtClean="0"/>
              <a:t>   Аргумент 2: «Душевные метания». Факт 2: «Онегин искал смысл жизни, его душа не знала покоя».</a:t>
            </a:r>
          </a:p>
          <a:p>
            <a:r>
              <a:rPr lang="ru-RU" sz="2000" dirty="0" smtClean="0"/>
              <a:t>    Аргумент 3: «Любовь». Факт 3: «Онегина полюбила Татьяна, но он не ответил на её любовь, а когда полюбил, то было уже слишком поздно».</a:t>
            </a:r>
          </a:p>
          <a:p>
            <a:r>
              <a:rPr lang="ru-RU" sz="2000" dirty="0" smtClean="0"/>
              <a:t>   Аргумент 4: «Убийство». Факт 4: «Онегин убивает на дуэли Ленского, совершая при этом огромную жизненную ошибку».</a:t>
            </a:r>
          </a:p>
          <a:p>
            <a:r>
              <a:rPr lang="ru-RU" sz="2000" dirty="0" smtClean="0"/>
              <a:t>   Аргумент 5: «Лишний человек». Факт 5: «Онегин – это тип молодого дворянина начала XIX века, разочарованного в жизни»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«Судьба Онегина могла бы сложиться иначе, если бы он принял любовь Татьяны и отказался от поединка с другом. Но разочарование в жизни свело на нет все его положительные устремления. Онегина можно считать глубоко несчастным и одиноким человеком».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2772" name="AutoShape 4" descr="https://im1-tub-ru.yandex.net/i?id=83694ef1313f23c4726a25ea23933e42&amp;n=33&amp;h=190&amp;w=1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im1-tub-ru.yandex.net/i?id=83694ef1313f23c4726a25ea23933e42&amp;n=33&amp;h=190&amp;w=1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://www.allwaysfishing.com/images/chinook_ta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013176"/>
            <a:ext cx="2232248" cy="1622473"/>
          </a:xfrm>
          <a:prstGeom prst="rect">
            <a:avLst/>
          </a:prstGeom>
          <a:noFill/>
        </p:spPr>
      </p:pic>
    </p:spTree>
  </p:cSld>
  <p:clrMapOvr>
    <a:masterClrMapping/>
  </p:clrMapOvr>
  <p:transition advTm="15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6102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 в завершении  </a:t>
            </a:r>
            <a:r>
              <a:rPr lang="ru-RU" sz="3200" b="1" dirty="0" smtClean="0">
                <a:solidFill>
                  <a:srgbClr val="7030A0"/>
                </a:solidFill>
              </a:rPr>
              <a:t>СИНКВЕЙН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http://doc4web.ru/images/54/54312/640/img16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96752"/>
            <a:ext cx="7632847" cy="518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6463371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Критическое мышление имеет </a:t>
            </a: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 характеристик (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Д.Клустер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cs320825.vk.me/v320825382/18f4/B5vqY5af-J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1700808"/>
            <a:ext cx="3168351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2132856"/>
            <a:ext cx="50814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 мышление САМОСТОЯТЕЛЬНОЕ 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мышление ОБОБЩЁННОЕ;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мышление ПРОБЛЕМНОЕ;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мышление АРГУМЕНТИРОВАННОЕ;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мышление СОЦИАЛЬНОЕ.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653136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С+О+П+А+С=Критическое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мышление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9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rovokativka.trenings.ru/images/Provok1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386904"/>
            <a:ext cx="7920880" cy="4937349"/>
          </a:xfrm>
          <a:prstGeom prst="rect">
            <a:avLst/>
          </a:prstGeom>
          <a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8569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Провокация как метод психологического воздействия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6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talloprofil.kiev.ua/lib/img/sila-metalla-v-tolshhine-myshechnoj-massy-5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3995936" cy="458112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07904" y="332656"/>
          <a:ext cx="5328592" cy="5954476"/>
        </p:xfrm>
        <a:graphic>
          <a:graphicData uri="http://schemas.openxmlformats.org/drawingml/2006/table">
            <a:tbl>
              <a:tblPr/>
              <a:tblGrid>
                <a:gridCol w="2452844"/>
                <a:gridCol w="2875748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ctr">
                        <a:lnSpc>
                          <a:spcPts val="1495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ДА   или НЕТ </a:t>
                      </a:r>
                    </a:p>
                    <a:p>
                      <a:pPr algn="ctr">
                        <a:lnSpc>
                          <a:spcPts val="1495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ctr">
                        <a:lnSpc>
                          <a:spcPts val="1495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smtClean="0">
                          <a:solidFill>
                            <a:srgbClr val="333333"/>
                          </a:solidFill>
                          <a:latin typeface="Helvetica"/>
                          <a:ea typeface="Calibri"/>
                          <a:cs typeface="Times New Roman"/>
                        </a:rPr>
                        <a:t>Развёрнутый</a:t>
                      </a:r>
                      <a:r>
                        <a:rPr lang="ru-RU" sz="2000" b="1" baseline="0" dirty="0" smtClean="0">
                          <a:solidFill>
                            <a:srgbClr val="333333"/>
                          </a:solidFill>
                          <a:latin typeface="Helvetica"/>
                          <a:ea typeface="Calibri"/>
                          <a:cs typeface="Times New Roman"/>
                        </a:rPr>
                        <a:t> ответ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49463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кто...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что...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когда...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может...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будет...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мог ли...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как звали...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было ли...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согласны ли вы...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верно...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дайте объяснение, почему...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почему вы думаете...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почему вы считаете...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в чем разница...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предположите, что будет, если...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95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что, если...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548680"/>
            <a:ext cx="32403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тонких и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толстых вопросов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23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8278280"/>
              </p:ext>
            </p:extLst>
          </p:nvPr>
        </p:nvGraphicFramePr>
        <p:xfrm>
          <a:off x="467544" y="116632"/>
          <a:ext cx="8496944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103865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Тонкие  вопросы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Толстые вопросы</a:t>
                      </a:r>
                      <a:endParaRPr lang="ru-RU" sz="3200" dirty="0"/>
                    </a:p>
                  </a:txBody>
                  <a:tcPr/>
                </a:tc>
              </a:tr>
              <a:tr h="486600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Как звали главного героя романа? </a:t>
                      </a:r>
                    </a:p>
                    <a:p>
                      <a:pPr algn="l"/>
                      <a:r>
                        <a:rPr lang="ru-RU" sz="2400" dirty="0" smtClean="0"/>
                        <a:t>Кто  является идейным противником Базарова? </a:t>
                      </a:r>
                    </a:p>
                    <a:p>
                      <a:pPr algn="l"/>
                      <a:r>
                        <a:rPr lang="ru-RU" sz="2400" dirty="0" smtClean="0"/>
                        <a:t>Согласны ли вы, что Аркадий Кирсанов является единомышленником Базарова? 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отрицает Базаров?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он предлагает взамен? 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защищает Павел Петрович Кирсанов?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чем суть «формулы жука»?  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вы понимаете смысл фразы «Природа не храм, а мастерская, и человек в ней работник»?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Выдержал ли Базаров экзамены на дружбу, любовь, сыновий долг и почему? 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2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7772400" cy="79283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Приём 6 </a:t>
            </a:r>
            <a:r>
              <a:rPr lang="en-US" b="1" dirty="0" smtClean="0">
                <a:solidFill>
                  <a:srgbClr val="7030A0"/>
                </a:solidFill>
              </a:rPr>
              <a:t>W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566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-Зачем надо изучать древнерусскую литературу?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 Она помогает понять достижения великой русской литературы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700808"/>
            <a:ext cx="591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-А в чём достижения великой русской литературы?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080" y="20608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-В древнерусской литературе находятся источники гражданственности и идейности нового времени.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780928"/>
            <a:ext cx="4284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- А в чём заключены эти источники 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056" y="314096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В древнерусской литературе есть произведения, которыми русский народ может гордиться, это такие произведения как: “Повести временных лет”, - первая русская летопись, “Поучение Владимира Мономаха”, “Слова о полку Игореве”, “Хождение за три моря Афанасия Никитина”, и другие.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437112"/>
            <a:ext cx="8513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-</a:t>
            </a:r>
            <a:r>
              <a:rPr lang="ru-RU" sz="2000" b="1" dirty="0" smtClean="0">
                <a:solidFill>
                  <a:srgbClr val="7030A0"/>
                </a:solidFill>
              </a:rPr>
              <a:t>Почему в этих произведениях заключены источники гражданственности?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79715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-Древнерусская литература – это часть истории страны, она всегда была занята общественными проблемами своего времени. </a:t>
            </a:r>
            <a:endParaRPr lang="ru-RU" sz="2000" dirty="0"/>
          </a:p>
        </p:txBody>
      </p:sp>
    </p:spTree>
  </p:cSld>
  <p:clrMapOvr>
    <a:masterClrMapping/>
  </p:clrMapOvr>
  <p:transition advTm="31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volkov.net/pix/6.quest.flowe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980728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Ромашка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Блума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0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91880" y="2492896"/>
            <a:ext cx="18002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Ромашка </a:t>
            </a:r>
            <a:r>
              <a:rPr lang="ru-RU" b="1" dirty="0" err="1" smtClean="0">
                <a:solidFill>
                  <a:srgbClr val="FFFF00"/>
                </a:solidFill>
              </a:rPr>
              <a:t>Блума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1497321">
            <a:off x="153103" y="985076"/>
            <a:ext cx="3181572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начинается письмо Онегина к Татьяне 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0"/>
            <a:ext cx="2304256" cy="24208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 есть ты утверждаешь, что Онегин влюбился в Татьяну?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19690039">
            <a:off x="5377845" y="1146955"/>
            <a:ext cx="2952328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Зачем нужно было второе письмо ?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rot="1106772">
            <a:off x="5840399" y="3424495"/>
            <a:ext cx="2880320" cy="13275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изменилось , если Онегин ответил бы на чувства Татьяны?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347864" y="3933056"/>
            <a:ext cx="2160240" cy="27363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Хорошо ли поступил Онегин, так отреагировав на письмо Татьяны?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rot="20029375">
            <a:off x="77141" y="3514034"/>
            <a:ext cx="3381233" cy="20787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поступили бы Вы, получив любовное признание от человека, к которому равнодушны?</a:t>
            </a:r>
            <a:endParaRPr lang="ru-RU" dirty="0"/>
          </a:p>
        </p:txBody>
      </p:sp>
    </p:spTree>
  </p:cSld>
  <p:clrMapOvr>
    <a:masterClrMapping/>
  </p:clrMapOvr>
  <p:transition advTm="16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1570</Words>
  <Application>Microsoft Office PowerPoint</Application>
  <PresentationFormat>Экран (4:3)</PresentationFormat>
  <Paragraphs>222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Приём 6 W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65</cp:revision>
  <dcterms:created xsi:type="dcterms:W3CDTF">2015-10-18T15:37:16Z</dcterms:created>
  <dcterms:modified xsi:type="dcterms:W3CDTF">2015-11-16T16:53:45Z</dcterms:modified>
</cp:coreProperties>
</file>