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66" r:id="rId12"/>
    <p:sldId id="263" r:id="rId13"/>
    <p:sldId id="264" r:id="rId14"/>
    <p:sldId id="272" r:id="rId15"/>
    <p:sldId id="270" r:id="rId16"/>
    <p:sldId id="276" r:id="rId17"/>
    <p:sldId id="277" r:id="rId18"/>
    <p:sldId id="278" r:id="rId19"/>
    <p:sldId id="280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8DFB4-C201-457B-B4BB-0240C3D3B9F8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D3A71-FD4D-4C4D-8E5A-9850DB9EE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B4-8E87-4DD6-923E-022255F4EF6D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212-5C5F-44E2-9A14-D3E070A8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B4-8E87-4DD6-923E-022255F4EF6D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212-5C5F-44E2-9A14-D3E070A8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B4-8E87-4DD6-923E-022255F4EF6D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212-5C5F-44E2-9A14-D3E070A8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90DEF-C281-4E34-BC3C-9B25B21A6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2F2D4-D06F-4510-ADB7-61BA23EF1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B4-8E87-4DD6-923E-022255F4EF6D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212-5C5F-44E2-9A14-D3E070A8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B4-8E87-4DD6-923E-022255F4EF6D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212-5C5F-44E2-9A14-D3E070A8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B4-8E87-4DD6-923E-022255F4EF6D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212-5C5F-44E2-9A14-D3E070A8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B4-8E87-4DD6-923E-022255F4EF6D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212-5C5F-44E2-9A14-D3E070A8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B4-8E87-4DD6-923E-022255F4EF6D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212-5C5F-44E2-9A14-D3E070A8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B4-8E87-4DD6-923E-022255F4EF6D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212-5C5F-44E2-9A14-D3E070A8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B4-8E87-4DD6-923E-022255F4EF6D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212-5C5F-44E2-9A14-D3E070A8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B4-8E87-4DD6-923E-022255F4EF6D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212-5C5F-44E2-9A14-D3E070A8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5F8B4-8E87-4DD6-923E-022255F4EF6D}" type="datetimeFigureOut">
              <a:rPr lang="ru-RU" smtClean="0"/>
              <a:pPr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56212-5C5F-44E2-9A14-D3E070A8F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6.gif"/><Relationship Id="rId4" Type="http://schemas.openxmlformats.org/officeDocument/2006/relationships/image" Target="../media/image1.png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7.png"/><Relationship Id="rId2" Type="http://schemas.openxmlformats.org/officeDocument/2006/relationships/audio" Target="file:///C:\Users\user\Desktop\&#1052;&#1054;\&#1054;&#1090;&#1082;&#1088;&#1099;&#1090;&#1099;&#1081;%20&#1091;&#1088;&#1086;&#1082;\2002-Sea-of-Dreams---muzyka-dlya-dushi-otdyha-rasslableniya-meditacii(muzofon.com).mp3" TargetMode="Externa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4.bin"/><Relationship Id="rId4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52;&#1054;\&#1054;&#1090;&#1082;&#1088;&#1099;&#1090;&#1099;&#1081;%20&#1091;&#1088;&#1086;&#1082;\2002-Sea-of-Dreams---muzyka-dlya-dushi-otdyha-rasslableniya-meditacii(muzofon.com).mp3" TargetMode="External"/><Relationship Id="rId5" Type="http://schemas.openxmlformats.org/officeDocument/2006/relationships/image" Target="../media/image44.png"/><Relationship Id="rId4" Type="http://schemas.openxmlformats.org/officeDocument/2006/relationships/image" Target="../media/image16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52.wmf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7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jpeg"/><Relationship Id="rId3" Type="http://schemas.openxmlformats.org/officeDocument/2006/relationships/image" Target="../media/image54.png"/><Relationship Id="rId7" Type="http://schemas.openxmlformats.org/officeDocument/2006/relationships/hyperlink" Target="http://ru.wikipedia.org/wiki/%D0%9C%D0%B5%D1%82%D0%B0%D0%BF%D0%BE%D0%BD%D1%82_(%D0%B3%D0%BE%D1%80%D0%BE%D0%B4)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490_%D0%B4%D0%BE_%D0%BD._%D1%8D." TargetMode="External"/><Relationship Id="rId5" Type="http://schemas.openxmlformats.org/officeDocument/2006/relationships/hyperlink" Target="http://ru.wikipedia.org/wiki/%D0%A1%D0%B0%D0%BC%D0%BE%D1%81" TargetMode="External"/><Relationship Id="rId4" Type="http://schemas.openxmlformats.org/officeDocument/2006/relationships/hyperlink" Target="http://ru.wikipedia.org/wiki/570_%D0%B4%D0%BE_%D0%BD._%D1%8D.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gif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gif"/><Relationship Id="rId4" Type="http://schemas.openxmlformats.org/officeDocument/2006/relationships/image" Target="../media/image1.png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6.gif"/><Relationship Id="rId4" Type="http://schemas.openxmlformats.org/officeDocument/2006/relationships/image" Target="../media/image1.png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9940" y="2967335"/>
            <a:ext cx="6384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Сокращение дробей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857375" y="115888"/>
            <a:ext cx="7286625" cy="1009650"/>
          </a:xfrm>
          <a:prstGeom prst="wedgeRoundRectCallout">
            <a:avLst>
              <a:gd name="adj1" fmla="val -63838"/>
              <a:gd name="adj2" fmla="val 87264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E70303"/>
                </a:solidFill>
                <a:latin typeface="Georgia" pitchFamily="18" charset="0"/>
              </a:rPr>
              <a:t>Сократите дробь.  Найдите  правильный ответ.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000375" y="2000250"/>
            <a:ext cx="3017838" cy="1212850"/>
          </a:xfrm>
          <a:prstGeom prst="wedgeRoundRectCallout">
            <a:avLst>
              <a:gd name="adj1" fmla="val 65528"/>
              <a:gd name="adj2" fmla="val 152926"/>
              <a:gd name="adj3" fmla="val 16667"/>
            </a:avLst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800" b="1">
              <a:latin typeface="Times New Roman" pitchFamily="18" charset="0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1042988" y="5157788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Times New Roman" pitchFamily="18" charset="0"/>
              </a:rPr>
              <a:t>В</a:t>
            </a: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642938" y="3000375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Times New Roman" pitchFamily="18" charset="0"/>
              </a:rPr>
              <a:t>А</a:t>
            </a: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2339975" y="3573463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Times New Roman" pitchFamily="18" charset="0"/>
              </a:rPr>
              <a:t>С</a:t>
            </a:r>
          </a:p>
        </p:txBody>
      </p:sp>
      <p:pic>
        <p:nvPicPr>
          <p:cNvPr id="21515" name="Picture 24" descr="mim0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6425" y="4000500"/>
            <a:ext cx="21875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9" descr="masha_i_medved_12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14375"/>
            <a:ext cx="192881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6" name="Object 115"/>
          <p:cNvGraphicFramePr>
            <a:graphicFrameLocks noChangeAspect="1"/>
          </p:cNvGraphicFramePr>
          <p:nvPr/>
        </p:nvGraphicFramePr>
        <p:xfrm>
          <a:off x="3071813" y="2071688"/>
          <a:ext cx="1925637" cy="1041400"/>
        </p:xfrm>
        <a:graphic>
          <a:graphicData uri="http://schemas.openxmlformats.org/presentationml/2006/ole">
            <p:oleObj spid="_x0000_s10242" name="Формула" r:id="rId6" imgW="774360" imgH="419040" progId="Equation.3">
              <p:embed/>
            </p:oleObj>
          </a:graphicData>
        </a:graphic>
      </p:graphicFrame>
      <p:graphicFrame>
        <p:nvGraphicFramePr>
          <p:cNvPr id="21507" name="Object 116"/>
          <p:cNvGraphicFramePr>
            <a:graphicFrameLocks noChangeAspect="1"/>
          </p:cNvGraphicFramePr>
          <p:nvPr/>
        </p:nvGraphicFramePr>
        <p:xfrm>
          <a:off x="2428875" y="1143000"/>
          <a:ext cx="1403350" cy="714375"/>
        </p:xfrm>
        <a:graphic>
          <a:graphicData uri="http://schemas.openxmlformats.org/presentationml/2006/ole">
            <p:oleObj spid="_x0000_s10243" name="Формула" r:id="rId7" imgW="774360" imgH="393480" progId="Equation.3">
              <p:embed/>
            </p:oleObj>
          </a:graphicData>
        </a:graphic>
      </p:graphicFrame>
      <p:graphicFrame>
        <p:nvGraphicFramePr>
          <p:cNvPr id="27656" name="Object 117"/>
          <p:cNvGraphicFramePr>
            <a:graphicFrameLocks noChangeAspect="1"/>
          </p:cNvGraphicFramePr>
          <p:nvPr/>
        </p:nvGraphicFramePr>
        <p:xfrm>
          <a:off x="5508104" y="1196752"/>
          <a:ext cx="1462088" cy="571500"/>
        </p:xfrm>
        <a:graphic>
          <a:graphicData uri="http://schemas.openxmlformats.org/presentationml/2006/ole">
            <p:oleObj spid="_x0000_s10244" name="Формула" r:id="rId8" imgW="520560" imgH="203040" progId="Equation.3">
              <p:embed/>
            </p:oleObj>
          </a:graphicData>
        </a:graphic>
      </p:graphicFrame>
      <p:graphicFrame>
        <p:nvGraphicFramePr>
          <p:cNvPr id="21509" name="Object 118"/>
          <p:cNvGraphicFramePr>
            <a:graphicFrameLocks noChangeAspect="1"/>
          </p:cNvGraphicFramePr>
          <p:nvPr/>
        </p:nvGraphicFramePr>
        <p:xfrm>
          <a:off x="4211960" y="1124744"/>
          <a:ext cx="928687" cy="703263"/>
        </p:xfrm>
        <a:graphic>
          <a:graphicData uri="http://schemas.openxmlformats.org/presentationml/2006/ole">
            <p:oleObj spid="_x0000_s10245" name="Формула" r:id="rId9" imgW="26640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89017E-6 L -0.0007 0.1445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8 0.01574 0.02378 0.03171 0.05121 0.04931 C 0.07864 0.0669 0.12343 0.08634 0.16441 0.10532 C 0.20538 0.12431 0.24861 0.15162 0.29739 0.16319 C 0.34618 0.17477 0.41198 0.20185 0.45781 0.17546 C 0.50364 0.14907 0.55173 0.07292 0.57239 0.00532 C 0.59305 -0.06227 0.58472 -0.1662 0.58159 -0.22963 C 0.57847 -0.29306 0.57847 -0.35185 0.55399 -0.37546 C 0.52951 -0.39907 0.46475 -0.39051 0.4342 -0.37176 C 0.40364 -0.35301 0.38246 -0.3 0.371 -0.26296 C 0.35955 -0.22593 0.36267 -0.1875 0.3658 -0.14907 " pathEditMode="relative" ptsTypes="aaaaaaaaaaA">
                                      <p:cBhvr>
                                        <p:cTn id="38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9"/>
                  </p:tgtEl>
                </p:cond>
              </p:nextCondLst>
            </p:seq>
          </p:childTnLst>
        </p:cTn>
      </p:par>
    </p:tnLst>
    <p:bldLst>
      <p:bldP spid="15365" grpId="0" animBg="1"/>
      <p:bldP spid="15367" grpId="0" animBg="1"/>
      <p:bldP spid="15369" grpId="0" animBg="1"/>
      <p:bldP spid="15369" grpId="1" animBg="1"/>
      <p:bldP spid="15369" grpId="2" animBg="1"/>
      <p:bldP spid="15370" grpId="0" animBg="1"/>
      <p:bldP spid="15370" grpId="1" animBg="1"/>
      <p:bldP spid="15370" grpId="2" animBg="1"/>
      <p:bldP spid="15371" grpId="0" animBg="1"/>
      <p:bldP spid="1537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</a:rPr>
              <a:t>Соединить равные дроби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650" y="1541463"/>
            <a:ext cx="3887788" cy="10810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650" y="2997200"/>
            <a:ext cx="3887788" cy="1079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2175" y="4675188"/>
            <a:ext cx="3887788" cy="1079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91113" y="4675188"/>
            <a:ext cx="3887787" cy="1201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81588" y="2997200"/>
            <a:ext cx="3889375" cy="10795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91113" y="1541463"/>
            <a:ext cx="3887787" cy="10810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067175" y="2349500"/>
            <a:ext cx="1368425" cy="2447925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500563" y="2349500"/>
            <a:ext cx="935037" cy="151130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500563" y="3860800"/>
            <a:ext cx="935037" cy="1354138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8" name="Object 2"/>
          <p:cNvGraphicFramePr>
            <a:graphicFrameLocks noChangeAspect="1"/>
          </p:cNvGraphicFramePr>
          <p:nvPr/>
        </p:nvGraphicFramePr>
        <p:xfrm>
          <a:off x="1835696" y="1556793"/>
          <a:ext cx="1728192" cy="1008112"/>
        </p:xfrm>
        <a:graphic>
          <a:graphicData uri="http://schemas.openxmlformats.org/presentationml/2006/ole">
            <p:oleObj spid="_x0000_s7170" name="Формула" r:id="rId3" imgW="520700" imgH="419100" progId="Equation.3">
              <p:embed/>
            </p:oleObj>
          </a:graphicData>
        </a:graphic>
      </p:graphicFrame>
      <p:graphicFrame>
        <p:nvGraphicFramePr>
          <p:cNvPr id="9229" name="Object 7"/>
          <p:cNvGraphicFramePr>
            <a:graphicFrameLocks noChangeAspect="1"/>
          </p:cNvGraphicFramePr>
          <p:nvPr/>
        </p:nvGraphicFramePr>
        <p:xfrm>
          <a:off x="6732240" y="4653136"/>
          <a:ext cx="517525" cy="1224136"/>
        </p:xfrm>
        <a:graphic>
          <a:graphicData uri="http://schemas.openxmlformats.org/presentationml/2006/ole">
            <p:oleObj spid="_x0000_s7171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9230" name="Object 3"/>
          <p:cNvGraphicFramePr>
            <a:graphicFrameLocks noChangeAspect="1"/>
          </p:cNvGraphicFramePr>
          <p:nvPr/>
        </p:nvGraphicFramePr>
        <p:xfrm>
          <a:off x="1907704" y="3068960"/>
          <a:ext cx="1657350" cy="968375"/>
        </p:xfrm>
        <a:graphic>
          <a:graphicData uri="http://schemas.openxmlformats.org/presentationml/2006/ole">
            <p:oleObj spid="_x0000_s7172" name="Формула" r:id="rId5" imgW="736600" imgH="431800" progId="Equation.3">
              <p:embed/>
            </p:oleObj>
          </a:graphicData>
        </a:graphic>
      </p:graphicFrame>
      <p:graphicFrame>
        <p:nvGraphicFramePr>
          <p:cNvPr id="9232" name="Object 5"/>
          <p:cNvGraphicFramePr>
            <a:graphicFrameLocks noChangeAspect="1"/>
          </p:cNvGraphicFramePr>
          <p:nvPr/>
        </p:nvGraphicFramePr>
        <p:xfrm>
          <a:off x="6228184" y="1556792"/>
          <a:ext cx="1655763" cy="1080120"/>
        </p:xfrm>
        <a:graphic>
          <a:graphicData uri="http://schemas.openxmlformats.org/presentationml/2006/ole">
            <p:oleObj spid="_x0000_s7173" name="Формула" r:id="rId6" imgW="583947" imgH="418918" progId="Equation.3">
              <p:embed/>
            </p:oleObj>
          </a:graphicData>
        </a:graphic>
      </p:graphicFrame>
      <p:graphicFrame>
        <p:nvGraphicFramePr>
          <p:cNvPr id="9233" name="Object 4"/>
          <p:cNvGraphicFramePr>
            <a:graphicFrameLocks noChangeAspect="1"/>
          </p:cNvGraphicFramePr>
          <p:nvPr/>
        </p:nvGraphicFramePr>
        <p:xfrm>
          <a:off x="1475656" y="4581128"/>
          <a:ext cx="2835275" cy="1224136"/>
        </p:xfrm>
        <a:graphic>
          <a:graphicData uri="http://schemas.openxmlformats.org/presentationml/2006/ole">
            <p:oleObj spid="_x0000_s7174" name="Формула" r:id="rId7" imgW="965200" imgH="419100" progId="Equation.3">
              <p:embed/>
            </p:oleObj>
          </a:graphicData>
        </a:graphic>
      </p:graphicFrame>
      <p:graphicFrame>
        <p:nvGraphicFramePr>
          <p:cNvPr id="9234" name="Object 6"/>
          <p:cNvGraphicFramePr>
            <a:graphicFrameLocks noChangeAspect="1"/>
          </p:cNvGraphicFramePr>
          <p:nvPr/>
        </p:nvGraphicFramePr>
        <p:xfrm>
          <a:off x="6372200" y="2996952"/>
          <a:ext cx="1223963" cy="1116012"/>
        </p:xfrm>
        <a:graphic>
          <a:graphicData uri="http://schemas.openxmlformats.org/presentationml/2006/ole">
            <p:oleObj spid="_x0000_s7175" name="Формула" r:id="rId8" imgW="431640" imgH="393480" progId="Equation.3">
              <p:embed/>
            </p:oleObj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1835696" y="1556792"/>
          <a:ext cx="1728192" cy="1008112"/>
        </p:xfrm>
        <a:graphic>
          <a:graphicData uri="http://schemas.openxmlformats.org/presentationml/2006/ole">
            <p:oleObj spid="_x0000_s7176" name="Формула" r:id="rId9" imgW="520560" imgH="4190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785812" y="0"/>
            <a:ext cx="64504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Сократите дроби: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-55563" y="887413"/>
          <a:ext cx="4271963" cy="6003925"/>
        </p:xfrm>
        <a:graphic>
          <a:graphicData uri="http://schemas.openxmlformats.org/presentationml/2006/ole">
            <p:oleObj spid="_x0000_s4098" name="Формула" r:id="rId5" imgW="1460160" imgH="2247840" progId="Equation.3">
              <p:embed/>
            </p:oleObj>
          </a:graphicData>
        </a:graphic>
      </p:graphicFrame>
      <p:pic>
        <p:nvPicPr>
          <p:cNvPr id="4" name="Picture 24" descr="mim0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1875" y="5000625"/>
            <a:ext cx="17621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2002-Sea-of-Dreams---muzyka-dlya-dushi-otdyha-rasslableniya-meditacii(muzofon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7380312" y="8367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567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79388" y="0"/>
            <a:ext cx="7776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Сократите дроби: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0" y="620713"/>
          <a:ext cx="4160838" cy="5937250"/>
        </p:xfrm>
        <a:graphic>
          <a:graphicData uri="http://schemas.openxmlformats.org/presentationml/2006/ole">
            <p:oleObj spid="_x0000_s5122" name="Формула" r:id="rId4" imgW="1422360" imgH="2222280" progId="Equation.3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2339975" y="3068638"/>
          <a:ext cx="2665413" cy="1155700"/>
        </p:xfrm>
        <a:graphic>
          <a:graphicData uri="http://schemas.openxmlformats.org/presentationml/2006/ole">
            <p:oleObj spid="_x0000_s5123" name="Формула" r:id="rId5" imgW="1002960" imgH="444240" progId="Equation.3">
              <p:embed/>
            </p:oleObj>
          </a:graphicData>
        </a:graphic>
      </p:graphicFrame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2574925" y="1898650"/>
          <a:ext cx="4387850" cy="1184275"/>
        </p:xfrm>
        <a:graphic>
          <a:graphicData uri="http://schemas.openxmlformats.org/presentationml/2006/ole">
            <p:oleObj spid="_x0000_s5124" name="Формула" r:id="rId6" imgW="1600200" imgH="431640" progId="Equation.3">
              <p:embed/>
            </p:oleObj>
          </a:graphicData>
        </a:graphic>
      </p:graphicFrame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1911350" y="657225"/>
          <a:ext cx="800100" cy="1219200"/>
        </p:xfrm>
        <a:graphic>
          <a:graphicData uri="http://schemas.openxmlformats.org/presentationml/2006/ole">
            <p:oleObj spid="_x0000_s5125" name="Формула" r:id="rId7" imgW="291960" imgH="444240" progId="Equation.3">
              <p:embed/>
            </p:oleObj>
          </a:graphicData>
        </a:graphic>
      </p:graphicFrame>
      <p:graphicFrame>
        <p:nvGraphicFramePr>
          <p:cNvPr id="11270" name="Object 7"/>
          <p:cNvGraphicFramePr>
            <a:graphicFrameLocks noChangeAspect="1"/>
          </p:cNvGraphicFramePr>
          <p:nvPr/>
        </p:nvGraphicFramePr>
        <p:xfrm>
          <a:off x="3924300" y="4221163"/>
          <a:ext cx="5014913" cy="1149350"/>
        </p:xfrm>
        <a:graphic>
          <a:graphicData uri="http://schemas.openxmlformats.org/presentationml/2006/ole">
            <p:oleObj spid="_x0000_s5126" name="Формула" r:id="rId8" imgW="1828800" imgH="419040" progId="Equation.3">
              <p:embed/>
            </p:oleObj>
          </a:graphicData>
        </a:graphic>
      </p:graphicFrame>
      <p:graphicFrame>
        <p:nvGraphicFramePr>
          <p:cNvPr id="11271" name="Object 8"/>
          <p:cNvGraphicFramePr>
            <a:graphicFrameLocks noChangeAspect="1"/>
          </p:cNvGraphicFramePr>
          <p:nvPr/>
        </p:nvGraphicFramePr>
        <p:xfrm>
          <a:off x="4067175" y="5300663"/>
          <a:ext cx="4808538" cy="1254125"/>
        </p:xfrm>
        <a:graphic>
          <a:graphicData uri="http://schemas.openxmlformats.org/presentationml/2006/ole">
            <p:oleObj spid="_x0000_s5127" name="Формула" r:id="rId9" imgW="1803240" imgH="457200" progId="Equation.3">
              <p:embed/>
            </p:oleObj>
          </a:graphicData>
        </a:graphic>
      </p:graphicFrame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1908175" y="692150"/>
            <a:ext cx="792163" cy="115252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651500" y="1844675"/>
            <a:ext cx="1368425" cy="1295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995738" y="3213100"/>
            <a:ext cx="1081087" cy="10795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7812088" y="4437063"/>
            <a:ext cx="1081087" cy="8636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7451725" y="5229225"/>
            <a:ext cx="1441450" cy="143986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0" y="620713"/>
          <a:ext cx="4160838" cy="5937250"/>
        </p:xfrm>
        <a:graphic>
          <a:graphicData uri="http://schemas.openxmlformats.org/presentationml/2006/ole">
            <p:oleObj spid="_x0000_s5128" name="Формула" r:id="rId10" imgW="1422360" imgH="222228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Работа с заданиями, подготовленными учащимися ( сокращение дробей)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Picture 24" descr="mim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725144"/>
            <a:ext cx="17621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masha_i_medved_12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192881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2002-Sea-of-Dreams---muzyka-dlya-dushi-otdyha-rasslableniya-meditacii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328" y="3573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673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5686425" cy="919163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Поиграем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071563"/>
            <a:ext cx="6572250" cy="1071562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ru-RU" sz="1600" b="1" dirty="0" smtClean="0"/>
              <a:t>Вынесите общий множитель из знаменателя и числителя  дроби, сократите   и замените буквой общий множитель, которую запишите в окошечко </a:t>
            </a:r>
            <a:r>
              <a:rPr lang="ru-RU" sz="1800" b="1" dirty="0" smtClean="0"/>
              <a:t>лабиринта</a:t>
            </a:r>
            <a:r>
              <a:rPr lang="ru-RU" sz="1800" dirty="0" smtClean="0"/>
              <a:t>.</a:t>
            </a:r>
            <a:endParaRPr lang="ru-RU" sz="1800" dirty="0" smtClean="0">
              <a:solidFill>
                <a:srgbClr val="000099"/>
              </a:solidFill>
            </a:endParaRPr>
          </a:p>
        </p:txBody>
      </p:sp>
      <p:pic>
        <p:nvPicPr>
          <p:cNvPr id="205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1052513"/>
            <a:ext cx="608013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260350"/>
            <a:ext cx="741363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85813" y="2428875"/>
          <a:ext cx="3714749" cy="3055944"/>
        </p:xfrm>
        <a:graphic>
          <a:graphicData uri="http://schemas.openxmlformats.org/drawingml/2006/table">
            <a:tbl>
              <a:tblPr/>
              <a:tblGrid>
                <a:gridCol w="1019572"/>
                <a:gridCol w="694037"/>
                <a:gridCol w="1305450"/>
                <a:gridCol w="695690"/>
              </a:tblGrid>
              <a:tr h="7509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9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27"/>
          <p:cNvGrpSpPr>
            <a:grpSpLocks/>
          </p:cNvGrpSpPr>
          <p:nvPr/>
        </p:nvGrpSpPr>
        <p:grpSpPr bwMode="auto">
          <a:xfrm>
            <a:off x="777875" y="2571750"/>
            <a:ext cx="2954338" cy="2787650"/>
            <a:chOff x="760413" y="2571750"/>
            <a:chExt cx="2954338" cy="2787650"/>
          </a:xfrm>
        </p:grpSpPr>
        <p:graphicFrame>
          <p:nvGraphicFramePr>
            <p:cNvPr id="2050" name="Object 14"/>
            <p:cNvGraphicFramePr>
              <a:graphicFrameLocks noChangeAspect="1"/>
            </p:cNvGraphicFramePr>
            <p:nvPr/>
          </p:nvGraphicFramePr>
          <p:xfrm>
            <a:off x="849313" y="2571750"/>
            <a:ext cx="938213" cy="546100"/>
          </p:xfrm>
          <a:graphic>
            <a:graphicData uri="http://schemas.openxmlformats.org/presentationml/2006/ole">
              <p:oleObj spid="_x0000_s30722" name="Формула" r:id="rId5" imgW="672840" imgH="393480" progId="Equation.3">
                <p:embed/>
              </p:oleObj>
            </a:graphicData>
          </a:graphic>
        </p:graphicFrame>
        <p:graphicFrame>
          <p:nvGraphicFramePr>
            <p:cNvPr id="2051" name="Object 13"/>
            <p:cNvGraphicFramePr>
              <a:graphicFrameLocks noChangeAspect="1"/>
            </p:cNvGraphicFramePr>
            <p:nvPr/>
          </p:nvGraphicFramePr>
          <p:xfrm>
            <a:off x="2466976" y="2571750"/>
            <a:ext cx="1247775" cy="571500"/>
          </p:xfrm>
          <a:graphic>
            <a:graphicData uri="http://schemas.openxmlformats.org/presentationml/2006/ole">
              <p:oleObj spid="_x0000_s30723" name="Формула" r:id="rId6" imgW="990360" imgH="419040" progId="Equation.3">
                <p:embed/>
              </p:oleObj>
            </a:graphicData>
          </a:graphic>
        </p:graphicFrame>
        <p:graphicFrame>
          <p:nvGraphicFramePr>
            <p:cNvPr id="2052" name="Object 12"/>
            <p:cNvGraphicFramePr>
              <a:graphicFrameLocks noChangeAspect="1"/>
            </p:cNvGraphicFramePr>
            <p:nvPr/>
          </p:nvGraphicFramePr>
          <p:xfrm>
            <a:off x="760413" y="3357563"/>
            <a:ext cx="1016000" cy="571500"/>
          </p:xfrm>
          <a:graphic>
            <a:graphicData uri="http://schemas.openxmlformats.org/presentationml/2006/ole">
              <p:oleObj spid="_x0000_s30724" name="Формула" r:id="rId7" imgW="761760" imgH="431640" progId="Equation.3">
                <p:embed/>
              </p:oleObj>
            </a:graphicData>
          </a:graphic>
        </p:graphicFrame>
        <p:graphicFrame>
          <p:nvGraphicFramePr>
            <p:cNvPr id="2053" name="Object 11"/>
            <p:cNvGraphicFramePr>
              <a:graphicFrameLocks noChangeAspect="1"/>
            </p:cNvGraphicFramePr>
            <p:nvPr/>
          </p:nvGraphicFramePr>
          <p:xfrm>
            <a:off x="2592388" y="3259138"/>
            <a:ext cx="1031875" cy="685800"/>
          </p:xfrm>
          <a:graphic>
            <a:graphicData uri="http://schemas.openxmlformats.org/presentationml/2006/ole">
              <p:oleObj spid="_x0000_s30725" name="Формула" r:id="rId8" imgW="583920" imgH="393480" progId="Equation.3">
                <p:embed/>
              </p:oleObj>
            </a:graphicData>
          </a:graphic>
        </p:graphicFrame>
        <p:graphicFrame>
          <p:nvGraphicFramePr>
            <p:cNvPr id="2054" name="Object 10"/>
            <p:cNvGraphicFramePr>
              <a:graphicFrameLocks noChangeAspect="1"/>
            </p:cNvGraphicFramePr>
            <p:nvPr/>
          </p:nvGraphicFramePr>
          <p:xfrm>
            <a:off x="928688" y="4029075"/>
            <a:ext cx="785812" cy="652463"/>
          </p:xfrm>
          <a:graphic>
            <a:graphicData uri="http://schemas.openxmlformats.org/presentationml/2006/ole">
              <p:oleObj spid="_x0000_s30726" name="Формула" r:id="rId9" imgW="507960" imgH="419040" progId="Equation.3">
                <p:embed/>
              </p:oleObj>
            </a:graphicData>
          </a:graphic>
        </p:graphicFrame>
        <p:graphicFrame>
          <p:nvGraphicFramePr>
            <p:cNvPr id="2055" name="Object 9"/>
            <p:cNvGraphicFramePr>
              <a:graphicFrameLocks noChangeAspect="1"/>
            </p:cNvGraphicFramePr>
            <p:nvPr/>
          </p:nvGraphicFramePr>
          <p:xfrm>
            <a:off x="2714625" y="4052888"/>
            <a:ext cx="785813" cy="608012"/>
          </p:xfrm>
          <a:graphic>
            <a:graphicData uri="http://schemas.openxmlformats.org/presentationml/2006/ole">
              <p:oleObj spid="_x0000_s30727" name="Формула" r:id="rId10" imgW="507960" imgH="393480" progId="Equation.3">
                <p:embed/>
              </p:oleObj>
            </a:graphicData>
          </a:graphic>
        </p:graphicFrame>
        <p:graphicFrame>
          <p:nvGraphicFramePr>
            <p:cNvPr id="2056" name="Object 8"/>
            <p:cNvGraphicFramePr>
              <a:graphicFrameLocks noChangeAspect="1"/>
            </p:cNvGraphicFramePr>
            <p:nvPr/>
          </p:nvGraphicFramePr>
          <p:xfrm>
            <a:off x="841376" y="4786313"/>
            <a:ext cx="939800" cy="573087"/>
          </p:xfrm>
          <a:graphic>
            <a:graphicData uri="http://schemas.openxmlformats.org/presentationml/2006/ole">
              <p:oleObj spid="_x0000_s30728" name="Формула" r:id="rId11" imgW="749160" imgH="457200" progId="Equation.3">
                <p:embed/>
              </p:oleObj>
            </a:graphicData>
          </a:graphic>
        </p:graphicFrame>
      </p:grpSp>
      <p:sp>
        <p:nvSpPr>
          <p:cNvPr id="29" name="Овал 28"/>
          <p:cNvSpPr/>
          <p:nvPr/>
        </p:nvSpPr>
        <p:spPr>
          <a:xfrm>
            <a:off x="5220072" y="2420888"/>
            <a:ext cx="1008112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(П)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516216" y="2708920"/>
            <a:ext cx="936104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3Х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(И)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7668344" y="3645024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(Ф)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444208" y="4365104"/>
            <a:ext cx="936104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(А)</a:t>
            </a:r>
          </a:p>
          <a:p>
            <a:pPr algn="ctr"/>
            <a:endParaRPr lang="ru-RU" dirty="0" smtClean="0">
              <a:solidFill>
                <a:schemeClr val="accent6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292080" y="5013176"/>
            <a:ext cx="1008112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Р²С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(Г)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516216" y="5805264"/>
            <a:ext cx="1008112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(О)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812360" y="6021288"/>
            <a:ext cx="1008112" cy="8367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С(Р)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/>
              <a:t> </a:t>
            </a:r>
            <a:r>
              <a:rPr lang="ru-RU" sz="4800" b="1" dirty="0" smtClean="0"/>
              <a:t>Пифагор</a:t>
            </a:r>
            <a:r>
              <a:rPr lang="ru-RU" sz="4800" dirty="0" smtClean="0"/>
              <a:t>.</a:t>
            </a:r>
          </a:p>
        </p:txBody>
      </p:sp>
      <p:sp>
        <p:nvSpPr>
          <p:cNvPr id="14438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27088" y="1916113"/>
            <a:ext cx="3927475" cy="4191000"/>
          </a:xfrm>
          <a:ln w="38100">
            <a:solidFill>
              <a:schemeClr val="folHlink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800" b="1" smtClean="0"/>
              <a:t>Дата и место рождения:</a:t>
            </a:r>
            <a:r>
              <a:rPr lang="ru-RU" sz="2800" smtClean="0"/>
              <a:t> прим. </a:t>
            </a:r>
            <a:r>
              <a:rPr lang="ru-RU" sz="2800" smtClean="0">
                <a:hlinkClick r:id="rId4" tooltip="570 до н. э."/>
              </a:rPr>
              <a:t>570 до н. э.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>
                <a:hlinkClick r:id="rId5" tooltip="Самос"/>
              </a:rPr>
              <a:t>Самос</a:t>
            </a:r>
            <a:r>
              <a:rPr lang="ru-RU" sz="2800" smtClean="0"/>
              <a:t> </a:t>
            </a:r>
            <a:endParaRPr lang="ru-RU" sz="2800" b="1" smtClean="0"/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800" b="1" smtClean="0"/>
              <a:t>Дата и место смерти:</a:t>
            </a:r>
            <a:r>
              <a:rPr lang="ru-RU" sz="2800" smtClean="0"/>
              <a:t> прим. </a:t>
            </a:r>
            <a:r>
              <a:rPr lang="ru-RU" sz="2800" smtClean="0">
                <a:hlinkClick r:id="rId6" tooltip="490 до н. э."/>
              </a:rPr>
              <a:t>490 до н. э.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>
                <a:hlinkClick r:id="rId7" tooltip="Метапонт (город)"/>
              </a:rPr>
              <a:t>Метапонт</a:t>
            </a:r>
            <a:r>
              <a:rPr lang="ru-RU" sz="2800" smtClean="0"/>
              <a:t> (Италия)</a:t>
            </a:r>
          </a:p>
        </p:txBody>
      </p:sp>
      <p:pic>
        <p:nvPicPr>
          <p:cNvPr id="144390" name="Picture 6" descr="pifagor"/>
          <p:cNvPicPr>
            <a:picLocks noGrp="1" noChangeAspect="1" noChangeArrowheads="1"/>
          </p:cNvPicPr>
          <p:nvPr>
            <p:ph sz="half" idx="2"/>
          </p:nvPr>
        </p:nvPicPr>
        <p:blipFill>
          <a:blip r:embed="rId8" cstate="print"/>
          <a:srcRect/>
          <a:stretch>
            <a:fillRect/>
          </a:stretch>
        </p:blipFill>
        <p:spPr>
          <a:xfrm>
            <a:off x="4960938" y="1844675"/>
            <a:ext cx="3840162" cy="4191000"/>
          </a:xfrm>
        </p:spPr>
      </p:pic>
      <p:sp>
        <p:nvSpPr>
          <p:cNvPr id="9221" name="AutoShape 7"/>
          <p:cNvSpPr>
            <a:spLocks noChangeArrowheads="1"/>
          </p:cNvSpPr>
          <p:nvPr/>
        </p:nvSpPr>
        <p:spPr bwMode="auto">
          <a:xfrm>
            <a:off x="7956550" y="188913"/>
            <a:ext cx="792163" cy="576262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</p:spTree>
  </p:cSld>
  <p:clrMapOvr>
    <a:masterClrMapping/>
  </p:clrMapOvr>
  <p:transition spd="slow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44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438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443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43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3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3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8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Биография Пифагора</a:t>
            </a:r>
          </a:p>
        </p:txBody>
      </p:sp>
      <p:sp>
        <p:nvSpPr>
          <p:cNvPr id="146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981075"/>
            <a:ext cx="8007350" cy="5616575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dirty="0" smtClean="0"/>
              <a:t>Родители – </a:t>
            </a:r>
            <a:r>
              <a:rPr lang="ru-RU" dirty="0" err="1" smtClean="0"/>
              <a:t>Мнесарх</a:t>
            </a:r>
            <a:r>
              <a:rPr lang="ru-RU" dirty="0" smtClean="0"/>
              <a:t> и </a:t>
            </a:r>
            <a:r>
              <a:rPr lang="ru-RU" dirty="0" err="1" smtClean="0"/>
              <a:t>Партенида</a:t>
            </a:r>
            <a:r>
              <a:rPr lang="ru-RU" dirty="0" smtClean="0"/>
              <a:t> с </a:t>
            </a:r>
            <a:r>
              <a:rPr lang="ru-RU" dirty="0" err="1" smtClean="0"/>
              <a:t>Самоса</a:t>
            </a:r>
            <a:endParaRPr lang="ru-RU" dirty="0" smtClean="0"/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dirty="0" smtClean="0"/>
              <a:t>В 18-летнем возрасте отправился в путешествие в Египет, Вавилон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dirty="0" smtClean="0"/>
              <a:t>Вернулся на родину в 56 лет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dirty="0" smtClean="0"/>
              <a:t>В греческой колонии Кротоне в Южной Италии основал свою школу</a:t>
            </a:r>
            <a:endParaRPr lang="en-US" dirty="0" smtClean="0"/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dirty="0" smtClean="0"/>
              <a:t>Доказал великую теорему.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dirty="0" smtClean="0"/>
              <a:t>Был женат на своей ученице </a:t>
            </a:r>
            <a:r>
              <a:rPr lang="ru-RU" dirty="0" err="1" smtClean="0"/>
              <a:t>Феано</a:t>
            </a:r>
            <a:r>
              <a:rPr lang="ru-RU" dirty="0" smtClean="0"/>
              <a:t>, имел сына и дочь.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8027988" y="0"/>
            <a:ext cx="649287" cy="6921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2657"/>
            <a:ext cx="7772400" cy="15841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Теорема Пифагора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76872"/>
            <a:ext cx="6400800" cy="17281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chemeClr val="tx1"/>
                </a:solidFill>
              </a:rPr>
              <a:t>В прямоугольном треугольнике квадрат гипотенузы равен сумме квадратов катетов.</a:t>
            </a:r>
          </a:p>
        </p:txBody>
      </p:sp>
      <p:sp>
        <p:nvSpPr>
          <p:cNvPr id="11268" name="AutoShape 5"/>
          <p:cNvSpPr>
            <a:spLocks noChangeArrowheads="1"/>
          </p:cNvSpPr>
          <p:nvPr/>
        </p:nvSpPr>
        <p:spPr bwMode="auto">
          <a:xfrm>
            <a:off x="7740650" y="0"/>
            <a:ext cx="936625" cy="863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860032" y="4365104"/>
          <a:ext cx="3529013" cy="957262"/>
        </p:xfrm>
        <a:graphic>
          <a:graphicData uri="http://schemas.openxmlformats.org/presentationml/2006/ole">
            <p:oleObj spid="_x0000_s35842" name="Формула" r:id="rId3" imgW="749160" imgH="203040" progId="Equation.3">
              <p:embed/>
            </p:oleObj>
          </a:graphicData>
        </a:graphic>
      </p:graphicFrame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899592" y="4293096"/>
            <a:ext cx="3457575" cy="1944687"/>
          </a:xfrm>
          <a:prstGeom prst="rtTriangle">
            <a:avLst/>
          </a:prstGeom>
          <a:solidFill>
            <a:srgbClr val="9966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411760" y="465313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01317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638132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607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6077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607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607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07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07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nimBg="1"/>
      <p:bldP spid="160772" grpId="0" build="p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6528968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81000"/>
            <a:ext cx="7992888" cy="621635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Тест «Сокращение дробей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550" y="1341438"/>
            <a:ext cx="5472658" cy="7921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</a:rPr>
              <a:t>1. </a:t>
            </a:r>
            <a:r>
              <a:rPr lang="ru-RU" sz="3600" b="1" dirty="0" smtClean="0">
                <a:solidFill>
                  <a:srgbClr val="002060"/>
                </a:solidFill>
              </a:rPr>
              <a:t>Сократить дробь </a:t>
            </a:r>
            <a:r>
              <a:rPr lang="ru-RU" sz="3600" b="1" dirty="0">
                <a:solidFill>
                  <a:srgbClr val="002060"/>
                </a:solidFill>
              </a:rPr>
              <a:t>– это: 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2700338" y="2492375"/>
            <a:ext cx="4895850" cy="1008063"/>
          </a:xfrm>
          <a:prstGeom prst="homePlat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</a:rPr>
              <a:t>Найти общий множитель для числителя и знаменателя , поделить на него дробь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2700338" y="3860800"/>
            <a:ext cx="4921250" cy="1008063"/>
          </a:xfrm>
          <a:prstGeom prst="homePlat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Найти </a:t>
            </a:r>
            <a:r>
              <a:rPr lang="ru-RU" sz="2400" b="1" dirty="0">
                <a:solidFill>
                  <a:srgbClr val="7030A0"/>
                </a:solidFill>
              </a:rPr>
              <a:t>общий множитель для числителя и вычесть его из знаменателя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699793" y="5222875"/>
            <a:ext cx="4921796" cy="1008063"/>
          </a:xfrm>
          <a:prstGeom prst="homePlat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Разделить числитель и знаменатель на Х.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39750" y="2852738"/>
            <a:ext cx="2303463" cy="1512887"/>
          </a:xfrm>
          <a:prstGeom prst="cloudCallout">
            <a:avLst>
              <a:gd name="adj1" fmla="val 57155"/>
              <a:gd name="adj2" fmla="val 8810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Подумай!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539750" y="4652963"/>
            <a:ext cx="2333625" cy="1368425"/>
          </a:xfrm>
          <a:prstGeom prst="cloudCallout">
            <a:avLst>
              <a:gd name="adj1" fmla="val 85829"/>
              <a:gd name="adj2" fmla="val 5360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Подумай!</a:t>
            </a:r>
          </a:p>
        </p:txBody>
      </p:sp>
      <p:sp>
        <p:nvSpPr>
          <p:cNvPr id="11" name="Выноска-облако 10"/>
          <p:cNvSpPr/>
          <p:nvPr/>
        </p:nvSpPr>
        <p:spPr>
          <a:xfrm>
            <a:off x="6516688" y="657225"/>
            <a:ext cx="2376487" cy="1366838"/>
          </a:xfrm>
          <a:prstGeom prst="cloudCallout">
            <a:avLst>
              <a:gd name="adj1" fmla="val -14531"/>
              <a:gd name="adj2" fmla="val 12690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Молодец!</a:t>
            </a:r>
          </a:p>
        </p:txBody>
      </p:sp>
      <p:pic>
        <p:nvPicPr>
          <p:cNvPr id="12" name="Picture 5" descr="mim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1750" y="5286375"/>
            <a:ext cx="14922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Итог урока</a:t>
            </a:r>
            <a:r>
              <a:rPr lang="en-US" b="1" i="1" dirty="0" smtClean="0">
                <a:solidFill>
                  <a:srgbClr val="C00000"/>
                </a:solidFill>
              </a:rPr>
              <a:t>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1) Что такое область допустимых значений дроби</a:t>
            </a:r>
            <a:r>
              <a:rPr lang="en-US" b="1" i="1" dirty="0" smtClean="0"/>
              <a:t>?</a:t>
            </a:r>
            <a:endParaRPr lang="ru-RU" b="1" i="1" dirty="0" smtClean="0"/>
          </a:p>
          <a:p>
            <a:r>
              <a:rPr lang="ru-RU" b="1" i="1" dirty="0" smtClean="0"/>
              <a:t>2) Что значит сократить дробь</a:t>
            </a:r>
            <a:r>
              <a:rPr lang="en-US" b="1" i="1" dirty="0" smtClean="0"/>
              <a:t>?</a:t>
            </a:r>
            <a:endParaRPr lang="ru-RU" b="1" i="1" dirty="0" smtClean="0"/>
          </a:p>
          <a:p>
            <a:r>
              <a:rPr lang="ru-RU" b="1" i="1" dirty="0" smtClean="0"/>
              <a:t>3) Какими способами пользуемся при сокращении дробей</a:t>
            </a:r>
            <a:r>
              <a:rPr lang="en-US" b="1" i="1" smtClean="0"/>
              <a:t>?</a:t>
            </a:r>
            <a:endParaRPr lang="ru-RU" b="1" i="1" dirty="0" smtClean="0"/>
          </a:p>
        </p:txBody>
      </p:sp>
      <p:pic>
        <p:nvPicPr>
          <p:cNvPr id="4" name="Picture 5" descr="mim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933056"/>
            <a:ext cx="172819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cene3d>
            <a:camera prst="isometricRightUp"/>
            <a:lightRig rig="threePt" dir="t"/>
          </a:scene3d>
        </p:spPr>
        <p:txBody>
          <a:bodyPr>
            <a:normAutofit/>
          </a:bodyPr>
          <a:lstStyle/>
          <a:p>
            <a:endParaRPr lang="ru-RU" sz="6600" dirty="0" smtClean="0"/>
          </a:p>
          <a:p>
            <a:r>
              <a:rPr lang="ru-RU" sz="6600" b="1" dirty="0" smtClean="0">
                <a:solidFill>
                  <a:srgbClr val="00B050"/>
                </a:solidFill>
              </a:rPr>
              <a:t>Спасибо за урок!!!</a:t>
            </a:r>
            <a:endParaRPr lang="ru-RU" sz="6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</a:rPr>
              <a:t>Тест «Сокращение дробей»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550" y="1341438"/>
            <a:ext cx="5904706" cy="7921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2. Как  находим общий множитель: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2784475" y="2492375"/>
            <a:ext cx="4897438" cy="1008063"/>
          </a:xfrm>
          <a:prstGeom prst="homePlat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Вычеркиваем одинаковые буквы;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700338" y="3860800"/>
            <a:ext cx="4921250" cy="1008063"/>
          </a:xfrm>
          <a:prstGeom prst="homePlat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7030A0"/>
                </a:solidFill>
              </a:rPr>
              <a:t>Раскладываем на множители числитель и знаменатель , используя формулы сокращенного умножения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699793" y="5222875"/>
            <a:ext cx="4921796" cy="1008063"/>
          </a:xfrm>
          <a:prstGeom prst="homePlat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Выносим общий множитель за скобки в числителе и знаменателе, применяем способ группировки.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39750" y="2636838"/>
            <a:ext cx="2519363" cy="1728787"/>
          </a:xfrm>
          <a:prstGeom prst="cloudCallout">
            <a:avLst>
              <a:gd name="adj1" fmla="val 63592"/>
              <a:gd name="adj2" fmla="val 7018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Молодец!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539750" y="4652963"/>
            <a:ext cx="2333625" cy="1368425"/>
          </a:xfrm>
          <a:prstGeom prst="cloudCallout">
            <a:avLst>
              <a:gd name="adj1" fmla="val 85829"/>
              <a:gd name="adj2" fmla="val 5360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Правильно!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6516688" y="657225"/>
            <a:ext cx="2376487" cy="1366838"/>
          </a:xfrm>
          <a:prstGeom prst="cloudCallout">
            <a:avLst>
              <a:gd name="adj1" fmla="val -14531"/>
              <a:gd name="adj2" fmla="val 12690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Подумай!</a:t>
            </a:r>
          </a:p>
        </p:txBody>
      </p:sp>
      <p:pic>
        <p:nvPicPr>
          <p:cNvPr id="12" name="Picture 5" descr="mim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9225" y="5410200"/>
            <a:ext cx="13747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</a:rPr>
              <a:t>Тест «Сокращение дробей»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550" y="1341438"/>
            <a:ext cx="5545138" cy="7921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3. </a:t>
            </a:r>
            <a:r>
              <a:rPr lang="ru-RU" sz="2800" b="1" dirty="0" smtClean="0">
                <a:solidFill>
                  <a:srgbClr val="002060"/>
                </a:solidFill>
              </a:rPr>
              <a:t>Что такое область допустимых значений дроби: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2784475" y="2492375"/>
            <a:ext cx="4897438" cy="1008063"/>
          </a:xfrm>
          <a:prstGeom prst="homePlat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Любые значения , кроме 0.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700338" y="3860800"/>
            <a:ext cx="4921250" cy="1008063"/>
          </a:xfrm>
          <a:prstGeom prst="homePlat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7030A0"/>
                </a:solidFill>
              </a:rPr>
              <a:t>Значения переменной, когда в числителе дроби получается 0.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699793" y="5222875"/>
            <a:ext cx="4921796" cy="1008063"/>
          </a:xfrm>
          <a:prstGeom prst="homePlat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ru-RU" dirty="0"/>
              <a:t> </a:t>
            </a:r>
            <a:r>
              <a:rPr lang="ru-RU" sz="2000" b="1" dirty="0" smtClean="0">
                <a:solidFill>
                  <a:srgbClr val="7030A0"/>
                </a:solidFill>
              </a:rPr>
              <a:t>Это </a:t>
            </a:r>
            <a:r>
              <a:rPr lang="ru-RU" sz="2000" b="1" dirty="0">
                <a:solidFill>
                  <a:srgbClr val="7030A0"/>
                </a:solidFill>
              </a:rPr>
              <a:t>множество </a:t>
            </a:r>
            <a:r>
              <a:rPr lang="ru-RU" sz="2000" b="1" dirty="0" smtClean="0">
                <a:solidFill>
                  <a:srgbClr val="7030A0"/>
                </a:solidFill>
              </a:rPr>
              <a:t>значений, при которых знаменатель дроби не равен 0.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39750" y="2636838"/>
            <a:ext cx="2519363" cy="1728787"/>
          </a:xfrm>
          <a:prstGeom prst="cloudCallout">
            <a:avLst>
              <a:gd name="adj1" fmla="val 63592"/>
              <a:gd name="adj2" fmla="val 7018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Подумай!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323850" y="4652963"/>
            <a:ext cx="2549525" cy="1368425"/>
          </a:xfrm>
          <a:prstGeom prst="cloudCallout">
            <a:avLst>
              <a:gd name="adj1" fmla="val 85829"/>
              <a:gd name="adj2" fmla="val 5360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Молодец!</a:t>
            </a:r>
          </a:p>
        </p:txBody>
      </p:sp>
      <p:sp>
        <p:nvSpPr>
          <p:cNvPr id="11" name="Выноска-облако 10"/>
          <p:cNvSpPr/>
          <p:nvPr/>
        </p:nvSpPr>
        <p:spPr>
          <a:xfrm>
            <a:off x="6516688" y="657225"/>
            <a:ext cx="2376487" cy="1366838"/>
          </a:xfrm>
          <a:prstGeom prst="cloudCallout">
            <a:avLst>
              <a:gd name="adj1" fmla="val -14531"/>
              <a:gd name="adj2" fmla="val 12690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Подумай!</a:t>
            </a:r>
          </a:p>
        </p:txBody>
      </p:sp>
      <p:pic>
        <p:nvPicPr>
          <p:cNvPr id="12" name="Picture 5" descr="mim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9225" y="5410200"/>
            <a:ext cx="13747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Найти допустимые значения букв, 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входящих в дробь: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79388" y="1412875"/>
          <a:ext cx="1933575" cy="4032250"/>
        </p:xfrm>
        <a:graphic>
          <a:graphicData uri="http://schemas.openxmlformats.org/presentationml/2006/ole">
            <p:oleObj spid="_x0000_s1026" name="Формула" r:id="rId4" imgW="571320" imgH="1218960" progId="Equation.3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5148263" y="1484313"/>
          <a:ext cx="2014537" cy="2952750"/>
        </p:xfrm>
        <a:graphic>
          <a:graphicData uri="http://schemas.openxmlformats.org/presentationml/2006/ole">
            <p:oleObj spid="_x0000_s1027" name="Формула" r:id="rId5" imgW="558720" imgH="838080" progId="Equation.3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835150" y="1628775"/>
          <a:ext cx="1368425" cy="668338"/>
        </p:xfrm>
        <a:graphic>
          <a:graphicData uri="http://schemas.openxmlformats.org/presentationml/2006/ole">
            <p:oleObj spid="_x0000_s1028" name="Формула" r:id="rId6" imgW="355320" imgH="177480" progId="Equation.3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2339975" y="3141663"/>
          <a:ext cx="1800225" cy="665162"/>
        </p:xfrm>
        <a:graphic>
          <a:graphicData uri="http://schemas.openxmlformats.org/presentationml/2006/ole">
            <p:oleObj spid="_x0000_s1029" name="Формула" r:id="rId7" imgW="469800" imgH="177480" progId="Equation.3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2339975" y="4724400"/>
          <a:ext cx="1079500" cy="611188"/>
        </p:xfrm>
        <a:graphic>
          <a:graphicData uri="http://schemas.openxmlformats.org/presentationml/2006/ole">
            <p:oleObj spid="_x0000_s1030" name="Формула" r:id="rId8" imgW="241200" imgH="139680" progId="Equation.3">
              <p:embed/>
            </p:oleObj>
          </a:graphicData>
        </a:graphic>
      </p:graphicFrame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276600" y="4724400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любое действительное число</a:t>
            </a:r>
          </a:p>
        </p:txBody>
      </p:sp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7380288" y="1773238"/>
          <a:ext cx="1252537" cy="635000"/>
        </p:xfrm>
        <a:graphic>
          <a:graphicData uri="http://schemas.openxmlformats.org/presentationml/2006/ole">
            <p:oleObj spid="_x0000_s1031" name="Формула" r:id="rId9" imgW="342720" imgH="177480" progId="Equation.3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7380288" y="3284538"/>
          <a:ext cx="1425575" cy="636587"/>
        </p:xfrm>
        <a:graphic>
          <a:graphicData uri="http://schemas.openxmlformats.org/presentationml/2006/ole">
            <p:oleObj spid="_x0000_s1032" name="Формула" r:id="rId10" imgW="444240" imgH="203040" progId="Equation.3">
              <p:embed/>
            </p:oleObj>
          </a:graphicData>
        </a:graphic>
      </p:graphicFrame>
      <p:pic>
        <p:nvPicPr>
          <p:cNvPr id="11" name="Picture 5" descr="mim0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69225" y="5410200"/>
            <a:ext cx="13747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Разложите на множители: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257175" y="1381125"/>
          <a:ext cx="3878263" cy="4452938"/>
        </p:xfrm>
        <a:graphic>
          <a:graphicData uri="http://schemas.openxmlformats.org/presentationml/2006/ole">
            <p:oleObj spid="_x0000_s2050" name="Формула" r:id="rId3" imgW="1104840" imgH="1193760" progId="Equation.3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2915816" y="1484784"/>
          <a:ext cx="2016125" cy="715963"/>
        </p:xfrm>
        <a:graphic>
          <a:graphicData uri="http://schemas.openxmlformats.org/presentationml/2006/ole">
            <p:oleObj spid="_x0000_s2051" name="Формула" r:id="rId4" imgW="571320" imgH="203040" progId="Equation.3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4355976" y="2276872"/>
          <a:ext cx="2911475" cy="715963"/>
        </p:xfrm>
        <a:graphic>
          <a:graphicData uri="http://schemas.openxmlformats.org/presentationml/2006/ole">
            <p:oleObj spid="_x0000_s2052" name="Формула" r:id="rId5" imgW="825480" imgH="203040" progId="Equation.3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2915816" y="3212976"/>
          <a:ext cx="2913063" cy="715963"/>
        </p:xfrm>
        <a:graphic>
          <a:graphicData uri="http://schemas.openxmlformats.org/presentationml/2006/ole">
            <p:oleObj spid="_x0000_s2053" name="Формула" r:id="rId6" imgW="825480" imgH="203040" progId="Equation.3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3779838" y="4005064"/>
          <a:ext cx="5364162" cy="792163"/>
        </p:xfrm>
        <a:graphic>
          <a:graphicData uri="http://schemas.openxmlformats.org/presentationml/2006/ole">
            <p:oleObj spid="_x0000_s2054" name="Формула" r:id="rId7" imgW="1803240" imgH="228600" progId="Equation.3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3707904" y="4941168"/>
          <a:ext cx="5184775" cy="728663"/>
        </p:xfrm>
        <a:graphic>
          <a:graphicData uri="http://schemas.openxmlformats.org/presentationml/2006/ole">
            <p:oleObj spid="_x0000_s2055" name="Формула" r:id="rId8" imgW="1485720" imgH="228600" progId="Equation.3">
              <p:embed/>
            </p:oleObj>
          </a:graphicData>
        </a:graphic>
      </p:graphicFrame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915816" y="2132856"/>
            <a:ext cx="2087562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779912" y="5733256"/>
            <a:ext cx="489585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203848" y="3861048"/>
            <a:ext cx="2519362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283968" y="2996952"/>
            <a:ext cx="3240087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887787" y="4869160"/>
            <a:ext cx="5256213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Прямоугольник 1"/>
          <p:cNvSpPr>
            <a:spLocks noChangeArrowheads="1"/>
          </p:cNvSpPr>
          <p:nvPr/>
        </p:nvSpPr>
        <p:spPr bwMode="auto">
          <a:xfrm>
            <a:off x="2714625" y="285750"/>
            <a:ext cx="4006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Найдите ошибки: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9220" name="Picture 24" descr="mim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6425" y="4552950"/>
            <a:ext cx="21875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7000875" y="1143000"/>
            <a:ext cx="2143125" cy="2428875"/>
          </a:xfrm>
          <a:prstGeom prst="cloudCallout">
            <a:avLst>
              <a:gd name="adj1" fmla="val 11931"/>
              <a:gd name="adj2" fmla="val 10831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Мишка, Мишка!</a:t>
            </a:r>
          </a:p>
          <a:p>
            <a:pPr algn="ctr"/>
            <a:r>
              <a:rPr lang="ru-RU" dirty="0"/>
              <a:t>Помоги мне ошибки найти!</a:t>
            </a:r>
          </a:p>
          <a:p>
            <a:pPr algn="ctr"/>
            <a:endParaRPr lang="ru-RU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0" y="1124744"/>
          <a:ext cx="7272338" cy="2887663"/>
        </p:xfrm>
        <a:graphic>
          <a:graphicData uri="http://schemas.openxmlformats.org/presentationml/2006/ole">
            <p:oleObj spid="_x0000_s3074" name="Формула" r:id="rId4" imgW="2565360" imgH="1015920" progId="Equation.3">
              <p:embed/>
            </p:oleObj>
          </a:graphicData>
        </a:graphic>
      </p:graphicFrame>
      <p:pic>
        <p:nvPicPr>
          <p:cNvPr id="6" name="Picture 19" descr="masha_i_medved_12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149080"/>
            <a:ext cx="259228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051050" y="115888"/>
            <a:ext cx="6769100" cy="1009650"/>
          </a:xfrm>
          <a:prstGeom prst="wedgeRoundRectCallout">
            <a:avLst>
              <a:gd name="adj1" fmla="val -63838"/>
              <a:gd name="adj2" fmla="val 87264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E70303"/>
                </a:solidFill>
                <a:latin typeface="Georgia" pitchFamily="18" charset="0"/>
              </a:rPr>
              <a:t>Найдите  правильный</a:t>
            </a:r>
          </a:p>
          <a:p>
            <a:pPr algn="ctr"/>
            <a:r>
              <a:rPr lang="ru-RU" sz="2800" b="1" i="1">
                <a:solidFill>
                  <a:srgbClr val="E70303"/>
                </a:solidFill>
                <a:latin typeface="Georgia" pitchFamily="18" charset="0"/>
              </a:rPr>
              <a:t>ответ.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071813" y="2000250"/>
            <a:ext cx="3017837" cy="1212850"/>
          </a:xfrm>
          <a:prstGeom prst="wedgeRoundRectCallout">
            <a:avLst>
              <a:gd name="adj1" fmla="val 65528"/>
              <a:gd name="adj2" fmla="val 152926"/>
              <a:gd name="adj3" fmla="val 16667"/>
            </a:avLst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800" b="1">
              <a:latin typeface="Times New Roman" pitchFamily="18" charset="0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3143250" y="485775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Times New Roman" pitchFamily="18" charset="0"/>
              </a:rPr>
              <a:t>В</a:t>
            </a: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857250" y="3857625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Times New Roman" pitchFamily="18" charset="0"/>
              </a:rPr>
              <a:t>А</a:t>
            </a: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2339975" y="3573463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С</a:t>
            </a:r>
          </a:p>
        </p:txBody>
      </p:sp>
      <p:pic>
        <p:nvPicPr>
          <p:cNvPr id="18443" name="Picture 24" descr="mim0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6425" y="4000500"/>
            <a:ext cx="21875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9" descr="masha_i_medved_12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14375"/>
            <a:ext cx="192881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34" name="Object 82"/>
          <p:cNvGraphicFramePr>
            <a:graphicFrameLocks noChangeAspect="1"/>
          </p:cNvGraphicFramePr>
          <p:nvPr/>
        </p:nvGraphicFramePr>
        <p:xfrm>
          <a:off x="3648075" y="2143125"/>
          <a:ext cx="1379538" cy="930275"/>
        </p:xfrm>
        <a:graphic>
          <a:graphicData uri="http://schemas.openxmlformats.org/presentationml/2006/ole">
            <p:oleObj spid="_x0000_s8194" name="Формула" r:id="rId6" imgW="583920" imgH="393480" progId="Equation.3">
              <p:embed/>
            </p:oleObj>
          </a:graphicData>
        </a:graphic>
      </p:graphicFrame>
      <p:graphicFrame>
        <p:nvGraphicFramePr>
          <p:cNvPr id="18435" name="Object 83"/>
          <p:cNvGraphicFramePr>
            <a:graphicFrameLocks noChangeAspect="1"/>
          </p:cNvGraphicFramePr>
          <p:nvPr/>
        </p:nvGraphicFramePr>
        <p:xfrm>
          <a:off x="2555776" y="1124744"/>
          <a:ext cx="946150" cy="630238"/>
        </p:xfrm>
        <a:graphic>
          <a:graphicData uri="http://schemas.openxmlformats.org/presentationml/2006/ole">
            <p:oleObj spid="_x0000_s8195" name="Формула" r:id="rId7" imgW="304560" imgH="203040" progId="Equation.3">
              <p:embed/>
            </p:oleObj>
          </a:graphicData>
        </a:graphic>
      </p:graphicFrame>
      <p:graphicFrame>
        <p:nvGraphicFramePr>
          <p:cNvPr id="18436" name="Object 84"/>
          <p:cNvGraphicFramePr>
            <a:graphicFrameLocks noChangeAspect="1"/>
          </p:cNvGraphicFramePr>
          <p:nvPr/>
        </p:nvGraphicFramePr>
        <p:xfrm>
          <a:off x="3844925" y="1071563"/>
          <a:ext cx="1239838" cy="819150"/>
        </p:xfrm>
        <a:graphic>
          <a:graphicData uri="http://schemas.openxmlformats.org/presentationml/2006/ole">
            <p:oleObj spid="_x0000_s8196" name="Формула" r:id="rId8" imgW="596880" imgH="393480" progId="Equation.3">
              <p:embed/>
            </p:oleObj>
          </a:graphicData>
        </a:graphic>
      </p:graphicFrame>
      <p:graphicFrame>
        <p:nvGraphicFramePr>
          <p:cNvPr id="24586" name="Object 85"/>
          <p:cNvGraphicFramePr>
            <a:graphicFrameLocks noChangeAspect="1"/>
          </p:cNvGraphicFramePr>
          <p:nvPr/>
        </p:nvGraphicFramePr>
        <p:xfrm>
          <a:off x="5796136" y="1196752"/>
          <a:ext cx="1000125" cy="579437"/>
        </p:xfrm>
        <a:graphic>
          <a:graphicData uri="http://schemas.openxmlformats.org/presentationml/2006/ole">
            <p:oleObj spid="_x0000_s8197" name="Формула" r:id="rId9" imgW="44424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62428E-7 L 0.00104 0.1546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8 0.01574 0.02378 0.03171 0.05121 0.04931 C 0.07864 0.0669 0.12343 0.08634 0.16441 0.10532 C 0.20538 0.12431 0.24861 0.15162 0.29739 0.16319 C 0.34618 0.17477 0.41198 0.20185 0.45781 0.17546 C 0.50364 0.14907 0.55173 0.07292 0.57239 0.00532 C 0.59305 -0.06227 0.58472 -0.1662 0.58159 -0.22963 C 0.57847 -0.29306 0.57847 -0.35185 0.55399 -0.37546 C 0.52951 -0.39907 0.46475 -0.39051 0.4342 -0.37176 C 0.40364 -0.35301 0.38246 -0.3 0.371 -0.26296 C 0.35955 -0.22593 0.36267 -0.1875 0.3658 -0.14907 " pathEditMode="relative" ptsTypes="aaaaaaaaaaA">
                                      <p:cBhvr>
                                        <p:cTn id="38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9"/>
                  </p:tgtEl>
                </p:cond>
              </p:nextCondLst>
            </p:seq>
          </p:childTnLst>
        </p:cTn>
      </p:par>
    </p:tnLst>
    <p:bldLst>
      <p:bldP spid="15365" grpId="0" animBg="1"/>
      <p:bldP spid="15367" grpId="0" animBg="1"/>
      <p:bldP spid="15369" grpId="0" animBg="1"/>
      <p:bldP spid="15369" grpId="1" animBg="1"/>
      <p:bldP spid="15369" grpId="2" animBg="1"/>
      <p:bldP spid="15370" grpId="0" animBg="1"/>
      <p:bldP spid="15370" grpId="1" animBg="1"/>
      <p:bldP spid="15370" grpId="2" animBg="1"/>
      <p:bldP spid="15371" grpId="0" animBg="1"/>
      <p:bldP spid="1537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051050" y="115888"/>
            <a:ext cx="6769100" cy="1009650"/>
          </a:xfrm>
          <a:prstGeom prst="wedgeRoundRectCallout">
            <a:avLst>
              <a:gd name="adj1" fmla="val -63838"/>
              <a:gd name="adj2" fmla="val 87264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solidFill>
                  <a:srgbClr val="E70303"/>
                </a:solidFill>
                <a:latin typeface="Georgia" pitchFamily="18" charset="0"/>
              </a:rPr>
              <a:t>Найдите  правильный</a:t>
            </a:r>
          </a:p>
          <a:p>
            <a:pPr algn="ctr"/>
            <a:r>
              <a:rPr lang="ru-RU" sz="2800" b="1" i="1">
                <a:solidFill>
                  <a:srgbClr val="E70303"/>
                </a:solidFill>
                <a:latin typeface="Georgia" pitchFamily="18" charset="0"/>
              </a:rPr>
              <a:t>ответ.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071813" y="2000250"/>
            <a:ext cx="3017837" cy="1212850"/>
          </a:xfrm>
          <a:prstGeom prst="wedgeRoundRectCallout">
            <a:avLst>
              <a:gd name="adj1" fmla="val 65528"/>
              <a:gd name="adj2" fmla="val 152926"/>
              <a:gd name="adj3" fmla="val 16667"/>
            </a:avLst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800" b="1">
              <a:latin typeface="Times New Roman" pitchFamily="18" charset="0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3143250" y="485775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Times New Roman" pitchFamily="18" charset="0"/>
              </a:rPr>
              <a:t>С</a:t>
            </a: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857250" y="3857625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Times New Roman" pitchFamily="18" charset="0"/>
              </a:rPr>
              <a:t>В</a:t>
            </a: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2339975" y="3573463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Times New Roman" pitchFamily="18" charset="0"/>
              </a:rPr>
              <a:t>А</a:t>
            </a:r>
          </a:p>
        </p:txBody>
      </p:sp>
      <p:pic>
        <p:nvPicPr>
          <p:cNvPr id="20491" name="Picture 24" descr="mim0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6425" y="4000500"/>
            <a:ext cx="21875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9" descr="masha_i_medved_12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14375"/>
            <a:ext cx="192881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82" name="Object 99"/>
          <p:cNvGraphicFramePr>
            <a:graphicFrameLocks noChangeAspect="1"/>
          </p:cNvGraphicFramePr>
          <p:nvPr/>
        </p:nvGraphicFramePr>
        <p:xfrm>
          <a:off x="3429000" y="2071688"/>
          <a:ext cx="1587500" cy="1071562"/>
        </p:xfrm>
        <a:graphic>
          <a:graphicData uri="http://schemas.openxmlformats.org/presentationml/2006/ole">
            <p:oleObj spid="_x0000_s9218" name="Формула" r:id="rId6" imgW="622080" imgH="419040" progId="Equation.3">
              <p:embed/>
            </p:oleObj>
          </a:graphicData>
        </a:graphic>
      </p:graphicFrame>
      <p:graphicFrame>
        <p:nvGraphicFramePr>
          <p:cNvPr id="20483" name="Object 100"/>
          <p:cNvGraphicFramePr>
            <a:graphicFrameLocks noChangeAspect="1"/>
          </p:cNvGraphicFramePr>
          <p:nvPr/>
        </p:nvGraphicFramePr>
        <p:xfrm>
          <a:off x="4071938" y="1214438"/>
          <a:ext cx="1143000" cy="723900"/>
        </p:xfrm>
        <a:graphic>
          <a:graphicData uri="http://schemas.openxmlformats.org/presentationml/2006/ole">
            <p:oleObj spid="_x0000_s9219" name="Формула" r:id="rId7" imgW="622080" imgH="393480" progId="Equation.3">
              <p:embed/>
            </p:oleObj>
          </a:graphicData>
        </a:graphic>
      </p:graphicFrame>
      <p:graphicFrame>
        <p:nvGraphicFramePr>
          <p:cNvPr id="26632" name="Object 101"/>
          <p:cNvGraphicFramePr>
            <a:graphicFrameLocks noChangeAspect="1"/>
          </p:cNvGraphicFramePr>
          <p:nvPr/>
        </p:nvGraphicFramePr>
        <p:xfrm>
          <a:off x="2339752" y="1196752"/>
          <a:ext cx="1285875" cy="814388"/>
        </p:xfrm>
        <a:graphic>
          <a:graphicData uri="http://schemas.openxmlformats.org/presentationml/2006/ole">
            <p:oleObj spid="_x0000_s9220" name="Формула" r:id="rId8" imgW="622080" imgH="393480" progId="Equation.3">
              <p:embed/>
            </p:oleObj>
          </a:graphicData>
        </a:graphic>
      </p:graphicFrame>
      <p:graphicFrame>
        <p:nvGraphicFramePr>
          <p:cNvPr id="20485" name="Object 102"/>
          <p:cNvGraphicFramePr>
            <a:graphicFrameLocks noChangeAspect="1"/>
          </p:cNvGraphicFramePr>
          <p:nvPr/>
        </p:nvGraphicFramePr>
        <p:xfrm>
          <a:off x="5429250" y="1263650"/>
          <a:ext cx="785813" cy="739775"/>
        </p:xfrm>
        <a:graphic>
          <a:graphicData uri="http://schemas.openxmlformats.org/presentationml/2006/ole">
            <p:oleObj spid="_x0000_s9221" name="Формула" r:id="rId9" imgW="419040" imgH="393480" progId="Equation.3">
              <p:embed/>
            </p:oleObj>
          </a:graphicData>
        </a:graphic>
      </p:graphicFrame>
    </p:spTree>
  </p:cSld>
  <p:clrMapOvr>
    <a:masterClrMapping/>
  </p:clrMapOvr>
  <p:transition>
    <p:wipe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73988E-6 L 0.26667 0.1794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8 0.01574 0.02378 0.03171 0.05121 0.04931 C 0.07864 0.0669 0.12343 0.08634 0.16441 0.10532 C 0.20538 0.12431 0.24861 0.15162 0.29739 0.16319 C 0.34618 0.17477 0.41198 0.20185 0.45781 0.17546 C 0.50364 0.14907 0.55173 0.07292 0.57239 0.00532 C 0.59305 -0.06227 0.58472 -0.1662 0.58159 -0.22963 C 0.57847 -0.29306 0.57847 -0.35185 0.55399 -0.37546 C 0.52951 -0.39907 0.46475 -0.39051 0.4342 -0.37176 C 0.40364 -0.35301 0.38246 -0.3 0.371 -0.26296 C 0.35955 -0.22593 0.36267 -0.1875 0.3658 -0.14907 " pathEditMode="relative" ptsTypes="aaaaaaaaaaA">
                                      <p:cBhvr>
                                        <p:cTn id="38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9"/>
                  </p:tgtEl>
                </p:cond>
              </p:nextCondLst>
            </p:seq>
          </p:childTnLst>
        </p:cTn>
      </p:par>
    </p:tnLst>
    <p:bldLst>
      <p:bldP spid="15365" grpId="0" animBg="1"/>
      <p:bldP spid="15367" grpId="0" animBg="1"/>
      <p:bldP spid="15369" grpId="0" animBg="1"/>
      <p:bldP spid="15369" grpId="1" animBg="1"/>
      <p:bldP spid="15369" grpId="2" animBg="1"/>
      <p:bldP spid="15370" grpId="0" animBg="1"/>
      <p:bldP spid="15370" grpId="1" animBg="1"/>
      <p:bldP spid="15370" grpId="2" animBg="1"/>
      <p:bldP spid="15371" grpId="0" animBg="1"/>
      <p:bldP spid="15371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377</Words>
  <Application>Microsoft Office PowerPoint</Application>
  <PresentationFormat>Экран (4:3)</PresentationFormat>
  <Paragraphs>99</Paragraphs>
  <Slides>21</Slides>
  <Notes>3</Notes>
  <HiddenSlides>0</HiddenSlides>
  <MMClips>2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Слайд 1</vt:lpstr>
      <vt:lpstr>Тест «Сокращение дробей»</vt:lpstr>
      <vt:lpstr>Тест «Сокращение дробей»</vt:lpstr>
      <vt:lpstr>Тест «Сокращение дробей»</vt:lpstr>
      <vt:lpstr>Слайд 5</vt:lpstr>
      <vt:lpstr>Слайд 6</vt:lpstr>
      <vt:lpstr>Слайд 7</vt:lpstr>
      <vt:lpstr>Слайд 8</vt:lpstr>
      <vt:lpstr>Слайд 9</vt:lpstr>
      <vt:lpstr>Слайд 10</vt:lpstr>
      <vt:lpstr>Соединить равные дроби</vt:lpstr>
      <vt:lpstr>Слайд 12</vt:lpstr>
      <vt:lpstr>Слайд 13</vt:lpstr>
      <vt:lpstr>Слайд 14</vt:lpstr>
      <vt:lpstr>Поиграем?</vt:lpstr>
      <vt:lpstr> Пифагор.</vt:lpstr>
      <vt:lpstr>Биография Пифагора</vt:lpstr>
      <vt:lpstr>Теорема Пифагора</vt:lpstr>
      <vt:lpstr>Слайд 19</vt:lpstr>
      <vt:lpstr>Итог урока:</vt:lpstr>
      <vt:lpstr>Слайд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40</cp:revision>
  <dcterms:created xsi:type="dcterms:W3CDTF">2014-02-20T15:19:27Z</dcterms:created>
  <dcterms:modified xsi:type="dcterms:W3CDTF">2014-07-11T13:45:29Z</dcterms:modified>
</cp:coreProperties>
</file>