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9"/>
  </p:notesMasterIdLst>
  <p:sldIdLst>
    <p:sldId id="256" r:id="rId2"/>
    <p:sldId id="269" r:id="rId3"/>
    <p:sldId id="257" r:id="rId4"/>
    <p:sldId id="258" r:id="rId5"/>
    <p:sldId id="259" r:id="rId6"/>
    <p:sldId id="276" r:id="rId7"/>
    <p:sldId id="263" r:id="rId8"/>
    <p:sldId id="262" r:id="rId9"/>
    <p:sldId id="264" r:id="rId10"/>
    <p:sldId id="278" r:id="rId11"/>
    <p:sldId id="279" r:id="rId12"/>
    <p:sldId id="265" r:id="rId13"/>
    <p:sldId id="275" r:id="rId14"/>
    <p:sldId id="266" r:id="rId15"/>
    <p:sldId id="267" r:id="rId16"/>
    <p:sldId id="277" r:id="rId17"/>
    <p:sldId id="270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635"/>
    <a:srgbClr val="FF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709" autoAdjust="0"/>
  </p:normalViewPr>
  <p:slideViewPr>
    <p:cSldViewPr>
      <p:cViewPr varScale="1">
        <p:scale>
          <a:sx n="57" d="100"/>
          <a:sy n="57" d="100"/>
        </p:scale>
        <p:origin x="-144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A793FE-1766-40BC-A409-2EB221DD21C2}" type="datetimeFigureOut">
              <a:rPr lang="ru-RU" smtClean="0"/>
              <a:pPr/>
              <a:t>25.03.2013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87FB76-9D18-4F98-927E-E74E7CDD75C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141619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87FB76-9D18-4F98-927E-E74E7CDD75CA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87FB76-9D18-4F98-927E-E74E7CDD75CA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87FB76-9D18-4F98-927E-E74E7CDD75CA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87FB76-9D18-4F98-927E-E74E7CDD75CA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BBDA9-AF0A-4A09-BF7C-7DB28987E2ED}" type="datetimeFigureOut">
              <a:rPr lang="ru-RU" smtClean="0"/>
              <a:pPr/>
              <a:t>25.03.2013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72279-40FF-4B60-B02B-EE475BB1F8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BBDA9-AF0A-4A09-BF7C-7DB28987E2ED}" type="datetimeFigureOut">
              <a:rPr lang="ru-RU" smtClean="0"/>
              <a:pPr/>
              <a:t>25.03.2013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72279-40FF-4B60-B02B-EE475BB1F8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BBDA9-AF0A-4A09-BF7C-7DB28987E2ED}" type="datetimeFigureOut">
              <a:rPr lang="ru-RU" smtClean="0"/>
              <a:pPr/>
              <a:t>25.03.2013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72279-40FF-4B60-B02B-EE475BB1F8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BBDA9-AF0A-4A09-BF7C-7DB28987E2ED}" type="datetimeFigureOut">
              <a:rPr lang="ru-RU" smtClean="0"/>
              <a:pPr/>
              <a:t>25.03.2013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72279-40FF-4B60-B02B-EE475BB1F8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BBDA9-AF0A-4A09-BF7C-7DB28987E2ED}" type="datetimeFigureOut">
              <a:rPr lang="ru-RU" smtClean="0"/>
              <a:pPr/>
              <a:t>25.03.2013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72279-40FF-4B60-B02B-EE475BB1F8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BBDA9-AF0A-4A09-BF7C-7DB28987E2ED}" type="datetimeFigureOut">
              <a:rPr lang="ru-RU" smtClean="0"/>
              <a:pPr/>
              <a:t>25.03.2013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72279-40FF-4B60-B02B-EE475BB1F8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BBDA9-AF0A-4A09-BF7C-7DB28987E2ED}" type="datetimeFigureOut">
              <a:rPr lang="ru-RU" smtClean="0"/>
              <a:pPr/>
              <a:t>25.03.2013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72279-40FF-4B60-B02B-EE475BB1F8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BBDA9-AF0A-4A09-BF7C-7DB28987E2ED}" type="datetimeFigureOut">
              <a:rPr lang="ru-RU" smtClean="0"/>
              <a:pPr/>
              <a:t>25.03.2013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72279-40FF-4B60-B02B-EE475BB1F8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BBDA9-AF0A-4A09-BF7C-7DB28987E2ED}" type="datetimeFigureOut">
              <a:rPr lang="ru-RU" smtClean="0"/>
              <a:pPr/>
              <a:t>25.03.2013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72279-40FF-4B60-B02B-EE475BB1F8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BBDA9-AF0A-4A09-BF7C-7DB28987E2ED}" type="datetimeFigureOut">
              <a:rPr lang="ru-RU" smtClean="0"/>
              <a:pPr/>
              <a:t>25.03.2013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72279-40FF-4B60-B02B-EE475BB1F8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BBDA9-AF0A-4A09-BF7C-7DB28987E2ED}" type="datetimeFigureOut">
              <a:rPr lang="ru-RU" smtClean="0"/>
              <a:pPr/>
              <a:t>25.03.2013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72279-40FF-4B60-B02B-EE475BB1F8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8BBDA9-AF0A-4A09-BF7C-7DB28987E2ED}" type="datetimeFigureOut">
              <a:rPr lang="ru-RU" smtClean="0"/>
              <a:pPr/>
              <a:t>25.03.2013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172279-40FF-4B60-B02B-EE475BB1F86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428605"/>
            <a:ext cx="8429684" cy="1928826"/>
          </a:xfrm>
        </p:spPr>
        <p:txBody>
          <a:bodyPr>
            <a:noAutofit/>
          </a:bodyPr>
          <a:lstStyle/>
          <a:p>
            <a:r>
              <a:rPr lang="ru-RU" sz="6000" b="1" dirty="0" smtClean="0">
                <a:solidFill>
                  <a:schemeClr val="accent2">
                    <a:lumMod val="75000"/>
                  </a:schemeClr>
                </a:solidFill>
              </a:rPr>
              <a:t>Проектная деятельность в начальной школе.</a:t>
            </a:r>
            <a:endParaRPr lang="ru-RU" sz="6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flipV="1">
            <a:off x="1428728" y="2260271"/>
            <a:ext cx="5614982" cy="97158"/>
          </a:xfrm>
        </p:spPr>
        <p:txBody>
          <a:bodyPr>
            <a:normAutofit fontScale="25000" lnSpcReduction="20000"/>
          </a:bodyPr>
          <a:lstStyle/>
          <a:p>
            <a:endParaRPr lang="ru-RU" b="1" i="1" dirty="0">
              <a:solidFill>
                <a:srgbClr val="FFFF00"/>
              </a:solidFill>
            </a:endParaRPr>
          </a:p>
        </p:txBody>
      </p:sp>
      <p:pic>
        <p:nvPicPr>
          <p:cNvPr id="11" name="Picture 2" descr="D:\ФОТОГРАФИИ ДЛЯ ПРЕЗЕНТАЦИИ\DSC011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8" y="3286124"/>
            <a:ext cx="3214710" cy="2714644"/>
          </a:xfrm>
          <a:prstGeom prst="rect">
            <a:avLst/>
          </a:prstGeom>
          <a:noFill/>
        </p:spPr>
      </p:pic>
      <p:pic>
        <p:nvPicPr>
          <p:cNvPr id="6147" name="Picture 3" descr="D:\ФОТОГРАФИИ ДЛЯ ПРЕЗЕНТАЦИИ\DSC0111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3286124"/>
            <a:ext cx="3706368" cy="27797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686800" cy="642942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FF00"/>
                </a:solidFill>
                <a:latin typeface="Calibri" pitchFamily="34" charset="0"/>
              </a:rPr>
              <a:t/>
            </a:r>
            <a:br>
              <a:rPr lang="en-US" b="1" dirty="0" smtClean="0">
                <a:solidFill>
                  <a:srgbClr val="FFFF00"/>
                </a:solidFill>
                <a:latin typeface="Calibri" pitchFamily="34" charset="0"/>
              </a:rPr>
            </a:br>
            <a:r>
              <a:rPr lang="ru-RU" b="1" dirty="0" smtClean="0">
                <a:solidFill>
                  <a:srgbClr val="FFFF00"/>
                </a:solidFill>
                <a:latin typeface="Calibri" pitchFamily="34" charset="0"/>
              </a:rPr>
              <a:t>Типология проектов</a:t>
            </a:r>
            <a:br>
              <a:rPr lang="ru-RU" b="1" dirty="0" smtClean="0">
                <a:solidFill>
                  <a:srgbClr val="FFFF00"/>
                </a:solidFill>
                <a:latin typeface="Calibri" pitchFamily="34" charset="0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928670"/>
            <a:ext cx="8329642" cy="5572164"/>
          </a:xfrm>
        </p:spPr>
        <p:txBody>
          <a:bodyPr>
            <a:normAutofit fontScale="25000" lnSpcReduction="20000"/>
          </a:bodyPr>
          <a:lstStyle/>
          <a:p>
            <a:pPr algn="just" eaLnBrk="0" hangingPunct="0">
              <a:tabLst>
                <a:tab pos="457200" algn="l"/>
              </a:tabLst>
            </a:pPr>
            <a:r>
              <a:rPr lang="ru-RU" sz="7600" b="1" i="1" u="sng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Times New Roman" pitchFamily="18" charset="0"/>
              </a:rPr>
              <a:t>Доминирующая в проекте деятельность</a:t>
            </a:r>
            <a:r>
              <a:rPr lang="ru-RU" sz="7600" b="1" u="sng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Times New Roman" pitchFamily="18" charset="0"/>
              </a:rPr>
              <a:t>:</a:t>
            </a:r>
          </a:p>
          <a:p>
            <a:pPr eaLnBrk="0" hangingPunct="0">
              <a:tabLst>
                <a:tab pos="457200" algn="l"/>
              </a:tabLst>
            </a:pPr>
            <a:r>
              <a:rPr lang="ru-RU" sz="7600" b="1" dirty="0" smtClean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- исследовательская, поисковая, творческая, ролевая, прикладная (практико-ориентированная), ознакомительно-ориентировочная, пр. (исследовательский проект, игровой, практико-ориентированный, творческий); </a:t>
            </a:r>
          </a:p>
          <a:p>
            <a:pPr algn="just" eaLnBrk="0" hangingPunct="0">
              <a:tabLst>
                <a:tab pos="457200" algn="l"/>
              </a:tabLst>
            </a:pPr>
            <a:r>
              <a:rPr lang="ru-RU" sz="7600" b="1" i="1" u="sng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Times New Roman" pitchFamily="18" charset="0"/>
              </a:rPr>
              <a:t>Предметно-содержательная область:</a:t>
            </a:r>
            <a:endParaRPr lang="ru-RU" sz="7600" b="1" i="1" dirty="0" smtClean="0">
              <a:solidFill>
                <a:schemeClr val="accent2">
                  <a:lumMod val="50000"/>
                </a:schemeClr>
              </a:solidFill>
              <a:latin typeface="Calibri" pitchFamily="34" charset="0"/>
              <a:cs typeface="Times New Roman" pitchFamily="18" charset="0"/>
            </a:endParaRPr>
          </a:p>
          <a:p>
            <a:pPr algn="just" eaLnBrk="0" hangingPunct="0">
              <a:buFontTx/>
              <a:buChar char="-"/>
              <a:tabLst>
                <a:tab pos="457200" algn="l"/>
              </a:tabLst>
            </a:pPr>
            <a:r>
              <a:rPr lang="ru-RU" sz="7600" b="1" dirty="0" smtClean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 </a:t>
            </a:r>
            <a:r>
              <a:rPr lang="ru-RU" sz="7600" b="1" dirty="0" err="1" smtClean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монопроект</a:t>
            </a:r>
            <a:r>
              <a:rPr lang="ru-RU" sz="7600" b="1" dirty="0" smtClean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 (в рамках одной области знания); </a:t>
            </a:r>
          </a:p>
          <a:p>
            <a:pPr algn="just" eaLnBrk="0" hangingPunct="0">
              <a:buFontTx/>
              <a:buChar char="-"/>
              <a:tabLst>
                <a:tab pos="457200" algn="l"/>
              </a:tabLst>
            </a:pPr>
            <a:r>
              <a:rPr lang="ru-RU" sz="7600" b="1" dirty="0" smtClean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 </a:t>
            </a:r>
            <a:r>
              <a:rPr lang="ru-RU" sz="7600" b="1" dirty="0" err="1" smtClean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межпредметный</a:t>
            </a:r>
            <a:r>
              <a:rPr lang="ru-RU" sz="7600" b="1" dirty="0" smtClean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 проект. </a:t>
            </a:r>
          </a:p>
          <a:p>
            <a:pPr eaLnBrk="0" hangingPunct="0">
              <a:tabLst>
                <a:tab pos="457200" algn="l"/>
              </a:tabLst>
            </a:pPr>
            <a:r>
              <a:rPr lang="ru-RU" sz="7600" b="1" i="1" u="sng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Times New Roman" pitchFamily="18" charset="0"/>
              </a:rPr>
              <a:t>Характер контактов между участниками:</a:t>
            </a:r>
          </a:p>
          <a:p>
            <a:pPr>
              <a:buNone/>
            </a:pPr>
            <a:r>
              <a:rPr lang="ru-RU" sz="7600" b="1" dirty="0" smtClean="0">
                <a:solidFill>
                  <a:schemeClr val="bg1"/>
                </a:solidFill>
              </a:rPr>
              <a:t>-     </a:t>
            </a:r>
            <a:r>
              <a:rPr lang="ru-RU" sz="7600" b="1" dirty="0" err="1" smtClean="0">
                <a:solidFill>
                  <a:schemeClr val="bg1"/>
                </a:solidFill>
              </a:rPr>
              <a:t>внутриклассными</a:t>
            </a:r>
            <a:r>
              <a:rPr lang="ru-RU" sz="7600" b="1" dirty="0" smtClean="0">
                <a:solidFill>
                  <a:schemeClr val="bg1"/>
                </a:solidFill>
              </a:rPr>
              <a:t>;</a:t>
            </a:r>
          </a:p>
          <a:p>
            <a:pPr>
              <a:buNone/>
            </a:pPr>
            <a:r>
              <a:rPr lang="ru-RU" sz="7600" b="1" dirty="0" smtClean="0">
                <a:solidFill>
                  <a:schemeClr val="bg1"/>
                </a:solidFill>
              </a:rPr>
              <a:t>-     </a:t>
            </a:r>
            <a:r>
              <a:rPr lang="ru-RU" sz="7600" b="1" dirty="0" err="1" smtClean="0">
                <a:solidFill>
                  <a:schemeClr val="bg1"/>
                </a:solidFill>
              </a:rPr>
              <a:t>внутришкольными</a:t>
            </a:r>
            <a:r>
              <a:rPr lang="ru-RU" sz="7600" b="1" dirty="0" smtClean="0">
                <a:solidFill>
                  <a:schemeClr val="bg1"/>
                </a:solidFill>
              </a:rPr>
              <a:t>;</a:t>
            </a:r>
          </a:p>
          <a:p>
            <a:pPr>
              <a:buNone/>
            </a:pPr>
            <a:r>
              <a:rPr lang="ru-RU" sz="7600" b="1" dirty="0" smtClean="0">
                <a:solidFill>
                  <a:schemeClr val="bg1"/>
                </a:solidFill>
              </a:rPr>
              <a:t>-     региональными;</a:t>
            </a:r>
          </a:p>
          <a:p>
            <a:pPr>
              <a:buNone/>
            </a:pPr>
            <a:r>
              <a:rPr lang="ru-RU" sz="7600" b="1" dirty="0" smtClean="0">
                <a:solidFill>
                  <a:schemeClr val="bg1"/>
                </a:solidFill>
              </a:rPr>
              <a:t>-     межрегиональными;</a:t>
            </a:r>
          </a:p>
          <a:p>
            <a:pPr>
              <a:buFontTx/>
              <a:buChar char="-"/>
            </a:pPr>
            <a:r>
              <a:rPr lang="ru-RU" sz="7600" b="1" dirty="0" smtClean="0">
                <a:solidFill>
                  <a:schemeClr val="bg1"/>
                </a:solidFill>
              </a:rPr>
              <a:t>международными</a:t>
            </a:r>
          </a:p>
          <a:p>
            <a:pPr algn="just" eaLnBrk="0" hangingPunct="0">
              <a:tabLst>
                <a:tab pos="457200" algn="l"/>
              </a:tabLst>
            </a:pPr>
            <a:r>
              <a:rPr lang="ru-RU" sz="7600" b="1" i="1" u="sng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Times New Roman" pitchFamily="18" charset="0"/>
              </a:rPr>
              <a:t>Продолжительность проекта :</a:t>
            </a:r>
          </a:p>
          <a:p>
            <a:pPr algn="just" eaLnBrk="0" hangingPunct="0">
              <a:buNone/>
              <a:tabLst>
                <a:tab pos="457200" algn="l"/>
              </a:tabLst>
            </a:pPr>
            <a:r>
              <a:rPr lang="ru-RU" sz="7600" b="1" i="1" dirty="0" smtClean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-   </a:t>
            </a:r>
            <a:r>
              <a:rPr lang="ru-RU" sz="7600" b="1" dirty="0" smtClean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краткосрочными (для решения небольшой проблемы или части более крупной проблемы). Такие небольшие проекты могут быть разработаны на одном - двух уроках; </a:t>
            </a:r>
          </a:p>
          <a:p>
            <a:pPr algn="just" eaLnBrk="0" hangingPunct="0">
              <a:buNone/>
              <a:tabLst>
                <a:tab pos="457200" algn="l"/>
              </a:tabLst>
            </a:pPr>
            <a:r>
              <a:rPr lang="ru-RU" sz="7600" b="1" dirty="0" smtClean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-     средней продолжительности (от недели до месяца); </a:t>
            </a:r>
          </a:p>
          <a:p>
            <a:pPr algn="just" eaLnBrk="0" hangingPunct="0">
              <a:buNone/>
              <a:tabLst>
                <a:tab pos="457200" algn="l"/>
              </a:tabLst>
            </a:pPr>
            <a:r>
              <a:rPr lang="ru-RU" sz="7600" b="1" dirty="0" smtClean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-     долгосрочные (от месяца до нескольких месяцев).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tabLst>
                <a:tab pos="2144713" algn="l"/>
              </a:tabLst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Правила успешности проектной деятельности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lvl="0" algn="just">
              <a:tabLst>
                <a:tab pos="981075" algn="l"/>
              </a:tabLst>
            </a:pPr>
            <a:r>
              <a:rPr lang="ru-RU" dirty="0" smtClean="0">
                <a:solidFill>
                  <a:schemeClr val="bg1"/>
                </a:solidFill>
              </a:rPr>
              <a:t>В команде нет лидеров. Все члены команды равны. </a:t>
            </a:r>
          </a:p>
          <a:p>
            <a:pPr lvl="0" algn="just">
              <a:tabLst>
                <a:tab pos="981075" algn="l"/>
              </a:tabLst>
            </a:pPr>
            <a:r>
              <a:rPr lang="ru-RU" dirty="0" smtClean="0">
                <a:solidFill>
                  <a:schemeClr val="bg1"/>
                </a:solidFill>
              </a:rPr>
              <a:t>Команды не соревнуются. </a:t>
            </a:r>
          </a:p>
          <a:p>
            <a:pPr lvl="0" algn="just">
              <a:tabLst>
                <a:tab pos="981075" algn="l"/>
              </a:tabLst>
            </a:pPr>
            <a:r>
              <a:rPr lang="ru-RU" dirty="0" smtClean="0">
                <a:solidFill>
                  <a:schemeClr val="bg1"/>
                </a:solidFill>
              </a:rPr>
              <a:t>Все члены команды должны получать удовольствие от общения друг с другом, от чувства уверенности в себе и оттого, что они вместе выполняют проектное задание. </a:t>
            </a:r>
          </a:p>
          <a:p>
            <a:pPr lvl="0" algn="just">
              <a:tabLst>
                <a:tab pos="981075" algn="l"/>
              </a:tabLst>
            </a:pPr>
            <a:r>
              <a:rPr lang="ru-RU" dirty="0" smtClean="0">
                <a:solidFill>
                  <a:schemeClr val="bg1"/>
                </a:solidFill>
              </a:rPr>
              <a:t>Все должны проявлять активность и вносить свой вклад в общее дело. Не должно быть так называемых «спящих партнеров». </a:t>
            </a:r>
          </a:p>
          <a:p>
            <a:pPr lvl="0" algn="just">
              <a:tabLst>
                <a:tab pos="981075" algn="l"/>
              </a:tabLst>
            </a:pPr>
            <a:r>
              <a:rPr lang="ru-RU" dirty="0" smtClean="0">
                <a:solidFill>
                  <a:schemeClr val="bg1"/>
                </a:solidFill>
              </a:rPr>
              <a:t>Ответственность за конечный результат несут все члены команды, выполняющие проектное задание.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Autofit/>
          </a:bodyPr>
          <a:lstStyle/>
          <a:p>
            <a:pPr>
              <a:lnSpc>
                <a:spcPts val="4000"/>
              </a:lnSpc>
            </a:pPr>
            <a:r>
              <a:rPr lang="ru-RU" sz="4000" b="1" dirty="0" smtClean="0">
                <a:solidFill>
                  <a:srgbClr val="FF0000"/>
                </a:solidFill>
              </a:rPr>
              <a:t>Проекты детей на темы</a:t>
            </a:r>
            <a:br>
              <a:rPr lang="ru-RU" sz="4000" b="1" dirty="0" smtClean="0">
                <a:solidFill>
                  <a:srgbClr val="FF0000"/>
                </a:solidFill>
              </a:rPr>
            </a:br>
            <a:r>
              <a:rPr lang="ru-RU" sz="4000" b="1" dirty="0" smtClean="0">
                <a:solidFill>
                  <a:srgbClr val="FF0000"/>
                </a:solidFill>
              </a:rPr>
              <a:t>«Моя любимая цифра (буква)».</a:t>
            </a:r>
            <a:endParaRPr lang="ru-RU" sz="4000" b="1" dirty="0">
              <a:solidFill>
                <a:srgbClr val="FF0000"/>
              </a:solidFill>
            </a:endParaRPr>
          </a:p>
        </p:txBody>
      </p:sp>
      <p:pic>
        <p:nvPicPr>
          <p:cNvPr id="2050" name="Picture 2" descr="K:\DCIM\101MSDCF\DSC0115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457200" y="2383914"/>
            <a:ext cx="4038600" cy="2958535"/>
          </a:xfrm>
          <a:prstGeom prst="rect">
            <a:avLst/>
          </a:prstGeom>
          <a:noFill/>
        </p:spPr>
      </p:pic>
      <p:pic>
        <p:nvPicPr>
          <p:cNvPr id="2051" name="Picture 3" descr="K:\DCIM\101MSDCF\DSC0115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4648200" y="2380405"/>
            <a:ext cx="4038600" cy="29655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1143000"/>
          </a:xfrm>
        </p:spPr>
        <p:txBody>
          <a:bodyPr>
            <a:normAutofit/>
          </a:bodyPr>
          <a:lstStyle/>
          <a:p>
            <a:pPr>
              <a:lnSpc>
                <a:spcPts val="3000"/>
              </a:lnSpc>
            </a:pPr>
            <a:r>
              <a:rPr lang="ru-RU" sz="3500" b="1" dirty="0" smtClean="0">
                <a:solidFill>
                  <a:srgbClr val="7030A0"/>
                </a:solidFill>
              </a:rPr>
              <a:t>Проекты на темы «Дом моей мечты», «Роботы, «Сказочный замок»</a:t>
            </a:r>
            <a:endParaRPr lang="ru-RU" sz="3500" b="1" dirty="0">
              <a:solidFill>
                <a:srgbClr val="7030A0"/>
              </a:solidFill>
            </a:endParaRPr>
          </a:p>
        </p:txBody>
      </p:sp>
      <p:pic>
        <p:nvPicPr>
          <p:cNvPr id="1030" name="Picture 6" descr="D:\ФОТОГРАФИИ ДЛЯ ПРЕЗЕНТАЦИИ\DSC0111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4500565" y="2357429"/>
            <a:ext cx="3786216" cy="2928963"/>
          </a:xfrm>
          <a:prstGeom prst="rect">
            <a:avLst/>
          </a:prstGeom>
          <a:noFill/>
        </p:spPr>
      </p:pic>
      <p:pic>
        <p:nvPicPr>
          <p:cNvPr id="1036" name="Picture 12" descr="D:\ФОТОГРАФИИ ДЛЯ ПРЕЗЕНТАЦИИ\DSC0111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7224" y="1789685"/>
            <a:ext cx="3500462" cy="2210818"/>
          </a:xfrm>
          <a:prstGeom prst="rect">
            <a:avLst/>
          </a:prstGeom>
          <a:noFill/>
        </p:spPr>
      </p:pic>
      <p:pic>
        <p:nvPicPr>
          <p:cNvPr id="1040" name="Picture 16" descr="D:\ФОТОГРАФИИ ДЛЯ ПРЕЗЕНТАЦИИ\DSC0111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57224" y="4143380"/>
            <a:ext cx="3482340" cy="23558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Проекты по теме «Физкультминутки – не для шутки».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Групповая деятельность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dirty="0" smtClean="0"/>
              <a:t>Защита проекта</a:t>
            </a:r>
            <a:endParaRPr lang="ru-RU" dirty="0"/>
          </a:p>
        </p:txBody>
      </p:sp>
      <p:pic>
        <p:nvPicPr>
          <p:cNvPr id="3074" name="Picture 2" descr="D:\ФОТОГРАФИИ ДЛЯ ПРЕЗЕНТАЦИИ\DSC0110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2643182"/>
            <a:ext cx="3973512" cy="2980134"/>
          </a:xfrm>
          <a:prstGeom prst="rect">
            <a:avLst/>
          </a:prstGeom>
          <a:noFill/>
        </p:spPr>
      </p:pic>
      <p:pic>
        <p:nvPicPr>
          <p:cNvPr id="3075" name="Picture 3" descr="D:\ФОТОГРАФИИ ДЛЯ ПРЕЗЕНТАЦИИ\DSC01107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2643182"/>
            <a:ext cx="4041775" cy="30003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274638"/>
            <a:ext cx="7929618" cy="1143000"/>
          </a:xfrm>
        </p:spPr>
        <p:txBody>
          <a:bodyPr>
            <a:normAutofit fontScale="90000"/>
          </a:bodyPr>
          <a:lstStyle/>
          <a:p>
            <a:r>
              <a:rPr lang="ru-RU" sz="5400" b="1" dirty="0" smtClean="0">
                <a:solidFill>
                  <a:srgbClr val="00B050"/>
                </a:solidFill>
              </a:rPr>
              <a:t>Совместный проект класса «Весна» (защита проекта)</a:t>
            </a:r>
            <a:endParaRPr lang="ru-RU" sz="5400" b="1" dirty="0">
              <a:solidFill>
                <a:srgbClr val="00B050"/>
              </a:solidFill>
            </a:endParaRPr>
          </a:p>
        </p:txBody>
      </p:sp>
      <p:pic>
        <p:nvPicPr>
          <p:cNvPr id="4098" name="Picture 2" descr="D:\ФОТОГРАФИИ ДЛЯ ПРЕЗЕНТАЦИИ\DSC0113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807369"/>
            <a:ext cx="4038600" cy="3028950"/>
          </a:xfrm>
          <a:prstGeom prst="rect">
            <a:avLst/>
          </a:prstGeom>
          <a:noFill/>
        </p:spPr>
      </p:pic>
      <p:pic>
        <p:nvPicPr>
          <p:cNvPr id="4099" name="Picture 3" descr="D:\ФОТОГРАФИИ ДЛЯ ПРЕЗЕНТАЦИИ\DSC0113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2702719"/>
            <a:ext cx="4495800" cy="33718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Проект «Морские обитатели»</a:t>
            </a:r>
            <a:endParaRPr lang="ru-RU" dirty="0"/>
          </a:p>
        </p:txBody>
      </p:sp>
      <p:pic>
        <p:nvPicPr>
          <p:cNvPr id="5122" name="Picture 2" descr="D:\ФОТОГРАФИИ ДЛЯ ПРЕЗЕНТАЦИИ\DSC0112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300178" y="1824968"/>
            <a:ext cx="4096554" cy="4018468"/>
          </a:xfrm>
          <a:prstGeom prst="rect">
            <a:avLst/>
          </a:prstGeom>
          <a:noFill/>
        </p:spPr>
      </p:pic>
      <p:pic>
        <p:nvPicPr>
          <p:cNvPr id="5123" name="Picture 3" descr="D:\ФОТОГРАФИИ ДЛЯ ПРЕЗЕНТАЦИИ\DSC0112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 rot="-5400000">
            <a:off x="4532036" y="2140611"/>
            <a:ext cx="4167994" cy="331574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1428760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Возможности проектно-исследовательской деятельности учащихся для решения развивающих и коррекционных задач</a:t>
            </a:r>
            <a:endParaRPr lang="ru-RU" sz="3200" b="1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643050"/>
            <a:ext cx="8229600" cy="4383087"/>
          </a:xfrm>
        </p:spPr>
        <p:txBody>
          <a:bodyPr>
            <a:normAutofit fontScale="92500" lnSpcReduction="10000"/>
          </a:bodyPr>
          <a:lstStyle/>
          <a:p>
            <a:pPr algn="just">
              <a:buClr>
                <a:schemeClr val="bg2"/>
              </a:buClr>
              <a:buFont typeface="Wingdings" pitchFamily="2" charset="2"/>
              <a:buChar char="§"/>
              <a:defRPr/>
            </a:pPr>
            <a:r>
              <a:rPr lang="ru-RU" sz="3000" b="1" dirty="0" smtClean="0">
                <a:solidFill>
                  <a:schemeClr val="bg1"/>
                </a:solidFill>
              </a:rPr>
              <a:t>Формирование и развитие </a:t>
            </a:r>
            <a:r>
              <a:rPr lang="ru-RU" sz="3000" b="1" dirty="0" err="1" smtClean="0">
                <a:solidFill>
                  <a:schemeClr val="bg1"/>
                </a:solidFill>
              </a:rPr>
              <a:t>общеучебных</a:t>
            </a:r>
            <a:r>
              <a:rPr lang="ru-RU" sz="3000" b="1" dirty="0" smtClean="0">
                <a:solidFill>
                  <a:schemeClr val="bg1"/>
                </a:solidFill>
              </a:rPr>
              <a:t> умений и навыков. </a:t>
            </a:r>
          </a:p>
          <a:p>
            <a:pPr algn="just">
              <a:buClr>
                <a:schemeClr val="bg2"/>
              </a:buClr>
              <a:buFont typeface="Wingdings" pitchFamily="2" charset="2"/>
              <a:buChar char="§"/>
              <a:defRPr/>
            </a:pPr>
            <a:r>
              <a:rPr lang="ru-RU" sz="3000" b="1" dirty="0" smtClean="0">
                <a:solidFill>
                  <a:schemeClr val="bg1"/>
                </a:solidFill>
              </a:rPr>
              <a:t>Регулирование отношений в детском коллективе.</a:t>
            </a:r>
          </a:p>
          <a:p>
            <a:pPr algn="just">
              <a:buClr>
                <a:schemeClr val="bg2"/>
              </a:buClr>
              <a:buFont typeface="Wingdings" pitchFamily="2" charset="2"/>
              <a:buChar char="§"/>
              <a:defRPr/>
            </a:pPr>
            <a:r>
              <a:rPr lang="ru-RU" sz="3000" b="1" dirty="0" smtClean="0">
                <a:solidFill>
                  <a:schemeClr val="bg1"/>
                </a:solidFill>
              </a:rPr>
              <a:t>Привлечение детей и взрослых к решению проблемы. </a:t>
            </a:r>
          </a:p>
          <a:p>
            <a:pPr algn="just">
              <a:buClr>
                <a:schemeClr val="bg2"/>
              </a:buClr>
              <a:buFont typeface="Wingdings" pitchFamily="2" charset="2"/>
              <a:buChar char="§"/>
              <a:defRPr/>
            </a:pPr>
            <a:r>
              <a:rPr lang="ru-RU" sz="3000" b="1" dirty="0" smtClean="0">
                <a:solidFill>
                  <a:schemeClr val="bg1"/>
                </a:solidFill>
              </a:rPr>
              <a:t>Повышение самооценки ребенка.</a:t>
            </a:r>
          </a:p>
          <a:p>
            <a:pPr algn="just">
              <a:buClr>
                <a:schemeClr val="bg2"/>
              </a:buClr>
              <a:buFont typeface="Wingdings" pitchFamily="2" charset="2"/>
              <a:buChar char="§"/>
              <a:defRPr/>
            </a:pPr>
            <a:r>
              <a:rPr lang="ru-RU" sz="3000" b="1" dirty="0" smtClean="0">
                <a:solidFill>
                  <a:schemeClr val="bg1"/>
                </a:solidFill>
              </a:rPr>
              <a:t>Развитие учебной мотивации</a:t>
            </a:r>
          </a:p>
          <a:p>
            <a:pPr algn="just">
              <a:buClr>
                <a:schemeClr val="bg2"/>
              </a:buClr>
              <a:buFont typeface="Wingdings" pitchFamily="2" charset="2"/>
              <a:buChar char="§"/>
              <a:defRPr/>
            </a:pPr>
            <a:r>
              <a:rPr lang="ru-RU" sz="3000" b="1" dirty="0" smtClean="0">
                <a:solidFill>
                  <a:schemeClr val="bg1"/>
                </a:solidFill>
              </a:rPr>
              <a:t>Углубление интереса к развитию личности  и многое др. </a:t>
            </a:r>
          </a:p>
          <a:p>
            <a:endParaRPr lang="ru-RU" b="1" i="1" dirty="0" smtClean="0">
              <a:solidFill>
                <a:srgbClr val="FF0000"/>
              </a:solidFill>
            </a:endParaRP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1143000"/>
          </a:xfrm>
        </p:spPr>
        <p:txBody>
          <a:bodyPr>
            <a:normAutofit/>
          </a:bodyPr>
          <a:lstStyle/>
          <a:p>
            <a:r>
              <a:rPr lang="ru-RU" sz="5400" b="1" i="1" dirty="0" smtClean="0">
                <a:solidFill>
                  <a:schemeClr val="accent2">
                    <a:lumMod val="75000"/>
                  </a:schemeClr>
                </a:solidFill>
              </a:rPr>
              <a:t>Актуальность темы.</a:t>
            </a:r>
            <a:endParaRPr lang="ru-RU" sz="54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714488"/>
            <a:ext cx="8258204" cy="4411675"/>
          </a:xfrm>
        </p:spPr>
        <p:txBody>
          <a:bodyPr>
            <a:normAutofit fontScale="62500" lnSpcReduction="20000"/>
          </a:bodyPr>
          <a:lstStyle/>
          <a:p>
            <a:pPr algn="just">
              <a:buNone/>
            </a:pPr>
            <a:r>
              <a:rPr lang="ru-RU" sz="2800" dirty="0" smtClean="0">
                <a:solidFill>
                  <a:schemeClr val="bg1"/>
                </a:solidFill>
              </a:rPr>
              <a:t>               Инновационный поиск новых средств привел педагогов к пониманию того, что необходимы </a:t>
            </a:r>
            <a:r>
              <a:rPr lang="ru-RU" sz="2800" dirty="0" err="1" smtClean="0">
                <a:solidFill>
                  <a:schemeClr val="bg1"/>
                </a:solidFill>
              </a:rPr>
              <a:t>деятельностные</a:t>
            </a:r>
            <a:r>
              <a:rPr lang="ru-RU" sz="2800" dirty="0" smtClean="0">
                <a:solidFill>
                  <a:schemeClr val="bg1"/>
                </a:solidFill>
              </a:rPr>
              <a:t>, групповые, игровые, ролевые, практико-ориентированные, проблемные, рефлексивные и прочие </a:t>
            </a:r>
            <a:r>
              <a:rPr lang="ru-RU" sz="2800" b="1" dirty="0" smtClean="0">
                <a:solidFill>
                  <a:schemeClr val="bg1"/>
                </a:solidFill>
              </a:rPr>
              <a:t>формы и методы учения и обучения.</a:t>
            </a:r>
          </a:p>
          <a:p>
            <a:pPr algn="just">
              <a:buNone/>
            </a:pPr>
            <a:r>
              <a:rPr lang="ru-RU" sz="2800" dirty="0" smtClean="0">
                <a:solidFill>
                  <a:schemeClr val="bg1"/>
                </a:solidFill>
              </a:rPr>
              <a:t>              Ведущее место среди таких методов, обнаруженных в арсенале мировой и отечественной педагогической практики, принадлежит сегодня </a:t>
            </a:r>
            <a:r>
              <a:rPr lang="ru-RU" sz="2800" b="1" dirty="0" smtClean="0">
                <a:solidFill>
                  <a:schemeClr val="bg1"/>
                </a:solidFill>
              </a:rPr>
              <a:t>методу проектов </a:t>
            </a:r>
            <a:r>
              <a:rPr lang="ru-RU" sz="2800" dirty="0" smtClean="0">
                <a:solidFill>
                  <a:schemeClr val="bg1"/>
                </a:solidFill>
              </a:rPr>
              <a:t>(основоположник  -  американский философ - идеалист </a:t>
            </a:r>
            <a:r>
              <a:rPr lang="ru-RU" sz="2800" dirty="0" smtClean="0">
                <a:solidFill>
                  <a:schemeClr val="bg1"/>
                </a:solidFill>
              </a:rPr>
              <a:t> Джон </a:t>
            </a:r>
            <a:r>
              <a:rPr lang="ru-RU" sz="2800" dirty="0" err="1" smtClean="0">
                <a:solidFill>
                  <a:schemeClr val="bg1"/>
                </a:solidFill>
              </a:rPr>
              <a:t>Дьюи</a:t>
            </a:r>
            <a:r>
              <a:rPr lang="ru-RU" sz="2800" dirty="0" smtClean="0">
                <a:solidFill>
                  <a:schemeClr val="bg1"/>
                </a:solidFill>
              </a:rPr>
              <a:t>)</a:t>
            </a:r>
          </a:p>
          <a:p>
            <a:pPr algn="just">
              <a:buNone/>
            </a:pPr>
            <a:r>
              <a:rPr lang="ru-RU" sz="2800" b="1" dirty="0" smtClean="0">
                <a:solidFill>
                  <a:schemeClr val="bg1"/>
                </a:solidFill>
              </a:rPr>
              <a:t>              </a:t>
            </a:r>
            <a:r>
              <a:rPr lang="ru-RU" sz="3500" b="1" dirty="0" smtClean="0">
                <a:solidFill>
                  <a:schemeClr val="bg1"/>
                </a:solidFill>
              </a:rPr>
              <a:t>В основу метода проектов положена идея о направленности учебно-познавательной деятельности школьников на результат, который получается при решении той или иной практически или теоретически значимой проблемы.</a:t>
            </a:r>
          </a:p>
          <a:p>
            <a:pPr algn="just"/>
            <a:r>
              <a:rPr lang="ru-RU" sz="2800" b="1" u="sng" dirty="0" smtClean="0">
                <a:solidFill>
                  <a:schemeClr val="bg1"/>
                </a:solidFill>
              </a:rPr>
              <a:t>Внешний результат</a:t>
            </a:r>
            <a:r>
              <a:rPr lang="ru-RU" sz="2800" b="1" dirty="0" smtClean="0">
                <a:solidFill>
                  <a:schemeClr val="bg1"/>
                </a:solidFill>
              </a:rPr>
              <a:t> </a:t>
            </a:r>
            <a:r>
              <a:rPr lang="ru-RU" sz="2800" dirty="0" smtClean="0">
                <a:solidFill>
                  <a:schemeClr val="bg1"/>
                </a:solidFill>
              </a:rPr>
              <a:t>можно увидеть, осмыслить, применить в реальной практической деятельности.</a:t>
            </a:r>
          </a:p>
          <a:p>
            <a:pPr algn="just"/>
            <a:r>
              <a:rPr lang="ru-RU" sz="2800" b="1" u="sng" dirty="0" smtClean="0">
                <a:solidFill>
                  <a:schemeClr val="bg1"/>
                </a:solidFill>
              </a:rPr>
              <a:t>Внутренний результат</a:t>
            </a:r>
            <a:r>
              <a:rPr lang="ru-RU" sz="2800" b="1" dirty="0" smtClean="0">
                <a:solidFill>
                  <a:schemeClr val="bg1"/>
                </a:solidFill>
              </a:rPr>
              <a:t> </a:t>
            </a:r>
            <a:r>
              <a:rPr lang="ru-RU" sz="2800" dirty="0" smtClean="0">
                <a:solidFill>
                  <a:schemeClr val="bg1"/>
                </a:solidFill>
              </a:rPr>
              <a:t>– опыт деятельности – становится бесценным достоянием учащегося, соединяя в себе знания и умения, компетенции и ценности.</a:t>
            </a:r>
          </a:p>
          <a:p>
            <a:pPr>
              <a:buFontTx/>
              <a:buChar char="-"/>
            </a:pPr>
            <a:endParaRPr lang="ru-RU" sz="2800" dirty="0" smtClean="0">
              <a:solidFill>
                <a:schemeClr val="bg1"/>
              </a:solidFill>
            </a:endParaRPr>
          </a:p>
          <a:p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28605"/>
            <a:ext cx="7772400" cy="1214445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</a:rPr>
              <a:t>Основные понятия.</a:t>
            </a:r>
            <a:endParaRPr lang="ru-RU" sz="5400" b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85786" y="1643050"/>
            <a:ext cx="7929618" cy="4500594"/>
          </a:xfrm>
        </p:spPr>
        <p:txBody>
          <a:bodyPr>
            <a:noAutofit/>
          </a:bodyPr>
          <a:lstStyle/>
          <a:p>
            <a:r>
              <a:rPr lang="ru-RU" sz="3000" dirty="0" smtClean="0">
                <a:solidFill>
                  <a:schemeClr val="bg1"/>
                </a:solidFill>
              </a:rPr>
              <a:t>Проект – в буквальном переводе с латинского – «брошенный вперёд».</a:t>
            </a:r>
          </a:p>
          <a:p>
            <a:r>
              <a:rPr lang="ru-RU" sz="3000" dirty="0" smtClean="0">
                <a:solidFill>
                  <a:schemeClr val="bg1"/>
                </a:solidFill>
              </a:rPr>
              <a:t>В словарях – план, замысел, текст или чертёж чего-либо, предваряющий его создание.</a:t>
            </a:r>
          </a:p>
          <a:p>
            <a:r>
              <a:rPr lang="ru-RU" sz="3000" dirty="0" smtClean="0">
                <a:solidFill>
                  <a:schemeClr val="bg1"/>
                </a:solidFill>
              </a:rPr>
              <a:t>Проект – прототип, прообраз какого-либо объекта, вида деятельности и т. п., а проектирование превращается в процесс создания проекта.</a:t>
            </a:r>
            <a:endParaRPr lang="ru-RU" sz="3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FFFF00"/>
                </a:solidFill>
              </a:rPr>
              <a:t>Учебный проект это:</a:t>
            </a:r>
            <a:endParaRPr lang="ru-RU" sz="6000" b="1" dirty="0">
              <a:solidFill>
                <a:srgbClr val="FFFF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0" y="1571612"/>
            <a:ext cx="4186238" cy="4525963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задание для учащихся, сформулированное в виде проблемы;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целенаправленная деятельность детей;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форма организации взаимодействия учащихся с учителем и учащихся между собой;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результат деятельности как найденный ими способ решения проблемы проекта.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7170" name="Picture 2" descr="D:\ФОТОГРАФИИ ДЛЯ ПРЕЗЕНТАЦИИ\DSC0111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" y="2134195"/>
            <a:ext cx="4214813" cy="31611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939916"/>
          </a:xfrm>
        </p:spPr>
        <p:txBody>
          <a:bodyPr>
            <a:noAutofit/>
          </a:bodyPr>
          <a:lstStyle/>
          <a:p>
            <a:pPr algn="just"/>
            <a:r>
              <a:rPr lang="ru-RU" sz="1800" b="1" dirty="0" smtClean="0">
                <a:solidFill>
                  <a:schemeClr val="bg1"/>
                </a:solidFill>
              </a:rPr>
              <a:t>В основе каждого проекта лежит проблема. От проблемы мы отталкиваемся, инициируя деятельность. Проблема проекта обусловливает мотив деятельности, направленной на её решение. </a:t>
            </a:r>
            <a:br>
              <a:rPr lang="ru-RU" sz="1800" b="1" dirty="0" smtClean="0">
                <a:solidFill>
                  <a:schemeClr val="bg1"/>
                </a:solidFill>
              </a:rPr>
            </a:br>
            <a:r>
              <a:rPr lang="ru-RU" sz="1800" b="1" dirty="0" smtClean="0">
                <a:solidFill>
                  <a:schemeClr val="bg1"/>
                </a:solidFill>
              </a:rPr>
              <a:t>Целью проектной деятельности становится поиск способов решения проблемы, а задача проекта формулируется как задача достижения цели в определенных условиях</a:t>
            </a:r>
            <a:endParaRPr lang="ru-RU" sz="1800" b="1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2143116"/>
            <a:ext cx="8229600" cy="4286280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                              </a:t>
            </a:r>
          </a:p>
          <a:p>
            <a:pPr>
              <a:buNone/>
            </a:pPr>
            <a:endParaRPr lang="ru-RU" sz="1800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ru-RU" sz="7200" b="1" dirty="0" smtClean="0">
                <a:solidFill>
                  <a:schemeClr val="bg1"/>
                </a:solidFill>
              </a:rPr>
              <a:t>Проблема проекта                  «Почему?»                            Актуальность проблемы -  </a:t>
            </a:r>
          </a:p>
          <a:p>
            <a:pPr>
              <a:buNone/>
            </a:pPr>
            <a:r>
              <a:rPr lang="ru-RU" sz="7200" b="1" dirty="0" smtClean="0">
                <a:solidFill>
                  <a:schemeClr val="bg1"/>
                </a:solidFill>
              </a:rPr>
              <a:t>                                          (это важно для меня лично)              мотивация</a:t>
            </a:r>
          </a:p>
          <a:p>
            <a:pPr>
              <a:buNone/>
            </a:pPr>
            <a:endParaRPr lang="ru-RU" sz="7200" b="1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ru-RU" sz="7200" b="1" dirty="0" smtClean="0">
                <a:solidFill>
                  <a:schemeClr val="bg1"/>
                </a:solidFill>
              </a:rPr>
              <a:t>Цель проекта                             «Зачем?»                              </a:t>
            </a:r>
            <a:r>
              <a:rPr lang="ru-RU" sz="7200" b="1" dirty="0" err="1" smtClean="0">
                <a:solidFill>
                  <a:schemeClr val="bg1"/>
                </a:solidFill>
              </a:rPr>
              <a:t>Целеполагание</a:t>
            </a:r>
            <a:endParaRPr lang="ru-RU" sz="7200" b="1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ru-RU" sz="7200" b="1" dirty="0" smtClean="0">
                <a:solidFill>
                  <a:schemeClr val="bg1"/>
                </a:solidFill>
              </a:rPr>
              <a:t>                                                (мы делаем проект)</a:t>
            </a:r>
          </a:p>
          <a:p>
            <a:pPr>
              <a:buNone/>
            </a:pPr>
            <a:endParaRPr lang="ru-RU" sz="7200" b="1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ru-RU" sz="7200" b="1" dirty="0" smtClean="0">
                <a:solidFill>
                  <a:schemeClr val="bg1"/>
                </a:solidFill>
              </a:rPr>
              <a:t>Задачи проекта                            «Что?»                                 Постановка задач</a:t>
            </a:r>
          </a:p>
          <a:p>
            <a:pPr>
              <a:buNone/>
            </a:pPr>
            <a:r>
              <a:rPr lang="ru-RU" sz="7200" b="1" dirty="0" smtClean="0">
                <a:solidFill>
                  <a:schemeClr val="bg1"/>
                </a:solidFill>
              </a:rPr>
              <a:t>                                            (для этого мы делаем)            </a:t>
            </a:r>
          </a:p>
          <a:p>
            <a:pPr>
              <a:buNone/>
            </a:pPr>
            <a:endParaRPr lang="ru-RU" sz="7200" b="1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ru-RU" sz="7200" b="1" dirty="0" smtClean="0">
                <a:solidFill>
                  <a:schemeClr val="bg1"/>
                </a:solidFill>
              </a:rPr>
              <a:t>Методы и способы                     «Как?»                                 Выбор способов и </a:t>
            </a:r>
          </a:p>
          <a:p>
            <a:pPr>
              <a:buNone/>
            </a:pPr>
            <a:r>
              <a:rPr lang="ru-RU" sz="7200" b="1" dirty="0" smtClean="0">
                <a:solidFill>
                  <a:schemeClr val="bg1"/>
                </a:solidFill>
              </a:rPr>
              <a:t>                                            (мы это можем делать)               методов, планирование</a:t>
            </a:r>
          </a:p>
          <a:p>
            <a:pPr>
              <a:buNone/>
            </a:pPr>
            <a:endParaRPr lang="ru-RU" sz="7200" b="1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ru-RU" sz="7200" b="1" dirty="0" smtClean="0">
                <a:solidFill>
                  <a:schemeClr val="bg1"/>
                </a:solidFill>
              </a:rPr>
              <a:t>Результат                            «Что получилось?»                     Ожидаемый результат</a:t>
            </a:r>
          </a:p>
          <a:p>
            <a:pPr>
              <a:buNone/>
            </a:pPr>
            <a:r>
              <a:rPr lang="ru-RU" sz="7200" b="1" dirty="0" smtClean="0">
                <a:solidFill>
                  <a:schemeClr val="bg1"/>
                </a:solidFill>
              </a:rPr>
              <a:t>                                            (как решение проблемы)</a:t>
            </a:r>
            <a:endParaRPr lang="ru-RU" sz="72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90063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1143000"/>
          </a:xfrm>
          <a:prstGeom prst="bevel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>
              <a:spcBef>
                <a:spcPts val="0"/>
              </a:spcBef>
              <a:defRPr/>
            </a:pPr>
            <a:r>
              <a:rPr lang="ru-RU" u="sng" dirty="0" smtClean="0">
                <a:solidFill>
                  <a:schemeClr val="bg1"/>
                </a:solidFill>
              </a:rPr>
              <a:t>Проект – это </a:t>
            </a:r>
            <a:r>
              <a:rPr lang="ru-RU" b="1" u="sng" dirty="0" smtClean="0">
                <a:solidFill>
                  <a:schemeClr val="bg1"/>
                </a:solidFill>
              </a:rPr>
              <a:t>“пять П”: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6" name="Багетная рамка 5"/>
          <p:cNvSpPr/>
          <p:nvPr/>
        </p:nvSpPr>
        <p:spPr>
          <a:xfrm>
            <a:off x="714348" y="1857364"/>
            <a:ext cx="2428892" cy="1071570"/>
          </a:xfrm>
          <a:prstGeom prst="bevel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u="sng" dirty="0" smtClean="0">
                <a:solidFill>
                  <a:schemeClr val="bg1"/>
                </a:solidFill>
              </a:rPr>
              <a:t>1.</a:t>
            </a:r>
          </a:p>
          <a:p>
            <a:pPr algn="ctr">
              <a:defRPr/>
            </a:pPr>
            <a:r>
              <a:rPr lang="ru-RU" sz="2000" b="1" u="sng" dirty="0" smtClean="0">
                <a:solidFill>
                  <a:schemeClr val="bg1"/>
                </a:solidFill>
              </a:rPr>
              <a:t>Проблема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8" name="Багетная рамка 7"/>
          <p:cNvSpPr/>
          <p:nvPr/>
        </p:nvSpPr>
        <p:spPr>
          <a:xfrm>
            <a:off x="6143636" y="5000636"/>
            <a:ext cx="2357454" cy="1000132"/>
          </a:xfrm>
          <a:prstGeom prst="bevel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 smtClean="0">
                <a:solidFill>
                  <a:schemeClr val="bg1"/>
                </a:solidFill>
              </a:rPr>
              <a:t>Шестое “П” проекта – </a:t>
            </a:r>
            <a:r>
              <a:rPr lang="ru-RU" sz="2000" b="1" u="sng" dirty="0" smtClean="0">
                <a:solidFill>
                  <a:schemeClr val="bg1"/>
                </a:solidFill>
              </a:rPr>
              <a:t>его </a:t>
            </a:r>
            <a:r>
              <a:rPr lang="ru-RU" sz="2000" b="1" u="sng" dirty="0" err="1" smtClean="0">
                <a:solidFill>
                  <a:schemeClr val="bg1"/>
                </a:solidFill>
              </a:rPr>
              <a:t>Портфолио</a:t>
            </a:r>
            <a:r>
              <a:rPr lang="ru-RU" sz="2000" b="1" dirty="0" smtClean="0">
                <a:solidFill>
                  <a:schemeClr val="bg1"/>
                </a:solidFill>
              </a:rPr>
              <a:t>,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9" name="Багетная рамка 8"/>
          <p:cNvSpPr/>
          <p:nvPr/>
        </p:nvSpPr>
        <p:spPr>
          <a:xfrm>
            <a:off x="6143636" y="1857364"/>
            <a:ext cx="2428891" cy="1071570"/>
          </a:xfrm>
          <a:prstGeom prst="bevel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u="sng" dirty="0" smtClean="0">
                <a:solidFill>
                  <a:schemeClr val="bg1"/>
                </a:solidFill>
              </a:rPr>
              <a:t>4.</a:t>
            </a:r>
          </a:p>
          <a:p>
            <a:pPr algn="ctr">
              <a:defRPr/>
            </a:pPr>
            <a:r>
              <a:rPr lang="ru-RU" sz="2000" b="1" u="sng" dirty="0" smtClean="0">
                <a:solidFill>
                  <a:schemeClr val="bg1"/>
                </a:solidFill>
              </a:rPr>
              <a:t>Продукт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10" name="Багетная рамка 9"/>
          <p:cNvSpPr/>
          <p:nvPr/>
        </p:nvSpPr>
        <p:spPr>
          <a:xfrm>
            <a:off x="571472" y="4786322"/>
            <a:ext cx="2714644" cy="1214446"/>
          </a:xfrm>
          <a:prstGeom prst="bevel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u="sng" dirty="0" smtClean="0">
                <a:solidFill>
                  <a:schemeClr val="bg1"/>
                </a:solidFill>
              </a:rPr>
              <a:t>3.</a:t>
            </a:r>
          </a:p>
          <a:p>
            <a:pPr algn="ctr">
              <a:defRPr/>
            </a:pPr>
            <a:r>
              <a:rPr lang="ru-RU" sz="2000" b="1" u="sng" dirty="0" smtClean="0">
                <a:solidFill>
                  <a:schemeClr val="bg1"/>
                </a:solidFill>
              </a:rPr>
              <a:t>Поиск информации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11" name="Багетная рамка 10"/>
          <p:cNvSpPr/>
          <p:nvPr/>
        </p:nvSpPr>
        <p:spPr>
          <a:xfrm>
            <a:off x="714348" y="3286124"/>
            <a:ext cx="2500330" cy="1214446"/>
          </a:xfrm>
          <a:prstGeom prst="bevel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u="sng" dirty="0" smtClean="0">
                <a:solidFill>
                  <a:schemeClr val="bg1"/>
                </a:solidFill>
              </a:rPr>
              <a:t>2. Проектирование (планирование)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12" name="Багетная рамка 11"/>
          <p:cNvSpPr/>
          <p:nvPr/>
        </p:nvSpPr>
        <p:spPr>
          <a:xfrm>
            <a:off x="6143636" y="3429000"/>
            <a:ext cx="2357454" cy="1143008"/>
          </a:xfrm>
          <a:prstGeom prst="bevel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u="sng" dirty="0" smtClean="0">
                <a:solidFill>
                  <a:schemeClr val="bg1"/>
                </a:solidFill>
              </a:rPr>
              <a:t>5.</a:t>
            </a:r>
          </a:p>
          <a:p>
            <a:pPr algn="ctr">
              <a:defRPr/>
            </a:pPr>
            <a:r>
              <a:rPr lang="ru-RU" sz="2000" b="1" u="sng" dirty="0" smtClean="0">
                <a:solidFill>
                  <a:schemeClr val="bg1"/>
                </a:solidFill>
              </a:rPr>
              <a:t>Презентация</a:t>
            </a:r>
            <a:r>
              <a:rPr lang="ru-RU" sz="2000" b="1" u="sng" dirty="0" smtClean="0"/>
              <a:t>.</a:t>
            </a:r>
            <a:endParaRPr lang="ru-RU" sz="2000" b="1" dirty="0">
              <a:solidFill>
                <a:srgbClr val="17375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56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rgbClr val="7030A0"/>
                </a:solidFill>
              </a:rPr>
              <a:t>Этапы работы методом проекта.</a:t>
            </a:r>
            <a:endParaRPr lang="ru-RU" sz="4000" b="1" dirty="0">
              <a:solidFill>
                <a:srgbClr val="7030A0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14282" y="797784"/>
          <a:ext cx="8715436" cy="5845926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8715436"/>
              </a:tblGrid>
              <a:tr h="390704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                     Учитель                                                              Учащиеся</a:t>
                      </a:r>
                      <a:endParaRPr lang="ru-RU" sz="2000" dirty="0"/>
                    </a:p>
                  </a:txBody>
                  <a:tcPr/>
                </a:tc>
              </a:tr>
              <a:tr h="390704">
                <a:tc>
                  <a:txBody>
                    <a:bodyPr/>
                    <a:lstStyle/>
                    <a:p>
                      <a:r>
                        <a:rPr lang="ru-RU" sz="2000" b="1" i="1" dirty="0" smtClean="0"/>
                        <a:t>                                            1-ый этап – погружение в проект.</a:t>
                      </a:r>
                      <a:endParaRPr lang="ru-RU" sz="2000" b="1" i="1" dirty="0"/>
                    </a:p>
                  </a:txBody>
                  <a:tcPr/>
                </a:tc>
              </a:tr>
              <a:tr h="1438197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       Формулирует:                                                                      Осуществляют:</a:t>
                      </a:r>
                    </a:p>
                    <a:p>
                      <a:pPr marL="342900" indent="-342900">
                        <a:buNone/>
                      </a:pPr>
                      <a:r>
                        <a:rPr lang="ru-RU" sz="2000" baseline="0" dirty="0" smtClean="0"/>
                        <a:t> 1)проблему проекта;                                       1)личностное присвоение проекта;</a:t>
                      </a:r>
                    </a:p>
                    <a:p>
                      <a:pPr marL="342900" indent="-342900">
                        <a:buNone/>
                      </a:pPr>
                      <a:r>
                        <a:rPr lang="ru-RU" sz="2000" baseline="0" dirty="0" smtClean="0"/>
                        <a:t> 2)сюжетную ситуацию;                                   2)вживание в ситуацию;</a:t>
                      </a:r>
                    </a:p>
                    <a:p>
                      <a:pPr marL="342900" indent="-342900">
                        <a:buNone/>
                      </a:pPr>
                      <a:r>
                        <a:rPr lang="ru-RU" sz="2000" baseline="0" dirty="0" smtClean="0"/>
                        <a:t> 3)цель и задачи.                                               3)принятие и уточнение цели и</a:t>
                      </a:r>
                    </a:p>
                    <a:p>
                      <a:pPr marL="342900" indent="-342900">
                        <a:buNone/>
                      </a:pPr>
                      <a:r>
                        <a:rPr lang="ru-RU" sz="2000" baseline="0" dirty="0" smtClean="0"/>
                        <a:t>                                                                                   задач.</a:t>
                      </a:r>
                      <a:endParaRPr lang="ru-RU" sz="2000" dirty="0"/>
                    </a:p>
                  </a:txBody>
                  <a:tcPr/>
                </a:tc>
              </a:tr>
              <a:tr h="390704">
                <a:tc>
                  <a:txBody>
                    <a:bodyPr/>
                    <a:lstStyle/>
                    <a:p>
                      <a:r>
                        <a:rPr lang="ru-RU" sz="2000" b="1" i="1" dirty="0" smtClean="0"/>
                        <a:t>                                        2-ой</a:t>
                      </a:r>
                      <a:r>
                        <a:rPr lang="ru-RU" sz="2000" b="1" i="1" baseline="0" dirty="0" smtClean="0"/>
                        <a:t> этап – организация деятельности.</a:t>
                      </a:r>
                      <a:endParaRPr lang="ru-RU" sz="2000" b="1" i="1" dirty="0"/>
                    </a:p>
                  </a:txBody>
                  <a:tcPr/>
                </a:tc>
              </a:tr>
              <a:tr h="2676006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Организует деятельность – предлагает:</a:t>
                      </a:r>
                      <a:r>
                        <a:rPr lang="en-US" sz="2000" dirty="0" smtClean="0"/>
                        <a:t>                        </a:t>
                      </a:r>
                      <a:r>
                        <a:rPr lang="en-US" sz="2000" baseline="0" dirty="0" smtClean="0"/>
                        <a:t>        </a:t>
                      </a:r>
                      <a:r>
                        <a:rPr lang="ru-RU" sz="2000" baseline="0" dirty="0" smtClean="0"/>
                        <a:t>Осуществляют:</a:t>
                      </a:r>
                      <a:endParaRPr lang="ru-RU" sz="2000" dirty="0" smtClean="0"/>
                    </a:p>
                    <a:p>
                      <a:r>
                        <a:rPr lang="ru-RU" sz="2000" dirty="0" smtClean="0"/>
                        <a:t>4)организовать группы;                                     4)разбивку на группы;</a:t>
                      </a:r>
                    </a:p>
                    <a:p>
                      <a:r>
                        <a:rPr lang="ru-RU" sz="2000" dirty="0" smtClean="0"/>
                        <a:t>5)распределить роли в группах;                   </a:t>
                      </a:r>
                      <a:r>
                        <a:rPr lang="ru-RU" sz="2000" baseline="0" dirty="0" smtClean="0"/>
                        <a:t> </a:t>
                      </a:r>
                      <a:r>
                        <a:rPr lang="ru-RU" sz="2000" dirty="0" smtClean="0"/>
                        <a:t>  5)распределение ролей в группе;</a:t>
                      </a:r>
                    </a:p>
                    <a:p>
                      <a:r>
                        <a:rPr lang="ru-RU" sz="2000" dirty="0" smtClean="0"/>
                        <a:t>6)спланировать деятельность по                    6)планирование работы;</a:t>
                      </a:r>
                    </a:p>
                    <a:p>
                      <a:r>
                        <a:rPr lang="ru-RU" sz="2000" dirty="0" smtClean="0"/>
                        <a:t>решению задач проекта;                                   7)выбор формы и способа</a:t>
                      </a:r>
                    </a:p>
                    <a:p>
                      <a:r>
                        <a:rPr lang="ru-RU" sz="2000" dirty="0" smtClean="0"/>
                        <a:t>7)выбрать</a:t>
                      </a:r>
                      <a:r>
                        <a:rPr lang="ru-RU" sz="2000" baseline="0" dirty="0" smtClean="0"/>
                        <a:t> </a:t>
                      </a:r>
                      <a:r>
                        <a:rPr lang="ru-RU" sz="2000" dirty="0" smtClean="0"/>
                        <a:t>возможные формы                            презентации предполагаемых </a:t>
                      </a:r>
                    </a:p>
                    <a:p>
                      <a:r>
                        <a:rPr lang="ru-RU" sz="2000" dirty="0" smtClean="0"/>
                        <a:t> презентации результатов.                                   результатов.</a:t>
                      </a:r>
                      <a:endParaRPr lang="ru-RU" sz="2000" dirty="0"/>
                    </a:p>
                  </a:txBody>
                  <a:tcPr/>
                </a:tc>
              </a:tr>
              <a:tr h="151470">
                <a:tc>
                  <a:txBody>
                    <a:bodyPr/>
                    <a:lstStyle/>
                    <a:p>
                      <a:r>
                        <a:rPr lang="en-US" dirty="0" smtClean="0"/>
                        <a:t>                                                                           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5719"/>
          </a:xfrm>
        </p:spPr>
        <p:txBody>
          <a:bodyPr>
            <a:normAutofit fontScale="90000"/>
          </a:bodyPr>
          <a:lstStyle/>
          <a:p>
            <a:endParaRPr lang="ru-RU" sz="28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500034" y="91440"/>
          <a:ext cx="8215372" cy="6766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15372"/>
              </a:tblGrid>
              <a:tr h="354528">
                <a:tc>
                  <a:txBody>
                    <a:bodyPr/>
                    <a:lstStyle/>
                    <a:p>
                      <a:r>
                        <a:rPr lang="ru-RU" b="1" dirty="0" smtClean="0"/>
                        <a:t>                                   </a:t>
                      </a:r>
                      <a:r>
                        <a:rPr lang="ru-RU" b="1" i="1" dirty="0" smtClean="0"/>
                        <a:t>3-ий этап</a:t>
                      </a:r>
                      <a:r>
                        <a:rPr lang="ru-RU" b="1" i="0" dirty="0" smtClean="0"/>
                        <a:t> </a:t>
                      </a:r>
                      <a:r>
                        <a:rPr lang="ru-RU" b="1" dirty="0" smtClean="0"/>
                        <a:t>– </a:t>
                      </a:r>
                      <a:r>
                        <a:rPr lang="ru-RU" b="1" i="1" dirty="0" smtClean="0"/>
                        <a:t>осуществление деятельности.</a:t>
                      </a:r>
                      <a:endParaRPr lang="ru-RU" b="1" i="1" dirty="0"/>
                    </a:p>
                  </a:txBody>
                  <a:tcPr/>
                </a:tc>
              </a:tr>
              <a:tr h="2481699">
                <a:tc>
                  <a:txBody>
                    <a:bodyPr/>
                    <a:lstStyle/>
                    <a:p>
                      <a:r>
                        <a:rPr lang="ru-RU" dirty="0" smtClean="0"/>
                        <a:t>Не участвует, но:                                                               Работают</a:t>
                      </a:r>
                      <a:r>
                        <a:rPr lang="ru-RU" baseline="0" dirty="0" smtClean="0"/>
                        <a:t> самостоятельно:</a:t>
                      </a:r>
                      <a:endParaRPr lang="ru-RU" dirty="0" smtClean="0"/>
                    </a:p>
                    <a:p>
                      <a:r>
                        <a:rPr lang="ru-RU" dirty="0" smtClean="0"/>
                        <a:t>8)консультирует учащихся;                                    8)каждый в соответствии со своей</a:t>
                      </a:r>
                    </a:p>
                    <a:p>
                      <a:r>
                        <a:rPr lang="ru-RU" dirty="0" smtClean="0"/>
                        <a:t>9)ненавязчиво контролирует;                                  ролью </a:t>
                      </a:r>
                      <a:r>
                        <a:rPr lang="ru-RU" baseline="0" dirty="0" smtClean="0"/>
                        <a:t>и сообща;</a:t>
                      </a:r>
                      <a:endParaRPr lang="ru-RU" dirty="0" smtClean="0"/>
                    </a:p>
                    <a:p>
                      <a:r>
                        <a:rPr lang="ru-RU" dirty="0" smtClean="0"/>
                        <a:t>10)даёт</a:t>
                      </a:r>
                      <a:r>
                        <a:rPr lang="ru-RU" baseline="0" dirty="0" smtClean="0"/>
                        <a:t> новые знания по                                       9)консультируются по необходимости;                                                            необходимости;</a:t>
                      </a:r>
                    </a:p>
                    <a:p>
                      <a:r>
                        <a:rPr lang="ru-RU" baseline="0" dirty="0" smtClean="0"/>
                        <a:t>11) репетирует с учениками                                 10)«добывают» необходимые</a:t>
                      </a:r>
                    </a:p>
                    <a:p>
                      <a:r>
                        <a:rPr lang="ru-RU" baseline="0" dirty="0" smtClean="0"/>
                        <a:t>презентацию результатов                                      знания                                                           </a:t>
                      </a:r>
                    </a:p>
                    <a:p>
                      <a:r>
                        <a:rPr lang="ru-RU" baseline="0" dirty="0" smtClean="0"/>
                        <a:t>                                                                                     11)подготавливают презентацию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  <a:tr h="354528">
                <a:tc>
                  <a:txBody>
                    <a:bodyPr/>
                    <a:lstStyle/>
                    <a:p>
                      <a:r>
                        <a:rPr lang="ru-RU" b="1" i="1" dirty="0" smtClean="0"/>
                        <a:t>                                                 4-ый этап - презентация</a:t>
                      </a:r>
                      <a:endParaRPr lang="ru-RU" b="1" i="1" dirty="0"/>
                    </a:p>
                  </a:txBody>
                  <a:tcPr/>
                </a:tc>
              </a:tr>
              <a:tr h="3013492">
                <a:tc>
                  <a:txBody>
                    <a:bodyPr/>
                    <a:lstStyle/>
                    <a:p>
                      <a:r>
                        <a:rPr lang="ru-RU" dirty="0" smtClean="0"/>
                        <a:t>     Принимает отчёт:                                                           Демонстрируют:</a:t>
                      </a:r>
                    </a:p>
                    <a:p>
                      <a:r>
                        <a:rPr lang="ru-RU" dirty="0" smtClean="0"/>
                        <a:t>12)обобщает и резюмирует                                     12)понимание проблемы, цели и </a:t>
                      </a:r>
                    </a:p>
                    <a:p>
                      <a:r>
                        <a:rPr lang="ru-RU" dirty="0" smtClean="0"/>
                        <a:t>полученные результаты;                                                задач;</a:t>
                      </a:r>
                    </a:p>
                    <a:p>
                      <a:r>
                        <a:rPr lang="ru-RU" dirty="0" smtClean="0"/>
                        <a:t>13) подводит итоги;                                                    13)умение планировать и</a:t>
                      </a:r>
                    </a:p>
                    <a:p>
                      <a:r>
                        <a:rPr lang="ru-RU" dirty="0" smtClean="0"/>
                        <a:t>14)</a:t>
                      </a:r>
                      <a:r>
                        <a:rPr lang="ru-RU" baseline="0" dirty="0" smtClean="0"/>
                        <a:t> оценивает умения: общаться,                                 </a:t>
                      </a:r>
                      <a:r>
                        <a:rPr lang="ru-RU" dirty="0" smtClean="0"/>
                        <a:t>осуществлять</a:t>
                      </a:r>
                      <a:r>
                        <a:rPr lang="ru-RU" baseline="0" dirty="0" smtClean="0"/>
                        <a:t> работу;</a:t>
                      </a:r>
                    </a:p>
                    <a:p>
                      <a:r>
                        <a:rPr lang="ru-RU" baseline="0" dirty="0" smtClean="0"/>
                        <a:t>слушать, обосновывать своё                                    14)найденный способ решения</a:t>
                      </a:r>
                    </a:p>
                    <a:p>
                      <a:r>
                        <a:rPr lang="ru-RU" baseline="0" dirty="0" smtClean="0"/>
                        <a:t>мнение, толерантность.                                                   проблемы;</a:t>
                      </a:r>
                    </a:p>
                    <a:p>
                      <a:r>
                        <a:rPr lang="ru-RU" baseline="0" dirty="0" smtClean="0"/>
                        <a:t>15) акцентирует внимание  на                                  15)дают </a:t>
                      </a:r>
                      <a:r>
                        <a:rPr lang="ru-RU" baseline="0" dirty="0" err="1" smtClean="0"/>
                        <a:t>взаимооценку</a:t>
                      </a:r>
                      <a:r>
                        <a:rPr lang="en-US" baseline="0" dirty="0" smtClean="0"/>
                        <a:t> </a:t>
                      </a:r>
                      <a:r>
                        <a:rPr lang="ru-RU" baseline="0" dirty="0" smtClean="0"/>
                        <a:t>        воспитательном моменте.                                         деятельности,                                                                 </a:t>
                      </a:r>
                    </a:p>
                    <a:p>
                      <a:r>
                        <a:rPr lang="ru-RU" baseline="0" dirty="0" smtClean="0"/>
                        <a:t>                                                                                          и ее  результативности.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dirty="0" smtClean="0"/>
                    </a:p>
                  </a:txBody>
                  <a:tcPr/>
                </a:tc>
              </a:tr>
              <a:tr h="35452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357166"/>
            <a:ext cx="8072494" cy="1357322"/>
          </a:xfrm>
        </p:spPr>
        <p:txBody>
          <a:bodyPr>
            <a:normAutofit fontScale="90000"/>
          </a:bodyPr>
          <a:lstStyle/>
          <a:p>
            <a:pPr>
              <a:lnSpc>
                <a:spcPts val="3500"/>
              </a:lnSpc>
            </a:pPr>
            <a:r>
              <a:rPr lang="ru-RU" b="1" dirty="0" smtClean="0">
                <a:solidFill>
                  <a:schemeClr val="bg1"/>
                </a:solidFill>
              </a:rPr>
              <a:t/>
            </a:r>
            <a:br>
              <a:rPr lang="ru-RU" b="1" dirty="0" smtClean="0">
                <a:solidFill>
                  <a:schemeClr val="bg1"/>
                </a:solidFill>
              </a:rPr>
            </a:br>
            <a:r>
              <a:rPr lang="ru-RU" sz="3300" b="1" dirty="0" smtClean="0">
                <a:solidFill>
                  <a:schemeClr val="bg1"/>
                </a:solidFill>
              </a:rPr>
              <a:t>Совокупность методов и форм, используемых в проектной деятельности</a:t>
            </a:r>
            <a:endParaRPr lang="ru-RU" sz="3300" b="1" dirty="0">
              <a:solidFill>
                <a:srgbClr val="FF000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0" y="1714488"/>
            <a:ext cx="9144000" cy="4643470"/>
          </a:xfrm>
        </p:spPr>
        <p:txBody>
          <a:bodyPr/>
          <a:lstStyle/>
          <a:p>
            <a:pPr lvl="8"/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14282" y="3286124"/>
            <a:ext cx="2428892" cy="785818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scene3d>
            <a:camera prst="orthographicFront"/>
            <a:lightRig rig="balanced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002060"/>
                </a:solidFill>
              </a:rPr>
              <a:t>исследовательские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429388" y="3286124"/>
            <a:ext cx="2428892" cy="785818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scene3d>
            <a:camera prst="orthographicFront"/>
            <a:lightRig rig="sof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002060"/>
                </a:solidFill>
              </a:rPr>
              <a:t>научный метод</a:t>
            </a:r>
          </a:p>
        </p:txBody>
      </p:sp>
      <p:sp>
        <p:nvSpPr>
          <p:cNvPr id="8" name="Выгнутая влево стрелка 7"/>
          <p:cNvSpPr/>
          <p:nvPr/>
        </p:nvSpPr>
        <p:spPr>
          <a:xfrm>
            <a:off x="500063" y="1857375"/>
            <a:ext cx="2214562" cy="1428750"/>
          </a:xfrm>
          <a:prstGeom prst="curvedRightArrow">
            <a:avLst>
              <a:gd name="adj1" fmla="val 25000"/>
              <a:gd name="adj2" fmla="val 50000"/>
              <a:gd name="adj3" fmla="val 25000"/>
            </a:avLst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Выгнутая влево стрелка 8"/>
          <p:cNvSpPr/>
          <p:nvPr/>
        </p:nvSpPr>
        <p:spPr>
          <a:xfrm flipH="1">
            <a:off x="6572264" y="1785926"/>
            <a:ext cx="1928813" cy="1500188"/>
          </a:xfrm>
          <a:prstGeom prst="curvedRightArrow">
            <a:avLst>
              <a:gd name="adj1" fmla="val 23022"/>
              <a:gd name="adj2" fmla="val 50000"/>
              <a:gd name="adj3" fmla="val 25000"/>
            </a:avLst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428992" y="3286124"/>
            <a:ext cx="2428892" cy="785818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scene3d>
            <a:camera prst="orthographicFront"/>
            <a:lightRig rig="sof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002060"/>
                </a:solidFill>
              </a:rPr>
              <a:t>поисковые</a:t>
            </a:r>
          </a:p>
        </p:txBody>
      </p:sp>
      <p:sp>
        <p:nvSpPr>
          <p:cNvPr id="11" name="Багетная рамка 10"/>
          <p:cNvSpPr/>
          <p:nvPr/>
        </p:nvSpPr>
        <p:spPr>
          <a:xfrm>
            <a:off x="285750" y="4786313"/>
            <a:ext cx="2286000" cy="1071562"/>
          </a:xfrm>
          <a:prstGeom prst="bevel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ysClr val="windowText" lastClr="000000"/>
                </a:solidFill>
              </a:rPr>
              <a:t>дискуссии,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ysClr val="windowText" lastClr="000000"/>
                </a:solidFill>
              </a:rPr>
              <a:t>эвристические беседы</a:t>
            </a:r>
          </a:p>
        </p:txBody>
      </p:sp>
      <p:sp>
        <p:nvSpPr>
          <p:cNvPr id="12" name="Багетная рамка 11"/>
          <p:cNvSpPr/>
          <p:nvPr/>
        </p:nvSpPr>
        <p:spPr>
          <a:xfrm>
            <a:off x="3500438" y="4857750"/>
            <a:ext cx="2286000" cy="1071563"/>
          </a:xfrm>
          <a:prstGeom prst="bevel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ysClr val="windowText" lastClr="000000"/>
                </a:solidFill>
              </a:rPr>
              <a:t>мозговые атаки</a:t>
            </a:r>
          </a:p>
        </p:txBody>
      </p:sp>
      <p:sp>
        <p:nvSpPr>
          <p:cNvPr id="13" name="Багетная рамка 12"/>
          <p:cNvSpPr/>
          <p:nvPr/>
        </p:nvSpPr>
        <p:spPr>
          <a:xfrm>
            <a:off x="6572264" y="4857760"/>
            <a:ext cx="2286016" cy="1071554"/>
          </a:xfrm>
          <a:prstGeom prst="bevel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ysClr val="windowText" lastClr="000000"/>
                </a:solidFill>
              </a:rPr>
              <a:t>ролевые игры</a:t>
            </a: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2643188" y="3679825"/>
            <a:ext cx="785812" cy="0"/>
          </a:xfrm>
          <a:prstGeom prst="line">
            <a:avLst/>
          </a:prstGeom>
          <a:ln w="254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5857875" y="3679825"/>
            <a:ext cx="571500" cy="0"/>
          </a:xfrm>
          <a:prstGeom prst="line">
            <a:avLst/>
          </a:prstGeom>
          <a:ln w="254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Выгнутая влево стрелка 18"/>
          <p:cNvSpPr/>
          <p:nvPr/>
        </p:nvSpPr>
        <p:spPr>
          <a:xfrm>
            <a:off x="500034" y="1857364"/>
            <a:ext cx="2214562" cy="1428750"/>
          </a:xfrm>
          <a:prstGeom prst="curvedRightArrow">
            <a:avLst>
              <a:gd name="adj1" fmla="val 25000"/>
              <a:gd name="adj2" fmla="val 50000"/>
              <a:gd name="adj3" fmla="val 25000"/>
            </a:avLst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1" name="Куб 20"/>
          <p:cNvSpPr/>
          <p:nvPr/>
        </p:nvSpPr>
        <p:spPr>
          <a:xfrm>
            <a:off x="2857488" y="1785926"/>
            <a:ext cx="3571900" cy="928694"/>
          </a:xfrm>
          <a:prstGeom prst="cub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balanced" dir="t"/>
          </a:scene3d>
          <a:sp3d prstMaterial="flat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bg1"/>
                </a:solidFill>
              </a:rPr>
              <a:t>ПРОЕКТНАЯ </a:t>
            </a:r>
            <a:r>
              <a:rPr lang="ru-RU" sz="2000" b="1" dirty="0" smtClean="0">
                <a:solidFill>
                  <a:schemeClr val="bg1"/>
                </a:solidFill>
              </a:rPr>
              <a:t>ДЕЯТЕЛЬНОСТЬ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214282" y="3286124"/>
            <a:ext cx="2428892" cy="785818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scene3d>
            <a:camera prst="orthographicFront"/>
            <a:lightRig rig="balanced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rgbClr val="002060"/>
                </a:solidFill>
              </a:rPr>
              <a:t>исследовательские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24" name="Выгнутая влево стрелка 23"/>
          <p:cNvSpPr/>
          <p:nvPr/>
        </p:nvSpPr>
        <p:spPr>
          <a:xfrm>
            <a:off x="500063" y="1857375"/>
            <a:ext cx="2214562" cy="1428750"/>
          </a:xfrm>
          <a:prstGeom prst="curvedRightArrow">
            <a:avLst>
              <a:gd name="adj1" fmla="val 25000"/>
              <a:gd name="adj2" fmla="val 50000"/>
              <a:gd name="adj3" fmla="val 25000"/>
            </a:avLst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cxnSp>
        <p:nvCxnSpPr>
          <p:cNvPr id="33" name="Прямая соединительная линия 32"/>
          <p:cNvCxnSpPr/>
          <p:nvPr/>
        </p:nvCxnSpPr>
        <p:spPr>
          <a:xfrm>
            <a:off x="2643188" y="3679825"/>
            <a:ext cx="785812" cy="0"/>
          </a:xfrm>
          <a:prstGeom prst="line">
            <a:avLst/>
          </a:prstGeom>
          <a:ln w="254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>
            <a:off x="5857875" y="3679825"/>
            <a:ext cx="571500" cy="0"/>
          </a:xfrm>
          <a:prstGeom prst="line">
            <a:avLst/>
          </a:prstGeom>
          <a:ln w="254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animBg="1"/>
      <p:bldP spid="9" grpId="0" animBg="1"/>
      <p:bldP spid="11" grpId="0" animBg="1"/>
      <p:bldP spid="12" grpId="0" animBg="1"/>
      <p:bldP spid="13" grpId="0" animBg="1"/>
      <p:bldP spid="19" grpId="0" animBg="1"/>
      <p:bldP spid="24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632</TotalTime>
  <Words>908</Words>
  <Application>Microsoft Office PowerPoint</Application>
  <PresentationFormat>Экран (4:3)</PresentationFormat>
  <Paragraphs>130</Paragraphs>
  <Slides>17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Проектная деятельность в начальной школе.</vt:lpstr>
      <vt:lpstr>Актуальность темы.</vt:lpstr>
      <vt:lpstr>Основные понятия.</vt:lpstr>
      <vt:lpstr>Учебный проект это:</vt:lpstr>
      <vt:lpstr>В основе каждого проекта лежит проблема. От проблемы мы отталкиваемся, инициируя деятельность. Проблема проекта обусловливает мотив деятельности, направленной на её решение.  Целью проектной деятельности становится поиск способов решения проблемы, а задача проекта формулируется как задача достижения цели в определенных условиях</vt:lpstr>
      <vt:lpstr>Проект – это “пять П”:</vt:lpstr>
      <vt:lpstr>Этапы работы методом проекта.</vt:lpstr>
      <vt:lpstr>Слайд 8</vt:lpstr>
      <vt:lpstr> Совокупность методов и форм, используемых в проектной деятельности</vt:lpstr>
      <vt:lpstr> Типология проектов </vt:lpstr>
      <vt:lpstr>Правила успешности проектной деятельности</vt:lpstr>
      <vt:lpstr>Проекты детей на темы «Моя любимая цифра (буква)».</vt:lpstr>
      <vt:lpstr>Проекты на темы «Дом моей мечты», «Роботы, «Сказочный замок»</vt:lpstr>
      <vt:lpstr>Проекты по теме «Физкультминутки – не для шутки».</vt:lpstr>
      <vt:lpstr>Совместный проект класса «Весна» (защита проекта)</vt:lpstr>
      <vt:lpstr>Проект «Морские обитатели»</vt:lpstr>
      <vt:lpstr>Возможности проектно-исследовательской деятельности учащихся для решения развивающих и коррекционных задач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Проектная деятельность в начальной школе.</dc:title>
  <dc:creator>Настюша</dc:creator>
  <cp:lastModifiedBy>Леша</cp:lastModifiedBy>
  <cp:revision>84</cp:revision>
  <dcterms:created xsi:type="dcterms:W3CDTF">2010-02-17T14:29:36Z</dcterms:created>
  <dcterms:modified xsi:type="dcterms:W3CDTF">2013-03-25T04:46:43Z</dcterms:modified>
</cp:coreProperties>
</file>