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90" r:id="rId18"/>
    <p:sldId id="271" r:id="rId19"/>
    <p:sldId id="272" r:id="rId20"/>
    <p:sldId id="273" r:id="rId21"/>
    <p:sldId id="277" r:id="rId22"/>
    <p:sldId id="278" r:id="rId23"/>
    <p:sldId id="274" r:id="rId24"/>
    <p:sldId id="275" r:id="rId25"/>
    <p:sldId id="276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9" r:id="rId36"/>
    <p:sldId id="291" r:id="rId37"/>
    <p:sldId id="292" r:id="rId38"/>
    <p:sldId id="302" r:id="rId39"/>
    <p:sldId id="293" r:id="rId40"/>
    <p:sldId id="294" r:id="rId41"/>
    <p:sldId id="295" r:id="rId42"/>
    <p:sldId id="296" r:id="rId43"/>
    <p:sldId id="297" r:id="rId44"/>
    <p:sldId id="288" r:id="rId45"/>
    <p:sldId id="298" r:id="rId46"/>
    <p:sldId id="299" r:id="rId47"/>
    <p:sldId id="300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7" autoAdjust="0"/>
    <p:restoredTop sz="94606" autoAdjust="0"/>
  </p:normalViewPr>
  <p:slideViewPr>
    <p:cSldViewPr>
      <p:cViewPr>
        <p:scale>
          <a:sx n="55" d="100"/>
          <a:sy n="55" d="100"/>
        </p:scale>
        <p:origin x="-27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4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FF64-E64C-4753-9980-299FD8255B26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B9BC-8F30-4117-8A9E-12B7F0B0A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401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FF64-E64C-4753-9980-299FD8255B26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B9BC-8F30-4117-8A9E-12B7F0B0A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234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FF64-E64C-4753-9980-299FD8255B26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B9BC-8F30-4117-8A9E-12B7F0B0A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787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FF64-E64C-4753-9980-299FD8255B26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B9BC-8F30-4117-8A9E-12B7F0B0A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911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FF64-E64C-4753-9980-299FD8255B26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B9BC-8F30-4117-8A9E-12B7F0B0A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480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FF64-E64C-4753-9980-299FD8255B26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B9BC-8F30-4117-8A9E-12B7F0B0A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749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FF64-E64C-4753-9980-299FD8255B26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B9BC-8F30-4117-8A9E-12B7F0B0A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396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FF64-E64C-4753-9980-299FD8255B26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B9BC-8F30-4117-8A9E-12B7F0B0A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6055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FF64-E64C-4753-9980-299FD8255B26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B9BC-8F30-4117-8A9E-12B7F0B0A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332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FF64-E64C-4753-9980-299FD8255B26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B9BC-8F30-4117-8A9E-12B7F0B0A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45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FF64-E64C-4753-9980-299FD8255B26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B9BC-8F30-4117-8A9E-12B7F0B0A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843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1FF64-E64C-4753-9980-299FD8255B26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3B9BC-8F30-4117-8A9E-12B7F0B0A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982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hyperlink" Target="http://nezhna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hyperlink" Target="http://nezhna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hyperlink" Target="http://nezhna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nezhna.com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hyperlink" Target="http://nezhna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nezhna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hyperlink" Target="http://nezhna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ru.wikipedia.org/wiki/%D0%A6%D0%B0%D1%80%D0%B5%D0%B2%D0%BD%D0%B0-%D0%BB%D1%8F%D0%B3%D1%83%D1%88%D0%BA%D0%B0" TargetMode="External"/><Relationship Id="rId7" Type="http://schemas.openxmlformats.org/officeDocument/2006/relationships/hyperlink" Target="http://ru.wikipedia.org/w/index.php?title=%D0%9F%D0%BE%D0%B4%D0%B8_%D1%82%D1%83%D0%B4%D0%B0_%E2%80%94_%D0%BD%D0%B5_%D0%B7%D0%BD%D0%B0%D1%8E_%D0%BA%D1%83%D0%B4%D0%B0,_%D0%BF%D1%80%D0%B8%D0%BD%D0%B5%D1%81%D0%B8_%D1%82%D0%BE_%E2%80%94_%D0%BD%D0%B5_%D0%B7%D0%BD%D0%B0%D1%8E_%D1%87%D1%82%D0%BE&amp;action=edit&amp;redlink=1" TargetMode="External"/><Relationship Id="rId2" Type="http://schemas.openxmlformats.org/officeDocument/2006/relationships/hyperlink" Target="http://ru.wikipedia.org/wiki/%D0%93%D1%83%D1%81%D0%B8-%D0%BB%D0%B5%D0%B1%D0%B5%D0%B4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/index.php?title=%D0%98%D0%B2%D0%B0%D0%BD-%D1%86%D0%B0%D1%80%D0%B5%D0%B2%D0%B8%D1%87_%D0%B8_%D0%91%D0%B5%D0%BB%D1%8B%D0%B9_%D0%9F%D0%BE%D0%BB%D1%8F%D0%BD%D0%B8%D0%BD&amp;action=edit&amp;redlink=1" TargetMode="External"/><Relationship Id="rId5" Type="http://schemas.openxmlformats.org/officeDocument/2006/relationships/hyperlink" Target="http://ru.wikipedia.org/wiki/%D0%9C%D0%B0%D1%80%D1%8C%D1%8F_%D0%9C%D0%BE%D1%80%D0%B5%D0%B2%D0%BD%D0%B0" TargetMode="External"/><Relationship Id="rId4" Type="http://schemas.openxmlformats.org/officeDocument/2006/relationships/hyperlink" Target="http://ru.wikipedia.org/w/index.php?title=%D0%92%D0%B0%D1%81%D0%B8%D0%BB%D0%B8%D1%81%D0%B0_%D0%9F%D1%80%D0%B5%D0%BA%D1%80%D0%B0%D1%81%D0%BD%D0%B0%D1%8F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13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14.jpe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nezhna.com/tags/%F5%F3%E4%EE%E6%ED%E8%EA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nezhna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nezhna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hyperlink" Target="http://nezhna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66" y="0"/>
            <a:ext cx="9122033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МБОУ </a:t>
            </a:r>
            <a:r>
              <a:rPr lang="ru-RU" dirty="0"/>
              <a:t>СОШ с. Степановка </a:t>
            </a:r>
            <a:r>
              <a:rPr lang="ru-RU" dirty="0" err="1"/>
              <a:t>Аургазинского</a:t>
            </a:r>
            <a:r>
              <a:rPr lang="ru-RU" dirty="0"/>
              <a:t> района РБ</a:t>
            </a:r>
          </a:p>
          <a:p>
            <a:pPr marL="0" indent="0" algn="ctr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dirty="0" smtClean="0"/>
              <a:t>Исследовательская работа</a:t>
            </a: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«Кто </a:t>
            </a:r>
            <a:r>
              <a:rPr lang="ru-RU" dirty="0"/>
              <a:t>ты, Баба Яга</a:t>
            </a:r>
            <a:r>
              <a:rPr lang="ru-RU" dirty="0" smtClean="0"/>
              <a:t>?»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dirty="0"/>
              <a:t> </a:t>
            </a:r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 smtClean="0"/>
              <a:t>Исследование </a:t>
            </a:r>
            <a:r>
              <a:rPr lang="ru-RU" dirty="0"/>
              <a:t>провел ученик 6 класса</a:t>
            </a:r>
          </a:p>
          <a:p>
            <a:pPr marL="0" indent="0" algn="r">
              <a:buNone/>
            </a:pPr>
            <a:r>
              <a:rPr lang="ru-RU"/>
              <a:t>Юнак </a:t>
            </a:r>
            <a:r>
              <a:rPr lang="ru-RU" dirty="0" err="1"/>
              <a:t>Д</a:t>
            </a:r>
            <a:r>
              <a:rPr lang="ru-RU" smtClean="0"/>
              <a:t>митрий</a:t>
            </a:r>
            <a:endParaRPr lang="ru-RU" dirty="0"/>
          </a:p>
          <a:p>
            <a:pPr marL="0" indent="0" algn="r">
              <a:buNone/>
            </a:pPr>
            <a:r>
              <a:rPr lang="ru-RU" dirty="0"/>
              <a:t>Руководитель </a:t>
            </a:r>
          </a:p>
          <a:p>
            <a:pPr marL="0" indent="0" algn="r">
              <a:buNone/>
            </a:pPr>
            <a:r>
              <a:rPr lang="ru-RU" dirty="0" err="1"/>
              <a:t>Асфатуллина</a:t>
            </a:r>
            <a:r>
              <a:rPr lang="ru-RU" dirty="0"/>
              <a:t> А.З.</a:t>
            </a:r>
          </a:p>
          <a:p>
            <a:pPr algn="r"/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dirty="0"/>
              <a:t>Степановка</a:t>
            </a:r>
          </a:p>
          <a:p>
            <a:pPr marL="0" indent="0" algn="ctr">
              <a:buNone/>
            </a:pPr>
            <a:r>
              <a:rPr lang="ru-RU" dirty="0"/>
              <a:t>2011-2012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785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563888" cy="6858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Баба Яга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0"/>
            <a:ext cx="5796136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endParaRPr lang="ru-RU" b="1" dirty="0" smtClean="0"/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БАБА ЯГА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/>
              <a:t>Энциклопедический </a:t>
            </a:r>
            <a:r>
              <a:rPr lang="ru-RU" b="1" dirty="0"/>
              <a:t>словарь </a:t>
            </a:r>
            <a:endParaRPr lang="ru-RU" dirty="0"/>
          </a:p>
          <a:p>
            <a:pPr marL="0" indent="0">
              <a:buNone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ЯГА, ЯГА-БАБА, ЯГАЯ БАБА, ЯГАБИХА, ЯГАБОВА, ЯГАЯ, ЯГЙНИШНА,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ЯГИХА, ЯГИШНА </a:t>
            </a:r>
            <a:r>
              <a:rPr lang="ru-RU" dirty="0"/>
              <a:t>— баба-яга, сказочный персонаж, обитающий в дремучем лесу; ведьма.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В. Даль </a:t>
            </a:r>
            <a:r>
              <a:rPr lang="ru-RU" dirty="0"/>
              <a:t>пишет, что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яга </a:t>
            </a:r>
            <a:r>
              <a:rPr lang="ru-RU" dirty="0"/>
              <a:t>— «род ведьмы или злой дух под личиною безобразной старухи».</a:t>
            </a:r>
          </a:p>
          <a:p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Энциклопедический словарь Брокгауза и </a:t>
            </a:r>
            <a:r>
              <a:rPr lang="ru-RU" b="1" dirty="0" err="1" smtClean="0"/>
              <a:t>Ефрона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«Яга (Яга-баба,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ягая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баба,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ягаби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-ха,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ягабова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ягая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ягинишна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ягиха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ягишна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ru-RU" dirty="0"/>
              <a:t>— баба-яга, сказочный персонаж, обитающий в дремучем лесу; ведьма. </a:t>
            </a: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Краткая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энциклопедия славянской мифологии 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БАБА—ЯГА, Яга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Ягйшна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Яга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Виевна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Яга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Змйевна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/>
              <a:t>— </a:t>
            </a:r>
            <a:r>
              <a:rPr lang="ru-RU" dirty="0"/>
              <a:t>сказочный персонаж; «род ведьмы или злой дух под личиною безобразной старухи».</a:t>
            </a:r>
            <a:br>
              <a:rPr lang="ru-RU" dirty="0"/>
            </a:b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По мнению </a:t>
            </a:r>
            <a:r>
              <a:rPr lang="ru-RU" b="1" dirty="0"/>
              <a:t>К. Д. </a:t>
            </a:r>
            <a:r>
              <a:rPr lang="ru-RU" b="1" dirty="0" err="1"/>
              <a:t>Лаушкина</a:t>
            </a:r>
            <a:r>
              <a:rPr lang="ru-RU" dirty="0"/>
              <a:t>, 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баба-яга </a:t>
            </a:r>
            <a:r>
              <a:rPr lang="ru-RU" dirty="0" smtClean="0"/>
              <a:t>- богиня смерти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В поверьях Архангельской губернии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Баба-Яга </a:t>
            </a:r>
            <a:r>
              <a:rPr lang="ru-RU" dirty="0"/>
              <a:t>— «нечистая сила женского пола, не имеющая мужа</a:t>
            </a:r>
            <a:r>
              <a:rPr lang="ru-RU" dirty="0" smtClean="0"/>
              <a:t>»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71400"/>
            <a:ext cx="3600400" cy="70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815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707904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0"/>
            <a:ext cx="5004048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</a:t>
            </a:r>
          </a:p>
          <a:p>
            <a:pPr marL="0" indent="0">
              <a:buNone/>
            </a:pPr>
            <a:r>
              <a:rPr lang="ru-RU" dirty="0" smtClean="0"/>
              <a:t>  Три  воплощения:</a:t>
            </a:r>
            <a:endParaRPr lang="ru-RU" dirty="0"/>
          </a:p>
          <a:p>
            <a:pPr marL="0" lvl="0" indent="0">
              <a:buNone/>
            </a:pPr>
            <a:endParaRPr lang="ru-RU" dirty="0" smtClean="0"/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Яга-</a:t>
            </a:r>
            <a:r>
              <a:rPr lang="ru-RU" dirty="0" err="1" smtClean="0"/>
              <a:t>богатырша</a:t>
            </a:r>
            <a:r>
              <a:rPr lang="ru-RU" dirty="0" smtClean="0"/>
              <a:t> </a:t>
            </a:r>
            <a:r>
              <a:rPr lang="ru-RU" dirty="0"/>
              <a:t>обладает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мечом-</a:t>
            </a:r>
            <a:r>
              <a:rPr lang="ru-RU" dirty="0" err="1" smtClean="0"/>
              <a:t>кладенцом</a:t>
            </a:r>
            <a:r>
              <a:rPr lang="ru-RU" dirty="0" smtClean="0"/>
              <a:t> </a:t>
            </a:r>
            <a:r>
              <a:rPr lang="ru-RU" dirty="0"/>
              <a:t>и на равных бьётся с богатырями.</a:t>
            </a:r>
          </a:p>
          <a:p>
            <a:endParaRPr lang="ru-RU" dirty="0"/>
          </a:p>
        </p:txBody>
      </p:sp>
      <p:pic>
        <p:nvPicPr>
          <p:cNvPr id="4" name="Рисунок 3" descr=" (505x687, 156Kb)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432047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6667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85192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0"/>
            <a:ext cx="4644008" cy="6858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lvl="0" indent="0" algn="just">
              <a:buNone/>
            </a:pPr>
            <a:r>
              <a:rPr lang="ru-RU" dirty="0" err="1"/>
              <a:t>Ягя</a:t>
            </a:r>
            <a:r>
              <a:rPr lang="ru-RU" dirty="0"/>
              <a:t>-похитительница крадёт детей, приносит их в избушку на курьих ножках, потом пытается засунуть их в печь, чтобы приготовить себе еду, но, как правило, у неё не хватает хитрости, чтобы одолеть ребёнка. </a:t>
            </a:r>
          </a:p>
          <a:p>
            <a:pPr marL="0" lvl="0" indent="0" algn="just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 (650x504, 179Kb)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427983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092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85192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0"/>
            <a:ext cx="4716016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lv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Яга-дарительница приветливо встречает героя или героиню, вкусно угощает, парит в баньке, даёт полезные советы, вручает коня или богатые дары, например, волшебный клубок, ведущий к чудесной цели – счастью молодых.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 (609x699, 200Kb)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99695"/>
            <a:ext cx="4427983" cy="6658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8003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Версии </a:t>
            </a:r>
            <a:r>
              <a:rPr lang="ru-RU" sz="3600" dirty="0"/>
              <a:t>происхождения имени Бабы </a:t>
            </a:r>
            <a:r>
              <a:rPr lang="ru-RU" sz="3600" dirty="0" smtClean="0"/>
              <a:t>Яги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800" dirty="0" smtClean="0"/>
              <a:t> </a:t>
            </a:r>
            <a:r>
              <a:rPr lang="ru-RU" sz="9800" dirty="0"/>
              <a:t>С</a:t>
            </a:r>
            <a:r>
              <a:rPr lang="ru-RU" sz="9800" dirty="0" smtClean="0"/>
              <a:t> </a:t>
            </a:r>
            <a:r>
              <a:rPr lang="ru-RU" sz="9800" dirty="0"/>
              <a:t>бабой все более-менее понятно, так на Руси называли немолодую женщину,  а что за имя такое - Яга? Ученые в точности сказать не могут.        Происхождение имени “Баба-Яга” неясно.   Но вариантов объяснения </a:t>
            </a:r>
            <a:r>
              <a:rPr lang="ru-RU" sz="9800" dirty="0" smtClean="0"/>
              <a:t>множество:</a:t>
            </a:r>
          </a:p>
          <a:p>
            <a:pPr marL="0" lvl="0" indent="0">
              <a:buNone/>
            </a:pPr>
            <a:r>
              <a:rPr lang="ru-RU" sz="9800" dirty="0"/>
              <a:t>-</a:t>
            </a:r>
            <a:r>
              <a:rPr lang="ru-RU" sz="9800" dirty="0" smtClean="0"/>
              <a:t> </a:t>
            </a:r>
            <a:r>
              <a:rPr lang="ru-RU" sz="9800" dirty="0"/>
              <a:t>произошло от места жительства Бабы Яги - соснового таежного бора, в котором растет ягель (он когда-то так и назывался - «</a:t>
            </a:r>
            <a:r>
              <a:rPr lang="ru-RU" sz="9800" dirty="0" err="1"/>
              <a:t>яг</a:t>
            </a:r>
            <a:r>
              <a:rPr lang="ru-RU" sz="9600" dirty="0" smtClean="0"/>
              <a:t>»)</a:t>
            </a:r>
          </a:p>
          <a:p>
            <a:pPr marL="0" lvl="0" indent="0">
              <a:buNone/>
            </a:pPr>
            <a:r>
              <a:rPr lang="ru-RU" sz="9600" dirty="0" smtClean="0"/>
              <a:t>-  </a:t>
            </a:r>
            <a:r>
              <a:rPr lang="ru-RU" sz="9600" dirty="0"/>
              <a:t>от простого словосочетания - баба в яге (мохнатой шубе без рукавов);</a:t>
            </a:r>
          </a:p>
          <a:p>
            <a:pPr marL="0" indent="0">
              <a:buNone/>
            </a:pPr>
            <a:r>
              <a:rPr lang="ru-RU" sz="9600" dirty="0"/>
              <a:t> </a:t>
            </a:r>
            <a:r>
              <a:rPr lang="ru-RU" sz="9600" dirty="0" smtClean="0"/>
              <a:t>-   </a:t>
            </a:r>
            <a:r>
              <a:rPr lang="ru-RU" sz="9600" dirty="0"/>
              <a:t>имя  образовано от </a:t>
            </a:r>
            <a:r>
              <a:rPr lang="ru-RU" sz="9600" dirty="0" err="1"/>
              <a:t>старосербского</a:t>
            </a:r>
            <a:r>
              <a:rPr lang="ru-RU" sz="9600" dirty="0"/>
              <a:t> “</a:t>
            </a:r>
            <a:r>
              <a:rPr lang="ru-RU" sz="9600" dirty="0" err="1"/>
              <a:t>ега</a:t>
            </a:r>
            <a:r>
              <a:rPr lang="ru-RU" sz="9600" dirty="0"/>
              <a:t>” — </a:t>
            </a:r>
            <a:r>
              <a:rPr lang="ru-RU" sz="9600" dirty="0" smtClean="0"/>
              <a:t>болезнь</a:t>
            </a:r>
            <a:endParaRPr lang="ru-RU" sz="9600" dirty="0"/>
          </a:p>
          <a:p>
            <a:pPr marL="0" indent="0">
              <a:buNone/>
            </a:pPr>
            <a:r>
              <a:rPr lang="ru-RU" sz="9600" dirty="0" smtClean="0"/>
              <a:t> -в </a:t>
            </a:r>
            <a:r>
              <a:rPr lang="ru-RU" sz="9600" dirty="0"/>
              <a:t>буквальном переводе </a:t>
            </a:r>
            <a:r>
              <a:rPr lang="ru-RU" sz="9600" dirty="0" err="1">
                <a:solidFill>
                  <a:schemeClr val="accent2">
                    <a:lumMod val="75000"/>
                  </a:schemeClr>
                </a:solidFill>
              </a:rPr>
              <a:t>Бабай</a:t>
            </a:r>
            <a:r>
              <a:rPr lang="ru-RU" sz="9600" dirty="0">
                <a:solidFill>
                  <a:schemeClr val="accent2">
                    <a:lumMod val="75000"/>
                  </a:schemeClr>
                </a:solidFill>
              </a:rPr>
              <a:t> Ага – старший начальник</a:t>
            </a:r>
            <a:r>
              <a:rPr lang="ru-RU" sz="9600" dirty="0"/>
              <a:t>(предводитель татарских отрядов, которые собирали дань с </a:t>
            </a:r>
            <a:r>
              <a:rPr lang="ru-RU" sz="9600" dirty="0" err="1"/>
              <a:t>русичей</a:t>
            </a:r>
            <a:r>
              <a:rPr lang="ru-RU" sz="9600" dirty="0"/>
              <a:t>. После набега татары забирали детей и крепких мужчин (если не убивали их) в плен. Попавший в плен считался умершим, так как он практически никогда не имел возможности вернуться (воскреснуть), и близкие теряли его навсегда..</a:t>
            </a:r>
          </a:p>
          <a:p>
            <a:pPr lvl="0"/>
            <a:endParaRPr lang="ru-RU" sz="9600" dirty="0"/>
          </a:p>
          <a:p>
            <a:pPr marL="0" lvl="0" indent="0">
              <a:buNone/>
            </a:pPr>
            <a:endParaRPr lang="ru-RU" sz="9600" dirty="0" smtClean="0"/>
          </a:p>
          <a:p>
            <a:pPr lvl="0">
              <a:buFontTx/>
              <a:buChar char="-"/>
            </a:pPr>
            <a:endParaRPr lang="ru-RU" sz="9800" dirty="0"/>
          </a:p>
          <a:p>
            <a:pPr marL="0" indent="0">
              <a:buNone/>
            </a:pPr>
            <a:r>
              <a:rPr lang="ru-RU" sz="9800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          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    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300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139952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7272" y="0"/>
            <a:ext cx="4366727" cy="6858000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ru-RU" dirty="0" smtClean="0"/>
              <a:t>  </a:t>
            </a:r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/>
              <a:t>на Руси </a:t>
            </a:r>
            <a:r>
              <a:rPr lang="ru-RU" dirty="0" err="1"/>
              <a:t>Ягишною</a:t>
            </a:r>
            <a:r>
              <a:rPr lang="ru-RU" dirty="0"/>
              <a:t> называли злую, бранчивую бабу.</a:t>
            </a:r>
          </a:p>
          <a:p>
            <a:pPr marL="0" indent="0" algn="just">
              <a:buNone/>
            </a:pPr>
            <a:r>
              <a:rPr lang="ru-RU" dirty="0"/>
              <a:t> </a:t>
            </a:r>
          </a:p>
          <a:p>
            <a:pPr lvl="0" algn="just">
              <a:buFontTx/>
              <a:buChar char="-"/>
            </a:pPr>
            <a:r>
              <a:rPr lang="ru-RU" dirty="0" smtClean="0"/>
              <a:t>имя </a:t>
            </a:r>
            <a:r>
              <a:rPr lang="ru-RU" dirty="0"/>
              <a:t>свое она получила от старинного слова </a:t>
            </a:r>
            <a:r>
              <a:rPr lang="ru-RU" dirty="0" err="1"/>
              <a:t>ягать</a:t>
            </a:r>
            <a:r>
              <a:rPr lang="ru-RU" dirty="0"/>
              <a:t>, что значит кричать, шуметь, бушевать, ругаться</a:t>
            </a:r>
            <a:r>
              <a:rPr lang="ru-RU" dirty="0" smtClean="0"/>
              <a:t>.</a:t>
            </a:r>
          </a:p>
          <a:p>
            <a:pPr marL="0" lvl="0" indent="0" algn="just">
              <a:buNone/>
            </a:pPr>
            <a:r>
              <a:rPr lang="ru-RU" dirty="0" smtClean="0"/>
              <a:t> - Яга -злая ведьма, колдунья</a:t>
            </a:r>
          </a:p>
          <a:p>
            <a:pPr marL="0" lvl="0" indent="0" algn="just">
              <a:buNone/>
            </a:pPr>
            <a:r>
              <a:rPr lang="ru-RU" dirty="0"/>
              <a:t>-</a:t>
            </a:r>
            <a:r>
              <a:rPr lang="ru-RU" dirty="0" smtClean="0"/>
              <a:t> древнеславянская богиня, хозяйка </a:t>
            </a:r>
            <a:r>
              <a:rPr lang="ru-RU" dirty="0"/>
              <a:t>леса и зверей, </a:t>
            </a:r>
            <a:r>
              <a:rPr lang="ru-RU" dirty="0" smtClean="0"/>
              <a:t>охраняющая вход </a:t>
            </a:r>
            <a:r>
              <a:rPr lang="ru-RU" dirty="0"/>
              <a:t>в потусторонний мир. </a:t>
            </a:r>
          </a:p>
          <a:p>
            <a:endParaRPr lang="ru-RU" dirty="0"/>
          </a:p>
        </p:txBody>
      </p:sp>
      <p:pic>
        <p:nvPicPr>
          <p:cNvPr id="4" name="Рисунок 3" descr="C:\Documents and Settings\1\Мои документы\Мои рисунки\593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8802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809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923928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0"/>
            <a:ext cx="5256584" cy="6858000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/>
              <a:t>имя  Яги произошло от слова йог, и сама она из Индии. Характерна такая деталь: в избушке Бабы Яги три пары волшебных рук делают всю домашнюю работу. Может быть, ей служит </a:t>
            </a:r>
            <a:r>
              <a:rPr lang="ru-RU" dirty="0" err="1"/>
              <a:t>шестирукое</a:t>
            </a:r>
            <a:r>
              <a:rPr lang="ru-RU" dirty="0"/>
              <a:t> индийское божество Шива? Не случайно Баба Яга, как и индийские йоги- отшельники, живет вдали от людей и ведет уединенный образ жизни. Кроме того, ее ступа очень напоминает священные индийские сооружения, которые так  и называются - ступы.</a:t>
            </a:r>
          </a:p>
          <a:p>
            <a:endParaRPr lang="ru-RU" dirty="0"/>
          </a:p>
        </p:txBody>
      </p:sp>
      <p:pic>
        <p:nvPicPr>
          <p:cNvPr id="4" name="Рисунок 3" descr="C:\Documents and Settings\1\Мои документы\фото\Школа\100NIKON\DSCN246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1260648" y="1484784"/>
            <a:ext cx="655272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3259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86" y="188640"/>
            <a:ext cx="9114114" cy="600953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/>
              <a:t>В «Повести временных лет» содержится упоминание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 ягах и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касогах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Яги </a:t>
            </a:r>
            <a:r>
              <a:rPr lang="ru-RU" dirty="0"/>
              <a:t>– кровожадные и свирепые воины, предполагают, что они были людоедами, каннибалами, а построенные на воде жилища на сваях могли послужить прообразом избушки на курьих ножках. Жили они в районе нынешнего Туапсе (это город на берегу уютной бухты, в предгорьях Большого Кавказа</a:t>
            </a:r>
            <a:r>
              <a:rPr lang="ru-RU" dirty="0" smtClean="0"/>
              <a:t>)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Баба Яга </a:t>
            </a:r>
            <a:r>
              <a:rPr lang="ru-RU" dirty="0"/>
              <a:t>- видоизмененный образ Богини-Матери, </a:t>
            </a:r>
            <a:r>
              <a:rPr lang="ru-RU" dirty="0" smtClean="0"/>
              <a:t>ведающий </a:t>
            </a:r>
            <a:r>
              <a:rPr lang="ru-RU" dirty="0"/>
              <a:t>переходом из мира в мир и </a:t>
            </a:r>
            <a:r>
              <a:rPr lang="ru-RU" dirty="0" smtClean="0"/>
              <a:t>причастный </a:t>
            </a:r>
            <a:r>
              <a:rPr lang="ru-RU" dirty="0"/>
              <a:t>к рождению, людей, растений, животных - в этом ее связь с природой, с плодородием.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46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283968" cy="66693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0"/>
            <a:ext cx="4427984" cy="6858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/>
              <a:t>Яга перебралась к нам с Севера. Жители северных лесов и оленеводы часто ставили избы на высоких столбах, чтобы в них не могли забраться дикие звери, и чтобы дома не замело снегом. Отсюда и «избушка на курьих ножках».</a:t>
            </a:r>
          </a:p>
          <a:p>
            <a:endParaRPr lang="ru-RU" dirty="0"/>
          </a:p>
        </p:txBody>
      </p:sp>
      <p:pic>
        <p:nvPicPr>
          <p:cNvPr id="4" name="Рисунок 3" descr=" История Бабы-Яги и ее избуш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4672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13184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0"/>
            <a:ext cx="4906888" cy="666936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/>
              <a:t> </a:t>
            </a:r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/>
              <a:t>Баба Яга-существо инопланетного происхождения и прибыла на Землю из космоса. Недаром она умеет летать. В сказках и мифах часто упоминается, что ступа у нее железная. Не исключено, что это не ступа, а одна из    ступеней многоступенчатого космического корабля. </a:t>
            </a:r>
          </a:p>
          <a:p>
            <a:endParaRPr lang="ru-RU" dirty="0"/>
          </a:p>
        </p:txBody>
      </p:sp>
      <p:pic>
        <p:nvPicPr>
          <p:cNvPr id="4" name="Рисунок 3" descr="C:\Documents and Settings\1\Мои документы\Мои рисунки\5884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799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7651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0"/>
            <a:ext cx="9143999" cy="6858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1340768"/>
            <a:ext cx="3347864" cy="4298032"/>
          </a:xfrm>
        </p:spPr>
        <p:txBody>
          <a:bodyPr>
            <a:normAutofit lnSpcReduction="10000"/>
          </a:bodyPr>
          <a:lstStyle/>
          <a:p>
            <a:r>
              <a:rPr lang="ru-RU" sz="6000" dirty="0" smtClean="0"/>
              <a:t>Кто ты, Баба Яга?</a:t>
            </a:r>
          </a:p>
          <a:p>
            <a:r>
              <a:rPr lang="ru-RU" sz="2800" dirty="0" smtClean="0"/>
              <a:t>Исследование провел ученик 6 класса Юнак Дмитрий</a:t>
            </a:r>
          </a:p>
          <a:p>
            <a:r>
              <a:rPr lang="ru-RU" sz="2800" dirty="0" smtClean="0"/>
              <a:t>Руководитель </a:t>
            </a:r>
            <a:r>
              <a:rPr lang="ru-RU" sz="2800" dirty="0" err="1" smtClean="0"/>
              <a:t>Асфатуллина</a:t>
            </a:r>
            <a:r>
              <a:rPr lang="ru-RU" sz="2800" dirty="0" smtClean="0"/>
              <a:t> А.З.</a:t>
            </a:r>
            <a:endParaRPr lang="ru-RU" sz="2800" dirty="0"/>
          </a:p>
        </p:txBody>
      </p:sp>
      <p:pic>
        <p:nvPicPr>
          <p:cNvPr id="4" name="Рисунок 3" descr=" (650x579, 173Kb)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90894"/>
            <a:ext cx="5796135" cy="6074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0543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27984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"/>
            <a:ext cx="4211960" cy="6858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Почему у БАБЫ ЯГИ  избушка на курьих ножках и почему она повернута к лесу передом</a:t>
            </a:r>
          </a:p>
          <a:p>
            <a:endParaRPr lang="ru-RU" dirty="0"/>
          </a:p>
        </p:txBody>
      </p:sp>
      <p:pic>
        <p:nvPicPr>
          <p:cNvPr id="4" name="Рисунок 3" descr=" (644x699, 225Kb)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99695"/>
            <a:ext cx="4932039" cy="6658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284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63227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0"/>
            <a:ext cx="4860032" cy="6857999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Избушка Бабы Яги ,</a:t>
            </a:r>
          </a:p>
          <a:p>
            <a:pPr marL="0" indent="0" algn="just">
              <a:buNone/>
            </a:pPr>
            <a:r>
              <a:rPr lang="ru-RU" dirty="0" smtClean="0"/>
              <a:t>во-первых</a:t>
            </a:r>
            <a:r>
              <a:rPr lang="ru-RU" dirty="0"/>
              <a:t>, </a:t>
            </a:r>
            <a:r>
              <a:rPr lang="ru-RU" dirty="0" smtClean="0"/>
              <a:t> </a:t>
            </a:r>
            <a:r>
              <a:rPr lang="ru-RU" dirty="0"/>
              <a:t>стояла на курьих ножках</a:t>
            </a:r>
            <a:r>
              <a:rPr lang="ru-RU" dirty="0" smtClean="0"/>
              <a:t>,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во-вторых, была способна поворачиваться минимум на 180 градусов.</a:t>
            </a:r>
            <a:br>
              <a:rPr lang="ru-RU" dirty="0"/>
            </a:br>
            <a:endParaRPr lang="ru-RU" dirty="0" smtClean="0"/>
          </a:p>
        </p:txBody>
      </p:sp>
      <p:pic>
        <p:nvPicPr>
          <p:cNvPr id="4" name="Рисунок 3" descr="http://ou.tsu.ru/school/natureslav/resource/img10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13995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771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4700" b="1" dirty="0" smtClean="0"/>
              <a:t>                          Первая версия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Для </a:t>
            </a:r>
            <a:r>
              <a:rPr lang="ru-RU" dirty="0"/>
              <a:t>любого современного человека курьи ножки означают куриные лапы. </a:t>
            </a:r>
          </a:p>
          <a:p>
            <a:pPr marL="0" indent="0">
              <a:buNone/>
            </a:pPr>
            <a:r>
              <a:rPr lang="ru-RU" dirty="0" smtClean="0"/>
              <a:t>Впрочем</a:t>
            </a:r>
            <a:r>
              <a:rPr lang="ru-RU" dirty="0"/>
              <a:t>, в сказке возможно все. Тем не менее, существует версия, по которой в курьи эти подставки превратились путем трансформации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понятия курных – то есть окуриваемых особыми обрядовыми составами.</a:t>
            </a:r>
            <a:r>
              <a:rPr lang="ru-RU" dirty="0"/>
              <a:t> И так действительно поступали когда-то в погребальных ритуалах: сжигая умерших, помещали их прах в прочные постройки, которые устанавливались на высоких опорах, у основания которых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воскуривали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подобающие случаю травы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</a:rPr>
            </a:b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65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355976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0"/>
            <a:ext cx="4716016" cy="6858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             </a:t>
            </a:r>
            <a:r>
              <a:rPr lang="ru-RU" sz="4300" b="1" dirty="0" smtClean="0"/>
              <a:t>Вторая </a:t>
            </a:r>
            <a:r>
              <a:rPr lang="ru-RU" sz="4300" b="1" dirty="0"/>
              <a:t>версия.</a:t>
            </a:r>
            <a:r>
              <a:rPr lang="ru-RU" sz="4300" dirty="0"/>
              <a:t> </a:t>
            </a:r>
            <a:endParaRPr lang="ru-RU" sz="4300" dirty="0" smtClean="0"/>
          </a:p>
          <a:p>
            <a:pPr marL="0" indent="0" algn="just">
              <a:buNone/>
            </a:pPr>
            <a:r>
              <a:rPr lang="ru-RU" dirty="0" smtClean="0"/>
              <a:t>  Избушка </a:t>
            </a:r>
            <a:r>
              <a:rPr lang="ru-RU" dirty="0"/>
              <a:t>на курьих ножках </a:t>
            </a:r>
            <a:r>
              <a:rPr lang="ru-RU" dirty="0" smtClean="0"/>
              <a:t>-широко </a:t>
            </a:r>
            <a:r>
              <a:rPr lang="ru-RU" dirty="0"/>
              <a:t>известный на Севере «лабаз» или «</a:t>
            </a:r>
            <a:r>
              <a:rPr lang="ru-RU" dirty="0" err="1"/>
              <a:t>чамья</a:t>
            </a:r>
            <a:r>
              <a:rPr lang="ru-RU" dirty="0"/>
              <a:t>» – тип хозяйственной постройки на высоких гладких столбах, предназначенный для сохранения снастей и припасов от мышей и хищников. Лабазы всегда ставятся «к лесу задом, к путнику передом», чтобы вход в него находился со стороны реки или лесной тропы. Небольшие охотничьи лабазы иногда делаются на двух высоких спиленных пнях – чем не курьи ножки?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История Бабы-Яги и ее избуш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28396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8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700" b="1" dirty="0" smtClean="0"/>
              <a:t>Третья  </a:t>
            </a:r>
            <a:r>
              <a:rPr lang="ru-RU" sz="4700" b="1" dirty="0"/>
              <a:t>версия.</a:t>
            </a:r>
            <a:r>
              <a:rPr lang="ru-RU" sz="4700" dirty="0"/>
              <a:t>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 Избушка </a:t>
            </a:r>
            <a:r>
              <a:rPr lang="ru-RU" dirty="0"/>
              <a:t>на курьих ножках в народной фантазии была смоделирована по образу славянского погоста – маленького домика мёртвых. Это было во времена язычества на Руси. Домик ставился на опоры-столбы. В сказках они представлены как куриные ножки не случайно. Курица - священное животное, непременный атрибут многих магических обрядов. В домик мертвых славяне складывали прах покойного.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Сам гроб, домовина или погост-кладбище из таких домиков представлялись как окно, лаз в мир мертвых, средство прохода в мертвое царство</a:t>
            </a:r>
            <a:r>
              <a:rPr lang="ru-RU" dirty="0"/>
              <a:t>. Вот почему наш сказочный герой постоянно приходит к «избушке на курьих ножках», чтобы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попасть в другой мир, мир волшебников и злодеев.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71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632271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260648"/>
            <a:ext cx="4042792" cy="586551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700" b="1" dirty="0" smtClean="0"/>
              <a:t>Четвертая </a:t>
            </a:r>
            <a:r>
              <a:rPr lang="ru-RU" sz="4700" b="1" dirty="0"/>
              <a:t>версия.</a:t>
            </a:r>
            <a:endParaRPr lang="ru-RU" sz="4700" dirty="0"/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 Ещё </a:t>
            </a:r>
            <a:r>
              <a:rPr lang="ru-RU" dirty="0"/>
              <a:t>больше похожи на сказочную избушку небольшие, без окон и дверей, культовые </a:t>
            </a:r>
            <a:r>
              <a:rPr lang="ru-RU" dirty="0" err="1"/>
              <a:t>амбарчики</a:t>
            </a:r>
            <a:r>
              <a:rPr lang="ru-RU" dirty="0"/>
              <a:t> в ритуальных местах, так называемых «</a:t>
            </a:r>
            <a:r>
              <a:rPr lang="ru-RU" dirty="0" err="1"/>
              <a:t>урах</a:t>
            </a:r>
            <a:r>
              <a:rPr lang="ru-RU" dirty="0"/>
              <a:t>». В них обычно находились куклы- </a:t>
            </a:r>
            <a:r>
              <a:rPr lang="ru-RU" dirty="0" err="1"/>
              <a:t>иттармы</a:t>
            </a:r>
            <a:r>
              <a:rPr lang="ru-RU" dirty="0"/>
              <a:t> в меховой национальной одежде. Кукла занимала собой почти весь </a:t>
            </a:r>
            <a:r>
              <a:rPr lang="ru-RU" dirty="0" err="1"/>
              <a:t>амбарчик</a:t>
            </a:r>
            <a:r>
              <a:rPr lang="ru-RU" dirty="0"/>
              <a:t>; может быть, именно поэтому избушка в сказках всегда мала для Бабы Яги, у которой «нос в потолок врос». Кроме того, как правило, эта кукла была одета в меховую «шубу», которую жители этой местности называли «ягой». Со временем всё это благополучно перекочевало в сюжеты народных сказок про Бабу Ягу. </a:t>
            </a:r>
          </a:p>
          <a:p>
            <a:endParaRPr lang="ru-RU" dirty="0"/>
          </a:p>
        </p:txBody>
      </p:sp>
      <p:pic>
        <p:nvPicPr>
          <p:cNvPr id="4" name="Рисунок 3" descr="обрядовые куклы иттарма.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212975"/>
            <a:ext cx="4139951" cy="28663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6079340"/>
            <a:ext cx="272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/>
              <a:t>Иттарма</a:t>
            </a:r>
            <a:r>
              <a:rPr lang="ru-RU" i="1" dirty="0"/>
              <a:t> обских </a:t>
            </a:r>
            <a:r>
              <a:rPr lang="ru-RU" i="1" dirty="0" err="1"/>
              <a:t>хантов</a:t>
            </a:r>
            <a:endParaRPr lang="ru-RU" dirty="0"/>
          </a:p>
        </p:txBody>
      </p:sp>
      <p:pic>
        <p:nvPicPr>
          <p:cNvPr id="6" name="Рисунок 5" descr="История Бабы-Яги и ее избуш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139952" cy="28389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967355" y="2838978"/>
            <a:ext cx="2305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Ура, северные ханты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761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88024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0"/>
            <a:ext cx="3995936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Почему </a:t>
            </a:r>
            <a:r>
              <a:rPr lang="ru-RU" dirty="0"/>
              <a:t>у БАБЫ ЯГИ «костяная нога» </a:t>
            </a:r>
          </a:p>
          <a:p>
            <a:endParaRPr lang="ru-RU" dirty="0"/>
          </a:p>
        </p:txBody>
      </p:sp>
      <p:pic>
        <p:nvPicPr>
          <p:cNvPr id="4" name="Рисунок 3" descr=" (652x423, 79Kb)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4" y="0"/>
            <a:ext cx="5121390" cy="6950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6946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3707904" cy="63947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algn="just">
              <a:buFontTx/>
              <a:buChar char="-"/>
            </a:pPr>
            <a:r>
              <a:rPr lang="ru-RU" dirty="0" smtClean="0"/>
              <a:t>в </a:t>
            </a:r>
            <a:r>
              <a:rPr lang="ru-RU" dirty="0"/>
              <a:t>не­которых славянских языках слово «</a:t>
            </a:r>
            <a:r>
              <a:rPr lang="ru-RU" dirty="0" err="1"/>
              <a:t>ягая</a:t>
            </a:r>
            <a:r>
              <a:rPr lang="ru-RU" dirty="0"/>
              <a:t>» обозначает человека с больной </a:t>
            </a:r>
            <a:r>
              <a:rPr lang="ru-RU" dirty="0" smtClean="0"/>
              <a:t>ногой</a:t>
            </a:r>
          </a:p>
          <a:p>
            <a:pPr algn="just">
              <a:buFontTx/>
              <a:buChar char="-"/>
            </a:pPr>
            <a:r>
              <a:rPr lang="ru-RU" dirty="0" smtClean="0"/>
              <a:t>древних поверьях говорилось, что в стопе ноги заключалась живая душа человека («душа в пятках»). Если нога не живая, а костяная , то перед нами уже не человек, а только дух, </a:t>
            </a:r>
            <a:r>
              <a:rPr lang="ru-RU" dirty="0"/>
              <a:t>"</a:t>
            </a:r>
            <a:r>
              <a:rPr lang="ru-RU" dirty="0" smtClean="0"/>
              <a:t>живой </a:t>
            </a:r>
            <a:r>
              <a:rPr lang="ru-RU" dirty="0" err="1" smtClean="0"/>
              <a:t>труп",проводник</a:t>
            </a:r>
            <a:r>
              <a:rPr lang="ru-RU" dirty="0" smtClean="0"/>
              <a:t>, проживающий  </a:t>
            </a:r>
            <a:r>
              <a:rPr lang="ru-RU" dirty="0"/>
              <a:t>на границе двух </a:t>
            </a:r>
            <a:r>
              <a:rPr lang="ru-RU" dirty="0" smtClean="0"/>
              <a:t>миров(реального и потустороннего)</a:t>
            </a:r>
            <a:endParaRPr lang="ru-RU" dirty="0"/>
          </a:p>
          <a:p>
            <a:pPr algn="just">
              <a:buFontTx/>
              <a:buChar char="-"/>
            </a:pPr>
            <a:endParaRPr lang="ru-RU" dirty="0" smtClean="0"/>
          </a:p>
          <a:p>
            <a:pPr algn="just">
              <a:buFontTx/>
              <a:buChar char="-"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 (651x446, 201Kb)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790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8203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0"/>
            <a:ext cx="4762872" cy="6858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3600" dirty="0" smtClean="0"/>
              <a:t>    По </a:t>
            </a:r>
            <a:r>
              <a:rPr lang="ru-RU" sz="3600" dirty="0"/>
              <a:t>народным поверьям длинные распущенные в</a:t>
            </a:r>
            <a:r>
              <a:rPr lang="ru-RU" sz="3600" dirty="0" smtClean="0"/>
              <a:t>олосы </a:t>
            </a:r>
            <a:r>
              <a:rPr lang="ru-RU" sz="3600" dirty="0"/>
              <a:t>являются элементом магии силы и, значит, </a:t>
            </a:r>
            <a:r>
              <a:rPr lang="ru-RU" sz="3600" dirty="0" smtClean="0"/>
              <a:t>сильнейшим оберегом</a:t>
            </a:r>
            <a:br>
              <a:rPr lang="ru-RU" sz="3600" dirty="0" smtClean="0"/>
            </a:br>
            <a:r>
              <a:rPr lang="ru-RU" sz="3600" dirty="0" smtClean="0"/>
              <a:t>    У </a:t>
            </a:r>
            <a:r>
              <a:rPr lang="ru-RU" sz="3600" dirty="0"/>
              <a:t>Бабы Яги волосы косматые, косы-космы расплетены. А ведь в культуре древних славян распущенные волосы – это связь с потусторонним миром; косы расплетали у умершей женщины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3851920" cy="6858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Почему </a:t>
            </a:r>
            <a:r>
              <a:rPr lang="ru-RU" dirty="0"/>
              <a:t>у Бабы Яги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распущенные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волосы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647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004048" cy="6858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 Зачем БАБА ЯГА детей в печь хотела посадить </a:t>
            </a:r>
          </a:p>
        </p:txBody>
      </p:sp>
      <p:pic>
        <p:nvPicPr>
          <p:cNvPr id="4" name="Объект 3" descr="C:\Documents and Settings\1\Мои документы\Мои рисунки\imgB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3800" y="0"/>
            <a:ext cx="414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9362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Введение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b="1" dirty="0"/>
              <a:t> </a:t>
            </a:r>
            <a:r>
              <a:rPr lang="ru-RU" b="1" u="sng" dirty="0"/>
              <a:t>Тип исследования</a:t>
            </a:r>
            <a:r>
              <a:rPr lang="ru-RU" dirty="0"/>
              <a:t>: </a:t>
            </a:r>
            <a:r>
              <a:rPr lang="ru-RU" dirty="0" smtClean="0"/>
              <a:t>частично </a:t>
            </a:r>
            <a:r>
              <a:rPr lang="ru-RU" dirty="0"/>
              <a:t>– исследовательский,  теоретический</a:t>
            </a:r>
          </a:p>
          <a:p>
            <a:r>
              <a:rPr lang="ru-RU" b="1" dirty="0" smtClean="0"/>
              <a:t> </a:t>
            </a:r>
            <a:r>
              <a:rPr lang="ru-RU" b="1" u="sng" dirty="0" smtClean="0"/>
              <a:t>Проблема </a:t>
            </a:r>
            <a:r>
              <a:rPr lang="ru-RU" dirty="0" smtClean="0"/>
              <a:t> </a:t>
            </a:r>
            <a:r>
              <a:rPr lang="ru-RU" dirty="0"/>
              <a:t>«Откуда Баба Яга</a:t>
            </a:r>
            <a:r>
              <a:rPr lang="ru-RU" dirty="0" smtClean="0"/>
              <a:t>? Почему </a:t>
            </a:r>
            <a:r>
              <a:rPr lang="ru-RU" dirty="0"/>
              <a:t>ее так зовут</a:t>
            </a:r>
            <a:r>
              <a:rPr lang="ru-RU" dirty="0" smtClean="0"/>
              <a:t>?  </a:t>
            </a:r>
            <a:r>
              <a:rPr lang="ru-RU" dirty="0"/>
              <a:t>Откуда взялся </a:t>
            </a:r>
            <a:r>
              <a:rPr lang="ru-RU" dirty="0" smtClean="0"/>
              <a:t>этот </a:t>
            </a:r>
            <a:r>
              <a:rPr lang="ru-RU" dirty="0"/>
              <a:t>образ? Кто его придумал? А может </a:t>
            </a:r>
            <a:r>
              <a:rPr lang="ru-RU" dirty="0" smtClean="0"/>
              <a:t>быть, </a:t>
            </a:r>
            <a:r>
              <a:rPr lang="ru-RU" dirty="0"/>
              <a:t>Баба Яга существует не только в сказках, а на самом деле</a:t>
            </a:r>
            <a:r>
              <a:rPr lang="ru-RU" dirty="0" smtClean="0"/>
              <a:t>?»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b="1" dirty="0"/>
              <a:t>«Кто ты, Баба Яга?».</a:t>
            </a:r>
            <a:r>
              <a:rPr lang="ru-RU" dirty="0"/>
              <a:t>  Ответ на этот вопрос и </a:t>
            </a:r>
            <a:r>
              <a:rPr lang="ru-RU" dirty="0" smtClean="0"/>
              <a:t>стал </a:t>
            </a:r>
            <a:r>
              <a:rPr lang="ru-RU" b="1" u="sng" dirty="0"/>
              <a:t>целью</a:t>
            </a:r>
            <a:r>
              <a:rPr lang="ru-RU" dirty="0"/>
              <a:t> </a:t>
            </a:r>
            <a:r>
              <a:rPr lang="ru-RU" dirty="0" smtClean="0"/>
              <a:t>исследования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85350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- Баба-Яга- ведунья </a:t>
            </a:r>
            <a:r>
              <a:rPr lang="ru-RU" dirty="0"/>
              <a:t>и </a:t>
            </a:r>
            <a:r>
              <a:rPr lang="ru-RU" dirty="0" smtClean="0"/>
              <a:t>знахарка, к ней приводили слабых здоровьем детей, которых она </a:t>
            </a:r>
          </a:p>
          <a:p>
            <a:pPr marL="0" indent="0" algn="just">
              <a:buNone/>
            </a:pPr>
            <a:r>
              <a:rPr lang="ru-RU" dirty="0" smtClean="0"/>
              <a:t>« </a:t>
            </a:r>
            <a:r>
              <a:rPr lang="ru-RU" dirty="0" err="1" smtClean="0"/>
              <a:t>препекала</a:t>
            </a:r>
            <a:r>
              <a:rPr lang="ru-RU" dirty="0" smtClean="0"/>
              <a:t>»</a:t>
            </a:r>
            <a:r>
              <a:rPr lang="ru-RU" dirty="0"/>
              <a:t> : </a:t>
            </a:r>
            <a:r>
              <a:rPr lang="ru-RU" dirty="0" smtClean="0"/>
              <a:t> обмазывала </a:t>
            </a:r>
            <a:r>
              <a:rPr lang="ru-RU" dirty="0"/>
              <a:t>тестом, </a:t>
            </a:r>
            <a:r>
              <a:rPr lang="ru-RU" dirty="0" smtClean="0"/>
              <a:t>сажала </a:t>
            </a:r>
            <a:r>
              <a:rPr lang="ru-RU" dirty="0"/>
              <a:t>на хлебную лопату и трижды </a:t>
            </a:r>
            <a:r>
              <a:rPr lang="ru-RU" dirty="0" smtClean="0"/>
              <a:t>всовывала </a:t>
            </a:r>
            <a:r>
              <a:rPr lang="ru-RU" dirty="0"/>
              <a:t>в теплую печь. Там малыш «допекался», становился сильнее и жизнеспособнее. Подобным образом </a:t>
            </a:r>
            <a:r>
              <a:rPr lang="ru-RU" dirty="0" smtClean="0"/>
              <a:t>лечила и старших детей.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-Для </a:t>
            </a:r>
            <a:r>
              <a:rPr lang="ru-RU" dirty="0"/>
              <a:t>посвящения в полноправные члены племени подростки должны были пройти особые, порой тяжелые, обряды-  испытания. Исполнялись они в пещере или в глухом лесу, близ одинокой хижины, и распоряжалась ими старая женщина-  жрица. </a:t>
            </a:r>
          </a:p>
        </p:txBody>
      </p:sp>
    </p:spTree>
    <p:extLst>
      <p:ext uri="{BB962C8B-B14F-4D97-AF65-F5344CB8AC3E}">
        <p14:creationId xmlns:p14="http://schemas.microsoft.com/office/powerpoint/2010/main" xmlns="" val="21255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689"/>
            <a:ext cx="91440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Есть </a:t>
            </a:r>
            <a:r>
              <a:rPr lang="ru-RU" dirty="0"/>
              <a:t>ли семья у Бабы </a:t>
            </a:r>
            <a:r>
              <a:rPr lang="ru-RU" dirty="0" smtClean="0"/>
              <a:t>Яги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Возможно, </a:t>
            </a:r>
            <a:r>
              <a:rPr lang="ru-RU" dirty="0" smtClean="0"/>
              <a:t>Баба Яга </a:t>
            </a:r>
            <a:r>
              <a:rPr lang="ru-RU" dirty="0"/>
              <a:t>и есть, поминаемая в ругательствах, чертова мать или бабушка. Она-  домовитая хозяйка, ее атрибуты (ступа, метла, котел) -  орудия женского </a:t>
            </a:r>
            <a:r>
              <a:rPr lang="ru-RU" dirty="0" smtClean="0"/>
              <a:t>труда. </a:t>
            </a:r>
          </a:p>
          <a:p>
            <a:r>
              <a:rPr lang="ru-RU" dirty="0" smtClean="0"/>
              <a:t>У </a:t>
            </a:r>
            <a:r>
              <a:rPr lang="ru-RU" dirty="0"/>
              <a:t>нее три сына (змеи или великаны) и </a:t>
            </a:r>
            <a:r>
              <a:rPr lang="ru-RU" dirty="0" smtClean="0"/>
              <a:t>3,9,10, 12или 100 дочерей-оборотней:</a:t>
            </a:r>
            <a:r>
              <a:rPr lang="ru-RU" b="1" dirty="0"/>
              <a:t> </a:t>
            </a:r>
            <a:r>
              <a:rPr lang="ru-RU" dirty="0"/>
              <a:t>то девушек, то кобылиц или коров. Волшебные кобылицы могут также оборачиваться волчицами, зайцами, </a:t>
            </a:r>
            <a:r>
              <a:rPr lang="ru-RU" dirty="0" smtClean="0"/>
              <a:t>рыбицами или неживыми предметами</a:t>
            </a:r>
          </a:p>
          <a:p>
            <a:r>
              <a:rPr lang="ru-RU" dirty="0" smtClean="0"/>
              <a:t> </a:t>
            </a:r>
            <a:r>
              <a:rPr lang="ru-RU" dirty="0"/>
              <a:t>Кроме того, Баба-Яга может состоять в «родственной связи» с другими фантастическими персонажами: она может быть матерью Змея Горыныча, Ветра; родной сестрой старика-волшебника, Чуда-</a:t>
            </a:r>
            <a:r>
              <a:rPr lang="ru-RU" dirty="0" err="1"/>
              <a:t>Юда</a:t>
            </a:r>
            <a:r>
              <a:rPr lang="ru-RU" dirty="0"/>
              <a:t>, </a:t>
            </a:r>
            <a:r>
              <a:rPr lang="ru-RU" dirty="0" err="1"/>
              <a:t>Горуна</a:t>
            </a:r>
            <a:r>
              <a:rPr lang="ru-RU" dirty="0"/>
              <a:t> </a:t>
            </a:r>
            <a:r>
              <a:rPr lang="ru-RU" dirty="0" err="1"/>
              <a:t>Горуновича</a:t>
            </a:r>
            <a:r>
              <a:rPr lang="ru-RU" dirty="0"/>
              <a:t>; родной теткой главного героя или его невесты; кумом ей может приходиться серый волк. Если Яга состоит в родстве с кем-нибудь из героев, то она всегда является родней жены или матери героя, но никогда — отца героя.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95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Кто служит  Бабе Яге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124744"/>
            <a:ext cx="6732240" cy="573325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4500" b="1" dirty="0" smtClean="0"/>
              <a:t>    Яга </a:t>
            </a:r>
            <a:r>
              <a:rPr lang="ru-RU" sz="4500" b="1" dirty="0"/>
              <a:t>— могущественная колдунья. Служат ей, как и ведьмам, черти, вороны, черные коты, змеи, жабы. Она оборачивается змеей, кобылой, деревом, вихрем и т.д</a:t>
            </a:r>
            <a:r>
              <a:rPr lang="ru-RU" sz="4500" b="1" dirty="0" smtClean="0"/>
              <a:t>. </a:t>
            </a:r>
            <a:r>
              <a:rPr lang="ru-RU" sz="4500" b="1" dirty="0"/>
              <a:t/>
            </a:r>
            <a:br>
              <a:rPr lang="ru-RU" sz="4500" b="1" dirty="0"/>
            </a:br>
            <a:r>
              <a:rPr lang="ru-RU" sz="4500" b="1" dirty="0" smtClean="0"/>
              <a:t>Она обладает такими волшебными предметами , как:  клубочек</a:t>
            </a:r>
            <a:r>
              <a:rPr lang="ru-RU" sz="4500" b="1" dirty="0"/>
              <a:t>, который показывает дорогу; и необычные животные и средства передвижения — Сивка-Бурка, крылатый конь, ковер-самолет, сапожки-самоходки. Это и всевозможные диковинки: гусли-</a:t>
            </a:r>
            <a:r>
              <a:rPr lang="ru-RU" sz="4500" b="1" dirty="0" err="1"/>
              <a:t>самогуды</a:t>
            </a:r>
            <a:r>
              <a:rPr lang="ru-RU" sz="4500" b="1" dirty="0"/>
              <a:t> — «сами пляшут, сами песни играют», серебряное блюдечко и золотое яблочко — «само катается», серебряное </a:t>
            </a:r>
            <a:r>
              <a:rPr lang="ru-RU" sz="4500" b="1" dirty="0" err="1"/>
              <a:t>намыко</a:t>
            </a:r>
            <a:r>
              <a:rPr lang="ru-RU" sz="4500" b="1" dirty="0"/>
              <a:t> и золотое веретенце — «само прядется», золотые </a:t>
            </a:r>
            <a:r>
              <a:rPr lang="ru-RU" sz="4500" b="1" dirty="0" err="1"/>
              <a:t>пяльца</a:t>
            </a:r>
            <a:r>
              <a:rPr lang="ru-RU" sz="4500" b="1" dirty="0"/>
              <a:t> и серебряная иголка — «сама шьется», золотые яблоки, меч-</a:t>
            </a:r>
            <a:r>
              <a:rPr lang="ru-RU" sz="4500" b="1" dirty="0" err="1"/>
              <a:t>кладенец</a:t>
            </a:r>
            <a:r>
              <a:rPr lang="ru-RU" sz="4500" b="1" dirty="0"/>
              <a:t> </a:t>
            </a:r>
            <a:r>
              <a:rPr lang="ru-RU" sz="4500" b="1" dirty="0" smtClean="0"/>
              <a:t> и другие. </a:t>
            </a:r>
          </a:p>
          <a:p>
            <a:pPr marL="0" indent="0" algn="just">
              <a:buNone/>
            </a:pPr>
            <a:r>
              <a:rPr lang="ru-RU" sz="4500" b="1" dirty="0" smtClean="0"/>
              <a:t>    </a:t>
            </a:r>
            <a:r>
              <a:rPr lang="ru-RU" sz="4500" b="1" dirty="0"/>
              <a:t>Таким образом, только Баба-Яга может указать герою путь в «чужое» царство и условия для достижения цели его странствий. </a:t>
            </a:r>
          </a:p>
          <a:p>
            <a:endParaRPr lang="ru-RU" sz="4500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C:\Documents and Settings\1\Мои документы\Мои рисунки\838480268d2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736"/>
            <a:ext cx="241176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924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Зачем БАБЕ ЯГЕ ступа и </a:t>
            </a:r>
            <a:r>
              <a:rPr lang="ru-RU" dirty="0" smtClean="0"/>
              <a:t>помело(метла)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Ступа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/>
              <a:t>предмет, обладающий целительными свойствами </a:t>
            </a:r>
            <a:r>
              <a:rPr lang="ru-RU" dirty="0" smtClean="0"/>
              <a:t>(можно </a:t>
            </a:r>
            <a:r>
              <a:rPr lang="ru-RU" dirty="0"/>
              <a:t>истолочь болезнь, перетолочь больное животное на </a:t>
            </a:r>
            <a:r>
              <a:rPr lang="ru-RU" dirty="0" smtClean="0"/>
              <a:t>здоровое)</a:t>
            </a:r>
          </a:p>
          <a:p>
            <a:r>
              <a:rPr lang="ru-RU" dirty="0"/>
              <a:t>П</a:t>
            </a:r>
            <a:r>
              <a:rPr lang="ru-RU" dirty="0" smtClean="0"/>
              <a:t>осле </a:t>
            </a:r>
            <a:r>
              <a:rPr lang="ru-RU" dirty="0"/>
              <a:t>христианизации Руси, примерно с XII века покойников стали хоронить не в деревянных срубах на курьих-курных ножках, а в долбленых дубовых колодах, которые напоминали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ступы</a:t>
            </a:r>
            <a:r>
              <a:rPr lang="ru-RU" dirty="0"/>
              <a:t>, а потому получили </a:t>
            </a:r>
            <a:r>
              <a:rPr lang="ru-RU" dirty="0" smtClean="0"/>
              <a:t>такое </a:t>
            </a:r>
            <a:r>
              <a:rPr lang="ru-RU" dirty="0"/>
              <a:t>же название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За </a:t>
            </a:r>
            <a:r>
              <a:rPr lang="ru-RU" dirty="0"/>
              <a:t>шесть веков существования колод-ступ за Бабой Ягой укоренилась слава, что передвигается она в гробовой колоде</a:t>
            </a:r>
            <a:endParaRPr lang="ru-RU" dirty="0" smtClean="0"/>
          </a:p>
          <a:p>
            <a:r>
              <a:rPr lang="ru-RU" dirty="0" smtClean="0"/>
              <a:t>После </a:t>
            </a:r>
            <a:r>
              <a:rPr lang="ru-RU" dirty="0"/>
              <a:t>смерти человека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ступу</a:t>
            </a:r>
            <a:r>
              <a:rPr lang="ru-RU" dirty="0"/>
              <a:t> нельзя использовать в течение трех дней по основному хозяйственному предназначению, то есть толочь в ней зерно и проч., поскольку именно в ней обретается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душа человека </a:t>
            </a:r>
            <a:r>
              <a:rPr lang="ru-RU" dirty="0"/>
              <a:t>в этот временной период. </a:t>
            </a:r>
            <a:endParaRPr lang="ru-RU" dirty="0" smtClean="0"/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Ступа</a:t>
            </a:r>
            <a:r>
              <a:rPr lang="ru-RU" dirty="0" smtClean="0"/>
              <a:t>-летательный аппарат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325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Основные </a:t>
            </a:r>
            <a:r>
              <a:rPr lang="ru-RU" dirty="0"/>
              <a:t>функции метлы </a:t>
            </a:r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быть предметом-проводником между двумя мирами;</a:t>
            </a:r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</a:t>
            </a:r>
            <a:r>
              <a:rPr lang="ru-RU" dirty="0"/>
              <a:t>заметать </a:t>
            </a:r>
            <a:r>
              <a:rPr lang="ru-RU" sz="5400" dirty="0" smtClean="0"/>
              <a:t>следы</a:t>
            </a:r>
            <a:r>
              <a:rPr lang="ru-RU" dirty="0" smtClean="0"/>
              <a:t> </a:t>
            </a:r>
            <a:r>
              <a:rPr lang="ru-RU" dirty="0"/>
              <a:t>(закрывать за собой дорогу, не давая потусторонним обитателям попасть в мир живых по проторенной ведьмой дорожке);</a:t>
            </a:r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мести-  выметать дурное, «вметать» хорошее.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40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Кто ты, Баба Яга?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Баба Яга - вовсе не плод народной фантазии, а историческая персона.  Когда-то она была божеством, хранительницей домашнего очага, которому поклонялись многие народы. Постепенно она превращалась в злую страшную старуху.        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Этот персонаж известен у разных народов, только имена у неё везде разные:     В  Польше – </a:t>
            </a:r>
            <a:r>
              <a:rPr lang="ru-RU" dirty="0" err="1"/>
              <a:t>Ендзу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        В Словакии – </a:t>
            </a:r>
            <a:r>
              <a:rPr lang="ru-RU" dirty="0" err="1"/>
              <a:t>Ежибаба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 В Чехии  – </a:t>
            </a:r>
            <a:r>
              <a:rPr lang="ru-RU" dirty="0" err="1"/>
              <a:t>Езинка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 В Индии - </a:t>
            </a:r>
            <a:r>
              <a:rPr lang="ru-RU" dirty="0" err="1"/>
              <a:t>Дхумавати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        В Греции – Геката</a:t>
            </a:r>
          </a:p>
          <a:p>
            <a:r>
              <a:rPr lang="ru-RU" dirty="0"/>
              <a:t>        В Германии – </a:t>
            </a:r>
            <a:r>
              <a:rPr lang="ru-RU" dirty="0" err="1"/>
              <a:t>Перхту</a:t>
            </a:r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разных произведениях Баба Яга выступает в одной из трёх  разных ролей:</a:t>
            </a:r>
          </a:p>
          <a:p>
            <a:pPr marL="0" lvl="0" indent="0">
              <a:buNone/>
            </a:pPr>
            <a:r>
              <a:rPr lang="ru-RU" b="1" i="1" dirty="0"/>
              <a:t>Похитительница</a:t>
            </a:r>
            <a:r>
              <a:rPr lang="ru-RU" dirty="0"/>
              <a:t> – где Баба Яга старается украсть и съесть детей;</a:t>
            </a:r>
          </a:p>
          <a:p>
            <a:pPr marL="0" lvl="0" indent="0">
              <a:buNone/>
            </a:pPr>
            <a:r>
              <a:rPr lang="ru-RU" b="1" i="1" dirty="0"/>
              <a:t> Воительница </a:t>
            </a:r>
            <a:r>
              <a:rPr lang="ru-RU" dirty="0"/>
              <a:t>– которая хочет погубить героя, вырезает у него из спины ремень и т.п.</a:t>
            </a:r>
          </a:p>
          <a:p>
            <a:pPr marL="0" lvl="0" indent="0">
              <a:buNone/>
            </a:pPr>
            <a:r>
              <a:rPr lang="ru-RU" b="1" i="1" dirty="0"/>
              <a:t>Дарительница</a:t>
            </a:r>
            <a:r>
              <a:rPr lang="ru-RU" dirty="0"/>
              <a:t> – где расспросив героя, попарив его в бане, накормив и напоив одаривает его необходимой волшебной вещью, показывает дорогу и рассказывает, как победить врага.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523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Баба </a:t>
            </a:r>
            <a:r>
              <a:rPr lang="ru-RU" dirty="0"/>
              <a:t>Яга-дарительница живёт в сказочном дремучем лесу, который обычный человек не посещает. Но вот если у героя или героини беда, если жизнь их настолько невыносима, то они готовы пойти за помощью к страшной лесной старухи, которую народ в миру не иначе как ведьма, колдунья не </a:t>
            </a:r>
            <a:r>
              <a:rPr lang="ru-RU" dirty="0" smtClean="0"/>
              <a:t>называют. Она и накормит, напоет, в баньке попарит и всячески поможет .Яга-знатная знахарка и ведунья.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70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13184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0"/>
            <a:ext cx="5868143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Но </a:t>
            </a:r>
            <a:r>
              <a:rPr lang="ru-RU" dirty="0"/>
              <a:t>всё же Баба Яга – существо, по мнению многих исследователей, более опасное, обладающее куда большей силою, чем какая-то ведьма. На службе у неё и ветры и лесные звери. Дружит она только со Змеем да Кощеем, потому что по силе их можно сравнить только с ней, таинственной лесной женщиной, которая сглаживает своё одиночество, общаясь с чёрным котом, змеями, жабами, вороном, летучими мышами. Так чёрный кот символизирует неудачу, болезнь; змея, как существо «убивающее», означает смерть и уничтожение; ворон, будучи говорящей птицей, символизирует пророчество, в фольклоре – мрак и умерщвление.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Безусловно</a:t>
            </a:r>
            <a:r>
              <a:rPr lang="ru-RU" dirty="0"/>
              <a:t>, такое окружение позволяет ей спокойно проживать на границе двух миров: мира живых и мира мёртвых, поэтому говорим мы о ней как о хранительнице входа в «</a:t>
            </a:r>
            <a:r>
              <a:rPr lang="ru-RU" dirty="0" smtClean="0"/>
              <a:t>царство мертвых»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 descr="http://img0.liveinternet.ru/images/attach/b/2/24/483/24483932_f_1382224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32758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6864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 ходе исследования я пришел к такому выводу: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036496" cy="573325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algn="just"/>
            <a:r>
              <a:rPr lang="ru-RU" sz="5100" b="1" dirty="0"/>
              <a:t>В ходе исследования выяснилось, что </a:t>
            </a:r>
            <a:r>
              <a:rPr lang="ru-RU" sz="5100" dirty="0"/>
              <a:t>Образ Бабы-Яга, возможно, появился в сказках как слияние образа потустороннего существа из глубин славянской истории и угро-</a:t>
            </a:r>
            <a:r>
              <a:rPr lang="ru-RU" sz="5100" dirty="0" err="1"/>
              <a:t>финнских</a:t>
            </a:r>
            <a:r>
              <a:rPr lang="ru-RU" sz="5100" dirty="0"/>
              <a:t> шаманок. Во многих сибирских племенах, например, усопшего шамана или шаманку хоронили несколько раз . Сначала укладывали на высоком помосте или привязывали головой вверх к стволу верхней части дерева , а через 3 года собирали кости и хоронили в кургане , реже сжигали. А прах помещали в избушку, а кости служили частоколом</a:t>
            </a:r>
          </a:p>
          <a:p>
            <a:pPr algn="just"/>
            <a:r>
              <a:rPr lang="ru-RU" sz="5100" dirty="0" smtClean="0"/>
              <a:t> </a:t>
            </a:r>
            <a:r>
              <a:rPr lang="ru-RU" sz="5100" dirty="0"/>
              <a:t>В образе Бабы-Яги есть черты существа потустороннего, по сути мертвого, духа и это, как будто, исходит из глубин славянской истории. Но, конечно, и тут есть связи с духами предков, которые почитали угро-финны. Так что, вероятно, тут все же было слияние и усиление образа на фоне учебы русских у аборигенов.</a:t>
            </a:r>
          </a:p>
          <a:p>
            <a:pPr marL="0" indent="0">
              <a:buNone/>
            </a:pPr>
            <a:r>
              <a:rPr lang="ru-RU" sz="5100" dirty="0"/>
              <a:t> </a:t>
            </a:r>
          </a:p>
          <a:p>
            <a:pPr marL="0" indent="0">
              <a:buNone/>
            </a:pPr>
            <a:r>
              <a:rPr lang="ru-RU" sz="5100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710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0"/>
            <a:ext cx="421196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Образ </a:t>
            </a:r>
            <a:r>
              <a:rPr lang="ru-RU" dirty="0"/>
              <a:t>Бабы Яги в литературе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493204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Баба </a:t>
            </a:r>
            <a:r>
              <a:rPr lang="ru-RU" dirty="0"/>
              <a:t>Яга - злобная, коварная, свирепая, но неудачливая гостья многих русских сказок...   </a:t>
            </a:r>
          </a:p>
          <a:p>
            <a:r>
              <a:rPr lang="ru-RU" dirty="0" smtClean="0"/>
              <a:t>Она действует в </a:t>
            </a:r>
            <a:r>
              <a:rPr lang="ru-RU" dirty="0"/>
              <a:t>таких сказках:</a:t>
            </a:r>
          </a:p>
          <a:p>
            <a:r>
              <a:rPr lang="ru-RU" dirty="0"/>
              <a:t>«</a:t>
            </a:r>
            <a:r>
              <a:rPr lang="ru-RU" u="sng" dirty="0">
                <a:hlinkClick r:id="rId2" tooltip="Гуси-лебеди"/>
              </a:rPr>
              <a:t>Гуси-лебеди</a:t>
            </a:r>
            <a:r>
              <a:rPr lang="ru-RU" dirty="0"/>
              <a:t>» </a:t>
            </a:r>
          </a:p>
          <a:p>
            <a:r>
              <a:rPr lang="ru-RU" dirty="0"/>
              <a:t>«Баба </a:t>
            </a:r>
            <a:r>
              <a:rPr lang="ru-RU" dirty="0" smtClean="0"/>
              <a:t>Яга</a:t>
            </a:r>
            <a:r>
              <a:rPr lang="ru-RU" dirty="0"/>
              <a:t>»</a:t>
            </a:r>
          </a:p>
          <a:p>
            <a:r>
              <a:rPr lang="ru-RU" dirty="0"/>
              <a:t>«</a:t>
            </a:r>
            <a:r>
              <a:rPr lang="ru-RU" u="sng" dirty="0">
                <a:hlinkClick r:id="rId3" tooltip="Царевна-лягушка"/>
              </a:rPr>
              <a:t>Царевна-лягушка</a:t>
            </a:r>
            <a:r>
              <a:rPr lang="ru-RU" dirty="0"/>
              <a:t>»</a:t>
            </a:r>
          </a:p>
          <a:p>
            <a:r>
              <a:rPr lang="ru-RU" dirty="0"/>
              <a:t>«</a:t>
            </a:r>
            <a:r>
              <a:rPr lang="ru-RU" u="sng" dirty="0">
                <a:hlinkClick r:id="rId4" tooltip="Василиса Прекрасная (страница отсутствует)"/>
              </a:rPr>
              <a:t>Василиса Прекрасная</a:t>
            </a:r>
            <a:r>
              <a:rPr lang="ru-RU" dirty="0"/>
              <a:t>» </a:t>
            </a:r>
          </a:p>
          <a:p>
            <a:r>
              <a:rPr lang="ru-RU" dirty="0"/>
              <a:t>«</a:t>
            </a:r>
            <a:r>
              <a:rPr lang="ru-RU" u="sng" dirty="0">
                <a:hlinkClick r:id="rId5" tooltip="Марья Моревна"/>
              </a:rPr>
              <a:t>Марья </a:t>
            </a:r>
            <a:r>
              <a:rPr lang="ru-RU" u="sng" dirty="0" err="1">
                <a:hlinkClick r:id="rId5" tooltip="Марья Моревна"/>
              </a:rPr>
              <a:t>Моревна</a:t>
            </a:r>
            <a:r>
              <a:rPr lang="ru-RU" dirty="0"/>
              <a:t>» </a:t>
            </a:r>
          </a:p>
          <a:p>
            <a:r>
              <a:rPr lang="ru-RU" dirty="0"/>
              <a:t>«</a:t>
            </a:r>
            <a:r>
              <a:rPr lang="ru-RU" u="sng" dirty="0">
                <a:hlinkClick r:id="rId6" tooltip="Иван-царевич и Белый Полянин (страница отсутствует)"/>
              </a:rPr>
              <a:t>Иван-царевич и Белый Полянин</a:t>
            </a:r>
            <a:r>
              <a:rPr lang="ru-RU" dirty="0"/>
              <a:t>» </a:t>
            </a:r>
          </a:p>
          <a:p>
            <a:r>
              <a:rPr lang="ru-RU" dirty="0"/>
              <a:t>«</a:t>
            </a:r>
            <a:r>
              <a:rPr lang="ru-RU" u="sng" dirty="0">
                <a:hlinkClick r:id="rId7" tooltip="Поди туда — не знаю куда, принеси то — не знаю что (страница отсутствует)"/>
              </a:rPr>
              <a:t>Поди туда — не знаю куда, принеси то — не знаю что</a:t>
            </a:r>
            <a:r>
              <a:rPr lang="ru-RU" dirty="0"/>
              <a:t>» </a:t>
            </a:r>
          </a:p>
          <a:p>
            <a:r>
              <a:rPr lang="ru-RU" dirty="0"/>
              <a:t>«Сказка о трех царских дивах и об Ивашке, поповском сыне»</a:t>
            </a:r>
          </a:p>
          <a:p>
            <a:r>
              <a:rPr lang="ru-RU" dirty="0"/>
              <a:t>«Баба Яга и </a:t>
            </a:r>
            <a:r>
              <a:rPr lang="ru-RU" dirty="0" err="1"/>
              <a:t>заморышек</a:t>
            </a:r>
            <a:r>
              <a:rPr lang="ru-RU" dirty="0"/>
              <a:t>»</a:t>
            </a:r>
          </a:p>
          <a:p>
            <a:r>
              <a:rPr lang="ru-RU" dirty="0"/>
              <a:t> В повести </a:t>
            </a:r>
            <a:r>
              <a:rPr lang="ru-RU" dirty="0" err="1"/>
              <a:t>Э.Успенского</a:t>
            </a:r>
            <a:r>
              <a:rPr lang="ru-RU" dirty="0"/>
              <a:t> «Вниз по волшебной реке»</a:t>
            </a:r>
          </a:p>
          <a:p>
            <a:r>
              <a:rPr lang="ru-RU" dirty="0" err="1"/>
              <a:t>А.Н.Некрасов</a:t>
            </a:r>
            <a:r>
              <a:rPr lang="ru-RU" dirty="0"/>
              <a:t> написал сказку в стихах  «Баба-Яга, Костяная Нога»,</a:t>
            </a:r>
          </a:p>
          <a:p>
            <a:r>
              <a:rPr lang="ru-RU" dirty="0" smtClean="0"/>
              <a:t> </a:t>
            </a:r>
            <a:r>
              <a:rPr lang="ru-RU" dirty="0"/>
              <a:t>Н. </a:t>
            </a:r>
            <a:r>
              <a:rPr lang="ru-RU" dirty="0" err="1"/>
              <a:t>Ладонщиков</a:t>
            </a:r>
            <a:r>
              <a:rPr lang="ru-RU" dirty="0"/>
              <a:t> стихотворение  «В старой сказке»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4" name="Рисунок 3" descr="C:\Documents and Settings\1\Мои документы\Мои рисунки\baba_yaga_13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932040" y="1412776"/>
            <a:ext cx="4211959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5208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0"/>
            <a:ext cx="5796136" cy="6858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                         </a:t>
            </a:r>
            <a:r>
              <a:rPr lang="ru-RU" b="1" u="sng" dirty="0" smtClean="0"/>
              <a:t>Задачи  исследования: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b="1" i="1" dirty="0" smtClean="0"/>
              <a:t>Выяснить:</a:t>
            </a:r>
            <a:br>
              <a:rPr lang="ru-RU" b="1" i="1" dirty="0" smtClean="0"/>
            </a:br>
            <a:r>
              <a:rPr lang="ru-RU" dirty="0" smtClean="0"/>
              <a:t> Как появился образ     БАБЫ ЯГИ</a:t>
            </a:r>
            <a:br>
              <a:rPr lang="ru-RU" dirty="0" smtClean="0"/>
            </a:br>
            <a:r>
              <a:rPr lang="ru-RU" dirty="0" smtClean="0"/>
              <a:t>      Каковы функции Бабы Яги</a:t>
            </a:r>
            <a:br>
              <a:rPr lang="ru-RU" dirty="0" smtClean="0"/>
            </a:br>
            <a:r>
              <a:rPr lang="ru-RU" dirty="0" smtClean="0"/>
              <a:t>   Как произошло имя  «БАБА  ЯГА»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Объект 5" descr="f8a285f7bb58 (287x450, 61Kb)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3347864" cy="70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3812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41763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Образ </a:t>
            </a:r>
            <a:r>
              <a:rPr lang="ru-RU" dirty="0"/>
              <a:t>Бабы Яги   </a:t>
            </a:r>
            <a:r>
              <a:rPr lang="ru-RU" dirty="0" smtClean="0"/>
              <a:t>в художественной и мультипликационных фильмах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412776"/>
            <a:ext cx="4860032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С </a:t>
            </a:r>
            <a:r>
              <a:rPr lang="ru-RU" dirty="0"/>
              <a:t>участием Бабы Яги сняли немало художественных фильмов. Играли её разные актёры. Чаще всего играл её роль актёр Георгий </a:t>
            </a:r>
            <a:r>
              <a:rPr lang="ru-RU" dirty="0" err="1"/>
              <a:t>Милляр</a:t>
            </a:r>
            <a:r>
              <a:rPr lang="ru-RU" dirty="0"/>
              <a:t>. Он сыграл Бабу Ягу в фильмах:</a:t>
            </a:r>
          </a:p>
          <a:p>
            <a:r>
              <a:rPr lang="ru-RU" dirty="0"/>
              <a:t>«Морозко»</a:t>
            </a:r>
          </a:p>
          <a:p>
            <a:r>
              <a:rPr lang="ru-RU" dirty="0"/>
              <a:t> «Драгоценный подарок»</a:t>
            </a:r>
          </a:p>
          <a:p>
            <a:r>
              <a:rPr lang="ru-RU" dirty="0"/>
              <a:t> «</a:t>
            </a:r>
            <a:r>
              <a:rPr lang="ru-RU" dirty="0" err="1"/>
              <a:t>Кащей</a:t>
            </a:r>
            <a:r>
              <a:rPr lang="ru-RU" dirty="0"/>
              <a:t> Бессмертный»</a:t>
            </a:r>
          </a:p>
          <a:p>
            <a:r>
              <a:rPr lang="ru-RU" dirty="0"/>
              <a:t> «Конёк – Горбунок»</a:t>
            </a:r>
          </a:p>
          <a:p>
            <a:r>
              <a:rPr lang="ru-RU" dirty="0"/>
              <a:t> «Марья </a:t>
            </a:r>
            <a:r>
              <a:rPr lang="ru-RU"/>
              <a:t>– </a:t>
            </a:r>
            <a:r>
              <a:rPr lang="ru-RU" smtClean="0"/>
              <a:t>искусница</a:t>
            </a:r>
            <a:r>
              <a:rPr lang="ru-RU" dirty="0"/>
              <a:t>»</a:t>
            </a:r>
          </a:p>
          <a:p>
            <a:r>
              <a:rPr lang="ru-RU" dirty="0"/>
              <a:t> «Золотые рога»</a:t>
            </a:r>
          </a:p>
          <a:p>
            <a:r>
              <a:rPr lang="ru-RU" dirty="0"/>
              <a:t>Его героиня всегда страшная, оборванная  и грязная</a:t>
            </a:r>
          </a:p>
        </p:txBody>
      </p:sp>
      <p:pic>
        <p:nvPicPr>
          <p:cNvPr id="4" name="Рисунок 3" descr="C:\Documents and Settings\1\Мои документы\Мои рисунки\9fa8dd709b6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412776"/>
            <a:ext cx="4283967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328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5024" y="11088"/>
            <a:ext cx="1287016" cy="21217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</a:rPr>
              <a:t/>
            </a:r>
            <a:br>
              <a:rPr lang="ru-RU" sz="2000" dirty="0" smtClean="0">
                <a:solidFill>
                  <a:prstClr val="black"/>
                </a:solidFill>
              </a:rPr>
            </a:br>
            <a:r>
              <a:rPr lang="ru-RU" sz="2000" dirty="0">
                <a:solidFill>
                  <a:prstClr val="black"/>
                </a:solidFill>
              </a:rPr>
              <a:t/>
            </a:r>
            <a:br>
              <a:rPr lang="ru-RU" sz="2000" dirty="0">
                <a:solidFill>
                  <a:prstClr val="black"/>
                </a:solidFill>
              </a:rPr>
            </a:br>
            <a:r>
              <a:rPr lang="ru-RU" sz="2000" dirty="0" smtClean="0">
                <a:solidFill>
                  <a:prstClr val="black"/>
                </a:solidFill>
              </a:rPr>
              <a:t>Остров </a:t>
            </a:r>
            <a:r>
              <a:rPr lang="ru-RU" sz="2000" dirty="0">
                <a:solidFill>
                  <a:prstClr val="black"/>
                </a:solidFill>
              </a:rPr>
              <a:t>ржавого генерала» - Александр Леньков</a:t>
            </a:r>
            <a:br>
              <a:rPr lang="ru-RU" sz="2000" dirty="0">
                <a:solidFill>
                  <a:prstClr val="black"/>
                </a:solidFill>
              </a:rPr>
            </a:br>
            <a:endParaRPr lang="ru-RU" sz="2000" dirty="0"/>
          </a:p>
        </p:txBody>
      </p:sp>
      <p:pic>
        <p:nvPicPr>
          <p:cNvPr id="4" name="Объект 3" descr="C:\Documents and Settings\1\Мои документы\Мои рисунки\iaksb5uh7c8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3645024"/>
            <a:ext cx="3888432" cy="294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1\Мои документы\Мои рисунки\f976eeaabc1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19872" cy="310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3115254"/>
            <a:ext cx="228600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«Новогодние </a:t>
            </a:r>
            <a:r>
              <a:rPr lang="ru-RU" dirty="0">
                <a:solidFill>
                  <a:prstClr val="black"/>
                </a:solidFill>
              </a:rPr>
              <a:t>приключения Маши и Вити»  - Валентина </a:t>
            </a:r>
            <a:r>
              <a:rPr lang="ru-RU" dirty="0" err="1" smtClean="0">
                <a:solidFill>
                  <a:prstClr val="black"/>
                </a:solidFill>
              </a:rPr>
              <a:t>Кособуцкая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92559" y="1844824"/>
            <a:ext cx="2286000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Кадр из художественного </a:t>
            </a:r>
            <a:r>
              <a:rPr lang="ru-RU" dirty="0" smtClean="0">
                <a:solidFill>
                  <a:prstClr val="black"/>
                </a:solidFill>
              </a:rPr>
              <a:t>фильм </a:t>
            </a:r>
            <a:r>
              <a:rPr lang="ru-RU" dirty="0">
                <a:solidFill>
                  <a:prstClr val="black"/>
                </a:solidFill>
              </a:rPr>
              <a:t>«После дождичка в четверг» Татьяна </a:t>
            </a:r>
            <a:r>
              <a:rPr lang="ru-RU" dirty="0" err="1">
                <a:solidFill>
                  <a:prstClr val="black"/>
                </a:solidFill>
              </a:rPr>
              <a:t>Пельтцер</a:t>
            </a:r>
            <a:r>
              <a:rPr lang="ru-RU" dirty="0">
                <a:solidFill>
                  <a:prstClr val="black"/>
                </a:solidFill>
              </a:rPr>
              <a:t>-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 </a:t>
            </a:r>
          </a:p>
        </p:txBody>
      </p:sp>
      <p:pic>
        <p:nvPicPr>
          <p:cNvPr id="12" name="Рисунок 11" descr="C:\Documents and Settings\1\Мои документы\Мои рисунки\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81559" y="3124958"/>
            <a:ext cx="303296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</a:t>
            </a:r>
            <a:endParaRPr lang="ru-RU" dirty="0"/>
          </a:p>
        </p:txBody>
      </p:sp>
      <p:pic>
        <p:nvPicPr>
          <p:cNvPr id="17" name="Рисунок 16" descr="C:\Documents and Settings\1\Мои документы\Мои рисунки\3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14528" y="11088"/>
            <a:ext cx="3995936" cy="244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393700" y="5805264"/>
            <a:ext cx="2286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«Огонь, вода и…м</a:t>
            </a:r>
            <a:r>
              <a:rPr lang="ru-RU" i="1" dirty="0">
                <a:solidFill>
                  <a:prstClr val="black"/>
                </a:solidFill>
              </a:rPr>
              <a:t>едные т</a:t>
            </a:r>
            <a:r>
              <a:rPr lang="ru-RU" dirty="0">
                <a:solidFill>
                  <a:prstClr val="black"/>
                </a:solidFill>
              </a:rPr>
              <a:t>рубы» -  Вера Алтайская</a:t>
            </a:r>
          </a:p>
        </p:txBody>
      </p:sp>
    </p:spTree>
    <p:extLst>
      <p:ext uri="{BB962C8B-B14F-4D97-AF65-F5344CB8AC3E}">
        <p14:creationId xmlns:p14="http://schemas.microsoft.com/office/powerpoint/2010/main" xmlns="" val="12938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/>
              <a:t>«Баба Яга»                                            </a:t>
            </a:r>
            <a:r>
              <a:rPr lang="ru-RU" dirty="0" smtClean="0"/>
              <a:t>«</a:t>
            </a:r>
            <a:r>
              <a:rPr lang="ru-RU" dirty="0"/>
              <a:t>Гуси – лебеди»</a:t>
            </a:r>
          </a:p>
          <a:p>
            <a:r>
              <a:rPr lang="ru-RU" dirty="0"/>
              <a:t> «Бабка </a:t>
            </a:r>
            <a:r>
              <a:rPr lang="ru-RU" dirty="0" err="1"/>
              <a:t>Ёжка</a:t>
            </a:r>
            <a:r>
              <a:rPr lang="ru-RU" dirty="0"/>
              <a:t> и другие»»                 </a:t>
            </a:r>
            <a:r>
              <a:rPr lang="ru-RU" dirty="0" smtClean="0"/>
              <a:t> «</a:t>
            </a:r>
            <a:r>
              <a:rPr lang="ru-RU" dirty="0"/>
              <a:t>Баба Яга </a:t>
            </a:r>
            <a:r>
              <a:rPr lang="ru-RU" dirty="0" smtClean="0"/>
              <a:t>против</a:t>
            </a:r>
            <a:r>
              <a:rPr lang="ru-RU" dirty="0"/>
              <a:t>»                                                        </a:t>
            </a:r>
          </a:p>
          <a:p>
            <a:r>
              <a:rPr lang="ru-RU" dirty="0"/>
              <a:t> «Василиса Прекрасная»                  </a:t>
            </a:r>
            <a:r>
              <a:rPr lang="ru-RU" dirty="0" smtClean="0"/>
              <a:t> </a:t>
            </a:r>
            <a:r>
              <a:rPr lang="ru-RU" dirty="0"/>
              <a:t>«Баба Яга и ягоды»</a:t>
            </a:r>
          </a:p>
          <a:p>
            <a:r>
              <a:rPr lang="ru-RU" dirty="0"/>
              <a:t> «Ивашко и Баба Яга»                        </a:t>
            </a:r>
            <a:r>
              <a:rPr lang="ru-RU" dirty="0" smtClean="0"/>
              <a:t> «</a:t>
            </a:r>
            <a:r>
              <a:rPr lang="ru-RU" dirty="0"/>
              <a:t>Царевна – лягушка»</a:t>
            </a:r>
          </a:p>
          <a:p>
            <a:r>
              <a:rPr lang="ru-RU" dirty="0"/>
              <a:t> «Приключения домовёнка Кузи»    </a:t>
            </a:r>
            <a:r>
              <a:rPr lang="ru-RU" dirty="0" smtClean="0"/>
              <a:t>«</a:t>
            </a:r>
            <a:r>
              <a:rPr lang="ru-RU" dirty="0"/>
              <a:t>Бабка </a:t>
            </a:r>
            <a:r>
              <a:rPr lang="ru-RU" dirty="0" err="1"/>
              <a:t>Ёжка</a:t>
            </a:r>
            <a:r>
              <a:rPr lang="ru-RU" dirty="0"/>
              <a:t> и другие»</a:t>
            </a:r>
          </a:p>
          <a:p>
            <a:r>
              <a:rPr lang="ru-RU" dirty="0"/>
              <a:t> «Ивашка из дворца пионеров»       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Жихарка</a:t>
            </a:r>
            <a:r>
              <a:rPr lang="ru-RU" dirty="0"/>
              <a:t>»</a:t>
            </a:r>
          </a:p>
          <a:p>
            <a:r>
              <a:rPr lang="ru-RU" dirty="0"/>
              <a:t> «Новогодняя сказка»                          </a:t>
            </a:r>
            <a:r>
              <a:rPr lang="ru-RU" dirty="0" smtClean="0"/>
              <a:t> </a:t>
            </a:r>
            <a:r>
              <a:rPr lang="ru-RU" dirty="0"/>
              <a:t>«Два клёна»                                       </a:t>
            </a:r>
          </a:p>
          <a:p>
            <a:r>
              <a:rPr lang="ru-RU" dirty="0"/>
              <a:t> «Крошечка </a:t>
            </a:r>
            <a:r>
              <a:rPr lang="ru-RU" dirty="0" err="1"/>
              <a:t>Хаврошечка</a:t>
            </a:r>
            <a:r>
              <a:rPr lang="ru-RU" dirty="0"/>
              <a:t>»                    </a:t>
            </a:r>
            <a:endParaRPr lang="ru-RU" dirty="0" smtClean="0"/>
          </a:p>
          <a:p>
            <a:r>
              <a:rPr lang="ru-RU" dirty="0" smtClean="0"/>
              <a:t> « </a:t>
            </a:r>
            <a:r>
              <a:rPr lang="ru-RU" dirty="0"/>
              <a:t>Баба Яга и волшебная скатерть»</a:t>
            </a:r>
          </a:p>
          <a:p>
            <a:r>
              <a:rPr lang="ru-RU" dirty="0"/>
              <a:t> «Как Бабы Яги Новый год встречали»     </a:t>
            </a:r>
            <a:endParaRPr lang="ru-RU" dirty="0" smtClean="0"/>
          </a:p>
          <a:p>
            <a:r>
              <a:rPr lang="ru-RU" dirty="0" smtClean="0"/>
              <a:t>  </a:t>
            </a:r>
            <a:r>
              <a:rPr lang="ru-RU" dirty="0"/>
              <a:t>«Вниз по волшебной реке»</a:t>
            </a:r>
          </a:p>
          <a:p>
            <a:r>
              <a:rPr lang="ru-RU" dirty="0"/>
              <a:t> «Сестрица Алёнушка и братец Иванушка»</a:t>
            </a:r>
          </a:p>
          <a:p>
            <a:r>
              <a:rPr lang="ru-RU" dirty="0"/>
              <a:t> «Поди туда -  не знаю куда, принеси то -  не знаю что»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732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Образ </a:t>
            </a:r>
            <a:r>
              <a:rPr lang="ru-RU" dirty="0"/>
              <a:t>Бабы Яги   в мультфильмах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072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Documents and Settings\1\Мои документы\Мои рисунки\70c6e0e8c38c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687" y="4333875"/>
            <a:ext cx="25431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1\Мои документы\Мои рисунки\baba-yaga_protiv_1_avi_image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470002"/>
            <a:ext cx="25431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1\Мои документы\Мои рисунки\600_99bbca3c6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2120" y="2114243"/>
            <a:ext cx="25050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1\Мои документы\Мои рисунки\c7923a7515f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7639" y="71870"/>
            <a:ext cx="2667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1\Мои документы\Мои рисунки\cebd770feae0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48" y="2084552"/>
            <a:ext cx="2628900" cy="256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1\Мои документы\Мои рисунки\fmt_53_id_32745_jpg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43175" y="1052736"/>
            <a:ext cx="25050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1\Мои документы\Мои рисунки\5939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635896" y="60285"/>
            <a:ext cx="25050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1\Мои документы\Мои рисунки\50923.pn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168085" y="3338206"/>
            <a:ext cx="28003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1\Мои документы\Мои рисунки\1132_6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419850" y="38533"/>
            <a:ext cx="27241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1\Мои документы\Мои рисунки\cddd8ab7264ct.jpg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92615" y="4338637"/>
            <a:ext cx="24574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3859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Баба Яга на картинах художников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r>
              <a:rPr lang="ru-RU" dirty="0" smtClean="0">
                <a:hlinkClick r:id="rId2"/>
              </a:rPr>
              <a:t>Художник</a:t>
            </a:r>
            <a:r>
              <a:rPr lang="ru-RU" dirty="0" smtClean="0"/>
              <a:t> </a:t>
            </a:r>
            <a:r>
              <a:rPr lang="ru-RU" dirty="0" err="1" smtClean="0"/>
              <a:t>Голубечкова</a:t>
            </a:r>
            <a:r>
              <a:rPr lang="ru-RU" dirty="0" smtClean="0"/>
              <a:t> </a:t>
            </a:r>
            <a:r>
              <a:rPr lang="ru-RU" dirty="0"/>
              <a:t>С.П.</a:t>
            </a:r>
          </a:p>
          <a:p>
            <a:r>
              <a:rPr lang="ru-RU" dirty="0">
                <a:hlinkClick r:id="rId2"/>
              </a:rPr>
              <a:t>Художник</a:t>
            </a:r>
            <a:r>
              <a:rPr lang="ru-RU" dirty="0"/>
              <a:t> Иван </a:t>
            </a:r>
            <a:r>
              <a:rPr lang="ru-RU" dirty="0" err="1"/>
              <a:t>Билибин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hlinkClick r:id="rId2"/>
              </a:rPr>
              <a:t>Художник</a:t>
            </a:r>
            <a:r>
              <a:rPr lang="ru-RU" dirty="0"/>
              <a:t> </a:t>
            </a:r>
            <a:r>
              <a:rPr lang="ru-RU" dirty="0" err="1"/>
              <a:t>Кинуко</a:t>
            </a:r>
            <a:r>
              <a:rPr lang="ru-RU" dirty="0"/>
              <a:t> </a:t>
            </a:r>
            <a:r>
              <a:rPr lang="ru-RU" dirty="0" smtClean="0"/>
              <a:t>Крафт</a:t>
            </a:r>
            <a:endParaRPr lang="ru-RU" dirty="0"/>
          </a:p>
          <a:p>
            <a:r>
              <a:rPr lang="ru-RU" dirty="0">
                <a:hlinkClick r:id="rId2"/>
              </a:rPr>
              <a:t>Художник</a:t>
            </a:r>
            <a:r>
              <a:rPr lang="ru-RU" dirty="0"/>
              <a:t> </a:t>
            </a:r>
            <a:r>
              <a:rPr lang="ru-RU" dirty="0" smtClean="0"/>
              <a:t>Геннадий </a:t>
            </a:r>
            <a:r>
              <a:rPr lang="ru-RU" dirty="0"/>
              <a:t>Спирин</a:t>
            </a:r>
            <a:br>
              <a:rPr lang="ru-RU" dirty="0"/>
            </a:br>
            <a:r>
              <a:rPr lang="ru-RU" dirty="0">
                <a:hlinkClick r:id="rId2"/>
              </a:rPr>
              <a:t>Художник</a:t>
            </a:r>
            <a:r>
              <a:rPr lang="ru-RU" dirty="0"/>
              <a:t> Виктор Корольков </a:t>
            </a:r>
          </a:p>
          <a:p>
            <a:r>
              <a:rPr lang="ru-RU" dirty="0">
                <a:hlinkClick r:id="rId2"/>
              </a:rPr>
              <a:t>Художник</a:t>
            </a:r>
            <a:r>
              <a:rPr lang="ru-RU" dirty="0"/>
              <a:t> Виктор Васнецов.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272397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музеи </a:t>
            </a:r>
            <a:r>
              <a:rPr lang="ru-RU" dirty="0"/>
              <a:t>Бабы Яги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://www.mirf.ru/Articles/4/955/kukobojj2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3145036"/>
            <a:ext cx="5076057" cy="3712963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Documents and Settings\1\Мои документы\Мои рисунки\babayaga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7" y="3422035"/>
            <a:ext cx="3938990" cy="3435965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572000" y="836712"/>
            <a:ext cx="4443048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Баба Яга предстает перед посетителями этакой мирной и веселой старушенцией, которая и поиграет с тобой, и пошутит, и чаем с пирогами угостит. Никакого страха и отвращения такая героиня, естественно, вызвать не может.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836712"/>
            <a:ext cx="4572000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i="1" dirty="0"/>
              <a:t>Кукобой</a:t>
            </a:r>
            <a:endParaRPr lang="ru-RU" dirty="0"/>
          </a:p>
          <a:p>
            <a:r>
              <a:rPr lang="ru-RU" dirty="0"/>
              <a:t>Баба Яга настолько популярный персонаж, что ради неё даже создан музей. Он находится в селе Кукобой в Ярославской области.</a:t>
            </a:r>
          </a:p>
          <a:p>
            <a:r>
              <a:rPr lang="ru-RU" dirty="0"/>
              <a:t> В 2004 году  Кукобой был объявлен «родиной Бабы Яги». Её день рождения празднуется здесь 26 июня. </a:t>
            </a:r>
          </a:p>
        </p:txBody>
      </p:sp>
    </p:spTree>
    <p:extLst>
      <p:ext uri="{BB962C8B-B14F-4D97-AF65-F5344CB8AC3E}">
        <p14:creationId xmlns:p14="http://schemas.microsoft.com/office/powerpoint/2010/main" xmlns="" val="30417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63550"/>
            <a:ext cx="1915988" cy="153542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Углич </a:t>
            </a:r>
            <a:endParaRPr lang="ru-RU" dirty="0"/>
          </a:p>
        </p:txBody>
      </p:sp>
      <p:pic>
        <p:nvPicPr>
          <p:cNvPr id="4" name="Объект 3" descr="C:\Documents and Settings\1\Мои документы\Мои рисунки\IMG_4708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73859" y="1508254"/>
            <a:ext cx="3086100" cy="3933825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C:\Documents and Settings\1\Мои документы\Мои рисунки\1403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066410"/>
            <a:ext cx="3238500" cy="4791590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330402" y="2066410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i="1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79872" y="232517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prstClr val="black"/>
                </a:solidFill>
              </a:rPr>
              <a:t>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95500" y="244649"/>
            <a:ext cx="3177766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Баба Яга есть и в </a:t>
            </a:r>
            <a:r>
              <a:rPr lang="ru-RU" dirty="0" err="1">
                <a:solidFill>
                  <a:prstClr val="black"/>
                </a:solidFill>
              </a:rPr>
              <a:t>Угличском</a:t>
            </a:r>
            <a:r>
              <a:rPr lang="ru-RU" dirty="0">
                <a:solidFill>
                  <a:prstClr val="black"/>
                </a:solidFill>
              </a:rPr>
              <a:t> музее мифов и суеверий русского народа. Её фигура сделана из воска и выглядит очень страшной.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  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67192" y="774065"/>
            <a:ext cx="2286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/>
              <a:t>Евпаторий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838880" y="5325547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i="1" dirty="0" smtClean="0">
                <a:solidFill>
                  <a:prstClr val="black"/>
                </a:solidFill>
              </a:rPr>
              <a:t>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10745" y="6217722"/>
            <a:ext cx="1325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prstClr val="black"/>
                </a:solidFill>
              </a:rPr>
              <a:t>Евпаторий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16313" y="4542175"/>
            <a:ext cx="228600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А совсем не страшная, а очень даже обаятельная Баба Яга  находится на аллее сказок в </a:t>
            </a:r>
            <a:r>
              <a:rPr lang="ru-RU" dirty="0" err="1">
                <a:solidFill>
                  <a:prstClr val="black"/>
                </a:solidFill>
              </a:rPr>
              <a:t>Евпаторском</a:t>
            </a:r>
            <a:r>
              <a:rPr lang="ru-RU" dirty="0">
                <a:solidFill>
                  <a:prstClr val="black"/>
                </a:solidFill>
              </a:rPr>
              <a:t> «Диснейленде</a:t>
            </a:r>
          </a:p>
        </p:txBody>
      </p:sp>
    </p:spTree>
    <p:extLst>
      <p:ext uri="{BB962C8B-B14F-4D97-AF65-F5344CB8AC3E}">
        <p14:creationId xmlns:p14="http://schemas.microsoft.com/office/powerpoint/2010/main" xmlns="" val="175758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Использованная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06" y="1196753"/>
            <a:ext cx="9144000" cy="566124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/>
              <a:t>Афанасьев А.Н. «Русские детские сказки»   М. </a:t>
            </a:r>
            <a:r>
              <a:rPr lang="ru-RU" dirty="0" err="1"/>
              <a:t>Дет.лит</a:t>
            </a:r>
            <a:r>
              <a:rPr lang="ru-RU" dirty="0"/>
              <a:t>., 1986г. </a:t>
            </a:r>
          </a:p>
          <a:p>
            <a:r>
              <a:rPr lang="ru-RU" dirty="0"/>
              <a:t>«Баба Яга»  Нар. сказка для детей  -СПб.: Аврора, 1993. </a:t>
            </a:r>
          </a:p>
          <a:p>
            <a:r>
              <a:rPr lang="ru-RU" dirty="0"/>
              <a:t>«Вас приветствует сказка.  Русские сказки»   Харьков. </a:t>
            </a:r>
            <a:r>
              <a:rPr lang="ru-RU" dirty="0" err="1"/>
              <a:t>кн.ф</a:t>
            </a:r>
            <a:r>
              <a:rPr lang="ru-RU" dirty="0"/>
              <a:t>-ка "Глобус", 1993г. </a:t>
            </a:r>
          </a:p>
          <a:p>
            <a:r>
              <a:rPr lang="ru-RU" dirty="0"/>
              <a:t>Левшин В.А. «О происхождении Бабы Яги»  Русская словесность.-1997.- № 1  </a:t>
            </a:r>
          </a:p>
          <a:p>
            <a:r>
              <a:rPr lang="ru-RU" dirty="0" smtClean="0"/>
              <a:t>Кто такая Баба Яга «</a:t>
            </a:r>
            <a:r>
              <a:rPr lang="en-US" dirty="0" smtClean="0"/>
              <a:t>freecreate.forumbook.ru</a:t>
            </a:r>
            <a:endParaRPr lang="ru-RU" dirty="0" smtClean="0"/>
          </a:p>
          <a:p>
            <a:r>
              <a:rPr lang="ru-RU" dirty="0" smtClean="0"/>
              <a:t>А</a:t>
            </a:r>
            <a:r>
              <a:rPr lang="ru-RU" dirty="0"/>
              <a:t>. Л. Топорков, к. и. н. - Откуда у Бабы-Яги ступа? [Библиотека "</a:t>
            </a:r>
            <a:r>
              <a:rPr lang="ru-RU" dirty="0" err="1" smtClean="0"/>
              <a:t>Халкидон</a:t>
            </a:r>
            <a:endParaRPr lang="ru-RU" dirty="0" smtClean="0"/>
          </a:p>
          <a:p>
            <a:r>
              <a:rPr lang="ru-RU" dirty="0" smtClean="0"/>
              <a:t>Сказки </a:t>
            </a:r>
            <a:r>
              <a:rPr lang="ru-RU" dirty="0"/>
              <a:t>про Бабу Ягу» Издательство «Махаон» </a:t>
            </a:r>
            <a:r>
              <a:rPr lang="ru-RU" dirty="0" smtClean="0"/>
              <a:t>2008г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/>
              <a:t>Баба Яга (Страница 1) — Архетипы и символы — Игры </a:t>
            </a:r>
            <a:r>
              <a:rPr lang="ru-RU" dirty="0" smtClean="0"/>
              <a:t>Богини </a:t>
            </a:r>
          </a:p>
          <a:p>
            <a:r>
              <a:rPr lang="ru-RU" dirty="0" smtClean="0"/>
              <a:t>Баба-Яга </a:t>
            </a:r>
            <a:r>
              <a:rPr lang="ru-RU" dirty="0"/>
              <a:t>— Википедия</a:t>
            </a:r>
          </a:p>
          <a:p>
            <a:r>
              <a:rPr lang="ru-RU" dirty="0"/>
              <a:t>«Баба Яга» — 243 тыс. </a:t>
            </a:r>
            <a:r>
              <a:rPr lang="ru-RU" dirty="0" smtClean="0"/>
              <a:t>картинок</a:t>
            </a:r>
            <a:r>
              <a:rPr lang="ru-RU" dirty="0"/>
              <a:t> </a:t>
            </a:r>
          </a:p>
          <a:p>
            <a:r>
              <a:rPr lang="ru-RU" dirty="0"/>
              <a:t>Мифологическая энциклопедия: Герои мифов и легенд: </a:t>
            </a:r>
            <a:r>
              <a:rPr lang="ru-RU" dirty="0" smtClean="0"/>
              <a:t>Баба-Яга</a:t>
            </a:r>
          </a:p>
          <a:p>
            <a:r>
              <a:rPr lang="ru-RU" dirty="0"/>
              <a:t>Баба-Яга. Славянская мифология.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3190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934272" cy="6858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Зачем избушка повернута </a:t>
            </a:r>
          </a:p>
          <a:p>
            <a:pPr marL="0" lvl="0" indent="0">
              <a:buNone/>
            </a:pPr>
            <a:r>
              <a:rPr lang="ru-RU" dirty="0" smtClean="0"/>
              <a:t>входом к </a:t>
            </a:r>
            <a:r>
              <a:rPr lang="ru-RU" dirty="0"/>
              <a:t>дремучему лесу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 smtClean="0"/>
              <a:t>Почему </a:t>
            </a:r>
            <a:r>
              <a:rPr lang="ru-RU" dirty="0"/>
              <a:t>у БАБЫ ЯГИ  </a:t>
            </a:r>
            <a:r>
              <a:rPr lang="ru-RU" dirty="0" smtClean="0"/>
              <a:t>избушка</a:t>
            </a:r>
          </a:p>
          <a:p>
            <a:pPr marL="0" lvl="0" indent="0">
              <a:buNone/>
            </a:pPr>
            <a:r>
              <a:rPr lang="ru-RU" dirty="0" smtClean="0"/>
              <a:t> </a:t>
            </a:r>
            <a:r>
              <a:rPr lang="ru-RU" dirty="0"/>
              <a:t>на курьих </a:t>
            </a:r>
            <a:r>
              <a:rPr lang="ru-RU" dirty="0" smtClean="0"/>
              <a:t>ножках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 (480x662, 125Kb)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0"/>
            <a:ext cx="377991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1162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27984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 </a:t>
            </a:r>
            <a:r>
              <a:rPr lang="ru-RU" dirty="0"/>
              <a:t>Почему у БАБЫ ЯГИ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«</a:t>
            </a:r>
            <a:r>
              <a:rPr lang="ru-RU" dirty="0"/>
              <a:t>костяная нога</a:t>
            </a:r>
            <a:r>
              <a:rPr lang="ru-RU" dirty="0" smtClean="0"/>
              <a:t>»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lvl="0" indent="0">
              <a:buNone/>
            </a:pPr>
            <a:r>
              <a:rPr lang="ru-RU" dirty="0"/>
              <a:t> Почему у Бабы Яги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распущенные </a:t>
            </a:r>
            <a:r>
              <a:rPr lang="ru-RU" dirty="0"/>
              <a:t>волосы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Зачем БАБЕ ЯГЕ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ступа </a:t>
            </a:r>
            <a:r>
              <a:rPr lang="ru-RU" dirty="0"/>
              <a:t>и </a:t>
            </a:r>
            <a:r>
              <a:rPr lang="ru-RU" dirty="0" smtClean="0"/>
              <a:t>помело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 (510x673, 192Kb)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514806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0107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99992" cy="6858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dirty="0" smtClean="0"/>
              <a:t>     Зачем </a:t>
            </a:r>
            <a:r>
              <a:rPr lang="ru-RU" dirty="0"/>
              <a:t>БАБА ЯГА детей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в </a:t>
            </a:r>
            <a:r>
              <a:rPr lang="ru-RU" dirty="0"/>
              <a:t>печь хотела </a:t>
            </a:r>
            <a:r>
              <a:rPr lang="ru-RU" dirty="0" smtClean="0"/>
              <a:t>посадить</a:t>
            </a:r>
            <a:endParaRPr lang="ru-RU" dirty="0"/>
          </a:p>
          <a:p>
            <a:pPr marL="0" lvl="0" indent="0">
              <a:buNone/>
            </a:pP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Есть </a:t>
            </a:r>
            <a:r>
              <a:rPr lang="ru-RU" dirty="0"/>
              <a:t>ли семья у Бабы Яги</a:t>
            </a:r>
          </a:p>
          <a:p>
            <a:pPr marL="0" lvl="0" indent="0">
              <a:buNone/>
            </a:pP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Какими </a:t>
            </a:r>
            <a:r>
              <a:rPr lang="ru-RU" dirty="0"/>
              <a:t>волшебными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предметами </a:t>
            </a:r>
            <a:r>
              <a:rPr lang="ru-RU" dirty="0"/>
              <a:t>обладает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Баба </a:t>
            </a:r>
            <a:r>
              <a:rPr lang="ru-RU" dirty="0"/>
              <a:t>Яга</a:t>
            </a:r>
          </a:p>
          <a:p>
            <a:pPr lvl="0"/>
            <a:endParaRPr lang="ru-RU" dirty="0"/>
          </a:p>
          <a:p>
            <a:pPr marL="0" lvl="0" indent="0">
              <a:buNone/>
            </a:pPr>
            <a:r>
              <a:rPr lang="ru-RU" dirty="0"/>
              <a:t>Какая связь Бабы Яги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с </a:t>
            </a:r>
            <a:r>
              <a:rPr lang="ru-RU" dirty="0"/>
              <a:t>животными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Рисунок 4" descr=" (554x667, 190Kb)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3924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7398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27984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0"/>
            <a:ext cx="4351784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b="1" i="1" dirty="0"/>
              <a:t>Найти   образ  БАБЫ ЯГИ :  </a:t>
            </a:r>
            <a:endParaRPr lang="ru-RU" dirty="0"/>
          </a:p>
          <a:p>
            <a:pPr marL="0" lvl="0" indent="0">
              <a:buNone/>
            </a:pPr>
            <a:r>
              <a:rPr lang="ru-RU" dirty="0"/>
              <a:t>В литературных произведениях;</a:t>
            </a:r>
          </a:p>
          <a:p>
            <a:pPr marL="0" lvl="0" indent="0">
              <a:buNone/>
            </a:pP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В </a:t>
            </a:r>
            <a:r>
              <a:rPr lang="ru-RU" dirty="0"/>
              <a:t>художественных </a:t>
            </a:r>
            <a:r>
              <a:rPr lang="ru-RU" dirty="0" smtClean="0"/>
              <a:t> и мультипликационных фильмах  ;                                     </a:t>
            </a:r>
            <a:endParaRPr lang="ru-RU" dirty="0"/>
          </a:p>
          <a:p>
            <a:pPr marL="0" lvl="0" indent="0">
              <a:buNone/>
            </a:pP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В </a:t>
            </a:r>
            <a:r>
              <a:rPr lang="ru-RU" dirty="0"/>
              <a:t>произведениях изобразительного искусства;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C:\Documents and Settings\1\Мои документы\Мои рисунки\f_1380909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47160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2105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203848" cy="6858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0"/>
            <a:ext cx="5868143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u="sng" dirty="0"/>
              <a:t>Этапы исследования: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    </a:t>
            </a:r>
            <a:r>
              <a:rPr lang="ru-RU" b="1" u="sng" dirty="0"/>
              <a:t>1-й этап </a:t>
            </a:r>
            <a:r>
              <a:rPr lang="ru-RU" dirty="0"/>
              <a:t>– </a:t>
            </a:r>
            <a:r>
              <a:rPr lang="ru-RU" i="1" dirty="0"/>
              <a:t>Подготовительный</a:t>
            </a:r>
            <a:r>
              <a:rPr lang="ru-RU" dirty="0"/>
              <a:t>. Изучение проблемы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b="1" dirty="0"/>
              <a:t>    </a:t>
            </a:r>
            <a:r>
              <a:rPr lang="ru-RU" b="1" u="sng" dirty="0"/>
              <a:t>2-й этап </a:t>
            </a:r>
            <a:r>
              <a:rPr lang="ru-RU" dirty="0"/>
              <a:t>– </a:t>
            </a:r>
            <a:r>
              <a:rPr lang="ru-RU" i="1" dirty="0"/>
              <a:t>Основной</a:t>
            </a:r>
            <a:r>
              <a:rPr lang="ru-RU" dirty="0"/>
              <a:t>. Сбор информации о Бабе Яге в различных источниках, поиск произведений с её участием ( в том числе художественных и мультипликационных фильмов), картин с её изображением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b="1" dirty="0"/>
              <a:t>    </a:t>
            </a:r>
            <a:r>
              <a:rPr lang="ru-RU" b="1" u="sng" dirty="0"/>
              <a:t>3-й этап</a:t>
            </a:r>
            <a:r>
              <a:rPr lang="ru-RU" dirty="0"/>
              <a:t>  - </a:t>
            </a:r>
            <a:r>
              <a:rPr lang="ru-RU" i="1" dirty="0"/>
              <a:t>Заключительный</a:t>
            </a:r>
            <a:r>
              <a:rPr lang="ru-RU" dirty="0"/>
              <a:t>. Подведение итогов, оформление работы.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3478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59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2619</Words>
  <Application>Microsoft Office PowerPoint</Application>
  <PresentationFormat>Экран (4:3)</PresentationFormat>
  <Paragraphs>332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Слайд 1</vt:lpstr>
      <vt:lpstr>         </vt:lpstr>
      <vt:lpstr>Введение </vt:lpstr>
      <vt:lpstr>                         Задачи  исследования:      Выяснить:  Как появился образ     БАБЫ ЯГИ       Каковы функции Бабы Яги    Как произошло имя  «БАБА  ЯГА» </vt:lpstr>
      <vt:lpstr>Слайд 5</vt:lpstr>
      <vt:lpstr>Слайд 6</vt:lpstr>
      <vt:lpstr> </vt:lpstr>
      <vt:lpstr>Слайд 8</vt:lpstr>
      <vt:lpstr>Слайд 9</vt:lpstr>
      <vt:lpstr>Баба Яга</vt:lpstr>
      <vt:lpstr>Слайд 11</vt:lpstr>
      <vt:lpstr>Слайд 12</vt:lpstr>
      <vt:lpstr>Слайд 13</vt:lpstr>
      <vt:lpstr> Версии происхождения имени Бабы Яги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   </vt:lpstr>
      <vt:lpstr>Слайд 26</vt:lpstr>
      <vt:lpstr>Слайд 27</vt:lpstr>
      <vt:lpstr>    По народным поверьям длинные распущенные волосы являются элементом магии силы и, значит, сильнейшим оберегом     У Бабы Яги волосы косматые, косы-космы расплетены. А ведь в культуре древних славян распущенные волосы – это связь с потусторонним миром; косы расплетали у умершей женщины.</vt:lpstr>
      <vt:lpstr> Зачем БАБА ЯГА детей в печь хотела посадить </vt:lpstr>
      <vt:lpstr>Слайд 30</vt:lpstr>
      <vt:lpstr> Есть ли семья у Бабы Яги </vt:lpstr>
      <vt:lpstr>Кто служит  Бабе Яге</vt:lpstr>
      <vt:lpstr>Зачем БАБЕ ЯГЕ ступа и помело(метла)</vt:lpstr>
      <vt:lpstr>Слайд 34</vt:lpstr>
      <vt:lpstr>Кто ты, Баба Яга?</vt:lpstr>
      <vt:lpstr>Слайд 36</vt:lpstr>
      <vt:lpstr>Слайд 37</vt:lpstr>
      <vt:lpstr>В ходе исследования я пришел к такому выводу:</vt:lpstr>
      <vt:lpstr> Образ Бабы Яги в литературе </vt:lpstr>
      <vt:lpstr> Образ Бабы Яги   в художественной и мультипликационных фильмах </vt:lpstr>
      <vt:lpstr>  Остров ржавого генерала» - Александр Леньков </vt:lpstr>
      <vt:lpstr> Образ Бабы Яги   в мультфильмах </vt:lpstr>
      <vt:lpstr>Слайд 43</vt:lpstr>
      <vt:lpstr>Баба Яга на картинах художников </vt:lpstr>
      <vt:lpstr> музеи Бабы Яги </vt:lpstr>
      <vt:lpstr>Углич </vt:lpstr>
      <vt:lpstr>Использованная литература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Admin</cp:lastModifiedBy>
  <cp:revision>101</cp:revision>
  <dcterms:created xsi:type="dcterms:W3CDTF">2012-01-10T06:24:32Z</dcterms:created>
  <dcterms:modified xsi:type="dcterms:W3CDTF">2015-09-08T13:34:02Z</dcterms:modified>
</cp:coreProperties>
</file>