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67" r:id="rId4"/>
    <p:sldId id="268" r:id="rId5"/>
    <p:sldId id="272" r:id="rId6"/>
    <p:sldId id="266" r:id="rId7"/>
    <p:sldId id="273" r:id="rId8"/>
    <p:sldId id="274" r:id="rId9"/>
    <p:sldId id="275" r:id="rId10"/>
    <p:sldId id="276" r:id="rId11"/>
    <p:sldId id="278" r:id="rId12"/>
    <p:sldId id="279" r:id="rId13"/>
    <p:sldId id="277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4660"/>
  </p:normalViewPr>
  <p:slideViewPr>
    <p:cSldViewPr>
      <p:cViewPr>
        <p:scale>
          <a:sx n="56" d="100"/>
          <a:sy n="56" d="100"/>
        </p:scale>
        <p:origin x="-756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1.nnm.ru/f/a/0/c/7/804ff13a779838f74fbb2395b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4" y="116632"/>
            <a:ext cx="8857765" cy="64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0" y="4340581"/>
            <a:ext cx="9033952" cy="23981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Причины нарушений коммуникативных  навыков  и их коррекция у школьников.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709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Diagram 3"/>
          <p:cNvGrpSpPr>
            <a:grpSpLocks noChangeAspect="1"/>
          </p:cNvGrpSpPr>
          <p:nvPr/>
        </p:nvGrpSpPr>
        <p:grpSpPr bwMode="auto">
          <a:xfrm>
            <a:off x="323528" y="324324"/>
            <a:ext cx="8505825" cy="6286500"/>
            <a:chOff x="1592" y="815"/>
            <a:chExt cx="2509" cy="2452"/>
          </a:xfrm>
        </p:grpSpPr>
        <p:sp>
          <p:nvSpPr>
            <p:cNvPr id="18435" name="_s140293"/>
            <p:cNvSpPr>
              <a:spLocks noChangeShapeType="1"/>
            </p:cNvSpPr>
            <p:nvPr/>
          </p:nvSpPr>
          <p:spPr bwMode="auto">
            <a:xfrm flipV="1">
              <a:off x="2846" y="1444"/>
              <a:ext cx="0" cy="327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18436" name="_s140294"/>
            <p:cNvSpPr>
              <a:spLocks noChangeArrowheads="1"/>
            </p:cNvSpPr>
            <p:nvPr/>
          </p:nvSpPr>
          <p:spPr bwMode="auto">
            <a:xfrm>
              <a:off x="2466" y="815"/>
              <a:ext cx="801" cy="864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ru-RU" sz="2800" b="1">
                  <a:solidFill>
                    <a:srgbClr val="CC0000"/>
                  </a:solidFill>
                  <a:latin typeface="Tahoma" pitchFamily="34" charset="0"/>
                </a:rPr>
                <a:t>Игровые</a:t>
              </a:r>
            </a:p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ru-RU" sz="2800" b="1">
                  <a:solidFill>
                    <a:srgbClr val="CC0000"/>
                  </a:solidFill>
                  <a:latin typeface="Tahoma" pitchFamily="34" charset="0"/>
                </a:rPr>
                <a:t>технологии</a:t>
              </a:r>
            </a:p>
          </p:txBody>
        </p:sp>
        <p:sp>
          <p:nvSpPr>
            <p:cNvPr id="18437" name="_s140295"/>
            <p:cNvSpPr>
              <a:spLocks noChangeShapeType="1"/>
            </p:cNvSpPr>
            <p:nvPr/>
          </p:nvSpPr>
          <p:spPr bwMode="auto">
            <a:xfrm flipV="1">
              <a:off x="3155" y="1894"/>
              <a:ext cx="311" cy="101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18438" name="_s140296"/>
            <p:cNvSpPr>
              <a:spLocks noChangeArrowheads="1"/>
            </p:cNvSpPr>
            <p:nvPr/>
          </p:nvSpPr>
          <p:spPr bwMode="auto">
            <a:xfrm>
              <a:off x="3393" y="1344"/>
              <a:ext cx="708" cy="9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400" b="1" dirty="0" smtClean="0">
                  <a:solidFill>
                    <a:srgbClr val="D60093"/>
                  </a:solidFill>
                  <a:latin typeface="Tahoma" pitchFamily="34" charset="0"/>
                </a:rPr>
                <a:t>Упражнения</a:t>
              </a:r>
              <a:endParaRPr lang="ru-RU" sz="2400" b="1" dirty="0">
                <a:solidFill>
                  <a:srgbClr val="D60093"/>
                </a:solidFill>
                <a:latin typeface="Tahoma" pitchFamily="34" charset="0"/>
              </a:endParaRPr>
            </a:p>
          </p:txBody>
        </p:sp>
        <p:sp>
          <p:nvSpPr>
            <p:cNvPr id="18439" name="_s140297"/>
            <p:cNvSpPr>
              <a:spLocks noChangeShapeType="1"/>
            </p:cNvSpPr>
            <p:nvPr/>
          </p:nvSpPr>
          <p:spPr bwMode="auto">
            <a:xfrm>
              <a:off x="3037" y="2358"/>
              <a:ext cx="192" cy="265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18440" name="_s140298"/>
            <p:cNvSpPr>
              <a:spLocks noChangeArrowheads="1"/>
            </p:cNvSpPr>
            <p:nvPr/>
          </p:nvSpPr>
          <p:spPr bwMode="auto">
            <a:xfrm>
              <a:off x="3056" y="2375"/>
              <a:ext cx="780" cy="86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ru-RU" sz="2800" b="1">
                  <a:solidFill>
                    <a:srgbClr val="D60093"/>
                  </a:solidFill>
                  <a:latin typeface="Tahoma" pitchFamily="34" charset="0"/>
                </a:rPr>
                <a:t>Дискуссии</a:t>
              </a:r>
            </a:p>
          </p:txBody>
        </p:sp>
        <p:sp>
          <p:nvSpPr>
            <p:cNvPr id="18441" name="_s140303"/>
            <p:cNvSpPr>
              <a:spLocks noChangeShapeType="1"/>
            </p:cNvSpPr>
            <p:nvPr/>
          </p:nvSpPr>
          <p:spPr bwMode="auto">
            <a:xfrm flipH="1">
              <a:off x="2463" y="2358"/>
              <a:ext cx="192" cy="265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18442" name="_s140304"/>
            <p:cNvSpPr>
              <a:spLocks noChangeArrowheads="1"/>
            </p:cNvSpPr>
            <p:nvPr/>
          </p:nvSpPr>
          <p:spPr bwMode="auto">
            <a:xfrm>
              <a:off x="1876" y="2347"/>
              <a:ext cx="743" cy="92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000" b="1">
                  <a:solidFill>
                    <a:srgbClr val="CC0000"/>
                  </a:solidFill>
                  <a:latin typeface="Tahoma" pitchFamily="34" charset="0"/>
                </a:rPr>
                <a:t>Психогимнастика</a:t>
              </a:r>
              <a:endParaRPr lang="ru-RU" sz="1400" b="1">
                <a:solidFill>
                  <a:srgbClr val="CC0000"/>
                </a:solidFill>
                <a:latin typeface="Tahoma" pitchFamily="34" charset="0"/>
              </a:endParaRPr>
            </a:p>
          </p:txBody>
        </p:sp>
        <p:sp>
          <p:nvSpPr>
            <p:cNvPr id="18443" name="_s140305"/>
            <p:cNvSpPr>
              <a:spLocks noChangeShapeType="1"/>
            </p:cNvSpPr>
            <p:nvPr/>
          </p:nvSpPr>
          <p:spPr bwMode="auto">
            <a:xfrm flipH="1" flipV="1">
              <a:off x="2226" y="1894"/>
              <a:ext cx="311" cy="101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18444" name="_s140306"/>
            <p:cNvSpPr>
              <a:spLocks noChangeArrowheads="1"/>
            </p:cNvSpPr>
            <p:nvPr/>
          </p:nvSpPr>
          <p:spPr bwMode="auto">
            <a:xfrm>
              <a:off x="1592" y="1288"/>
              <a:ext cx="769" cy="97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400" b="1">
                  <a:solidFill>
                    <a:srgbClr val="000099"/>
                  </a:solidFill>
                  <a:latin typeface="Tahoma" pitchFamily="34" charset="0"/>
                </a:rPr>
                <a:t>Сказкотерапия</a:t>
              </a:r>
            </a:p>
          </p:txBody>
        </p:sp>
        <p:sp>
          <p:nvSpPr>
            <p:cNvPr id="18445" name="_s140307"/>
            <p:cNvSpPr>
              <a:spLocks noChangeArrowheads="1"/>
            </p:cNvSpPr>
            <p:nvPr/>
          </p:nvSpPr>
          <p:spPr bwMode="auto">
            <a:xfrm>
              <a:off x="2487" y="1762"/>
              <a:ext cx="716" cy="75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3200" dirty="0">
                  <a:solidFill>
                    <a:srgbClr val="FF3300"/>
                  </a:solidFill>
                  <a:latin typeface="Tahoma" pitchFamily="34" charset="0"/>
                </a:rPr>
                <a:t>Элементы  </a:t>
              </a:r>
            </a:p>
            <a:p>
              <a:pPr algn="ctr"/>
              <a:r>
                <a:rPr lang="ru-RU" sz="3200" dirty="0">
                  <a:solidFill>
                    <a:srgbClr val="FF3300"/>
                  </a:solidFill>
                  <a:latin typeface="Tahoma" pitchFamily="34" charset="0"/>
                </a:rPr>
                <a:t>тренинга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74665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9"/>
          <p:cNvSpPr>
            <a:spLocks noGrp="1"/>
          </p:cNvSpPr>
          <p:nvPr>
            <p:ph type="title"/>
          </p:nvPr>
        </p:nvSpPr>
        <p:spPr>
          <a:xfrm>
            <a:off x="35024" y="476672"/>
            <a:ext cx="8229600" cy="66336"/>
          </a:xfrm>
        </p:spPr>
        <p:txBody>
          <a:bodyPr>
            <a:normAutofit fontScale="90000"/>
          </a:bodyPr>
          <a:lstStyle/>
          <a:p>
            <a:endParaRPr lang="ru-RU" dirty="0" smtClean="0"/>
          </a:p>
        </p:txBody>
      </p:sp>
      <p:pic>
        <p:nvPicPr>
          <p:cNvPr id="19459" name="Picture 3" descr="C:\Documents and Settings\Наталья\Рабочий стол\фо\DCIM\100SSCAM\SDC1251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8520" y="0"/>
            <a:ext cx="4680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Documents and Settings\Наталья\Рабочий стол\фо\DCIM\100SSCAM\SDC1251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9992" y="0"/>
            <a:ext cx="4644008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89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 descr="C:\Documents and Settings\Наталья\Рабочий стол\фо\DCIM\100SSCAM\SDC1251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808" y="-1406"/>
            <a:ext cx="4433888" cy="328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Windows\system32\config\systemprofile\Desktop\фото\DSC00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4427984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Windows\system32\config\systemprofile\Desktop\фото\DSC005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Windows\system32\config\systemprofile\Desktop\фото\DSC005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71601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1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497" y="116633"/>
            <a:ext cx="4984567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>
                <a:latin typeface="Arial" pitchFamily="34" charset="0"/>
                <a:cs typeface="Arial" pitchFamily="34" charset="0"/>
              </a:rPr>
              <a:t>Сегодня </a:t>
            </a:r>
            <a:r>
              <a:rPr lang="ru-RU" sz="1050" dirty="0" err="1">
                <a:latin typeface="Arial" pitchFamily="34" charset="0"/>
                <a:cs typeface="Arial" pitchFamily="34" charset="0"/>
              </a:rPr>
              <a:t>дельфинотерапия</a:t>
            </a:r>
            <a:r>
              <a:rPr lang="ru-RU" sz="1050" dirty="0">
                <a:latin typeface="Arial" pitchFamily="34" charset="0"/>
                <a:cs typeface="Arial" pitchFamily="34" charset="0"/>
              </a:rPr>
              <a:t> — признанный во всем мире неспецифический метод иммунотерапии у пациентов различного возраста, а также очень сильная методика психологической реабилитации и коррекции развития у детей, страдающих различными психосоматическими и неврологическими расстройствами.</a:t>
            </a:r>
          </a:p>
          <a:p>
            <a:pPr algn="just"/>
            <a:r>
              <a:rPr lang="ru-RU" sz="1050" dirty="0">
                <a:latin typeface="Arial" pitchFamily="34" charset="0"/>
                <a:cs typeface="Arial" pitchFamily="34" charset="0"/>
              </a:rPr>
              <a:t>Кроме основного </a:t>
            </a:r>
            <a:r>
              <a:rPr lang="ru-RU" sz="1050" dirty="0" err="1">
                <a:latin typeface="Arial" pitchFamily="34" charset="0"/>
                <a:cs typeface="Arial" pitchFamily="34" charset="0"/>
              </a:rPr>
              <a:t>оздоравливающего</a:t>
            </a:r>
            <a:r>
              <a:rPr lang="ru-RU" sz="1050" dirty="0">
                <a:latin typeface="Arial" pitchFamily="34" charset="0"/>
                <a:cs typeface="Arial" pitchFamily="34" charset="0"/>
              </a:rPr>
              <a:t> воздействия </a:t>
            </a:r>
            <a:r>
              <a:rPr lang="ru-RU" sz="1050" dirty="0" err="1">
                <a:latin typeface="Arial" pitchFamily="34" charset="0"/>
                <a:cs typeface="Arial" pitchFamily="34" charset="0"/>
              </a:rPr>
              <a:t>дельфинотерапии</a:t>
            </a:r>
            <a:r>
              <a:rPr lang="ru-RU" sz="1050" dirty="0">
                <a:latin typeface="Arial" pitchFamily="34" charset="0"/>
                <a:cs typeface="Arial" pitchFamily="34" charset="0"/>
              </a:rPr>
              <a:t> — психологического контакта с удивительным морским обитателем в непривычной человеку среде обитания — в воде, немаловажным фактором также является физиотерапевтический эффект гидролокации, или </a:t>
            </a:r>
            <a:r>
              <a:rPr lang="ru-RU" sz="1050" dirty="0" err="1">
                <a:latin typeface="Arial" pitchFamily="34" charset="0"/>
                <a:cs typeface="Arial" pitchFamily="34" charset="0"/>
              </a:rPr>
              <a:t>сонофореза</a:t>
            </a:r>
            <a:r>
              <a:rPr lang="ru-RU" sz="1050" dirty="0">
                <a:latin typeface="Arial" pitchFamily="34" charset="0"/>
                <a:cs typeface="Arial" pitchFamily="34" charset="0"/>
              </a:rPr>
              <a:t>, осуществляемого дельфинами. Эффект заключается в том, что дельфин выступает в качестве ультразвукового сонара, позитивно стимулирующего центральную нервную систему и другие органы пациента, воздействующего непосредственно на клеточном уровне.</a:t>
            </a:r>
          </a:p>
          <a:p>
            <a:pPr algn="just"/>
            <a:r>
              <a:rPr lang="ru-RU" sz="1050" dirty="0">
                <a:latin typeface="Arial" pitchFamily="34" charset="0"/>
                <a:cs typeface="Arial" pitchFamily="34" charset="0"/>
              </a:rPr>
              <a:t>Метод </a:t>
            </a:r>
            <a:r>
              <a:rPr lang="ru-RU" sz="1050" dirty="0" err="1">
                <a:latin typeface="Arial" pitchFamily="34" charset="0"/>
                <a:cs typeface="Arial" pitchFamily="34" charset="0"/>
              </a:rPr>
              <a:t>дельфинотерапии</a:t>
            </a:r>
            <a:r>
              <a:rPr lang="ru-RU" sz="1050" dirty="0">
                <a:latin typeface="Arial" pitchFamily="34" charset="0"/>
                <a:cs typeface="Arial" pitchFamily="34" charset="0"/>
              </a:rPr>
              <a:t> основан на том, что в процессе сеанса устанавливается тесный контакт между дельфином и больным ребёнком. Дельфин, обладая способностью к межвидовой коммуникации, находит различные способы общения, вовлекает ребёнка в </a:t>
            </a:r>
            <a:r>
              <a:rPr lang="ru-R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игру, может гибко менять поведение в зависимости от физических возможностей ребёнка. Взаимный интерес и притяжение между дельфином и ребёнком в большинстве случаев ведёт к благоприятным изменениям в физическом и эмоциональном состоянии больного ребёнка, стимулом к развитию и овладению новыми возможностями.</a:t>
            </a:r>
          </a:p>
          <a:p>
            <a:pPr algn="just"/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Показаниями к </a:t>
            </a:r>
            <a:r>
              <a:rPr lang="ru-RU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дельфинотерапии</a:t>
            </a:r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являются: </a:t>
            </a:r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детский церебральный паралич (ДЦП)</a:t>
            </a:r>
          </a:p>
          <a:p>
            <a:pPr algn="just"/>
            <a:r>
              <a:rPr lang="ru-R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ранний детский аутизм (РДА)</a:t>
            </a:r>
          </a:p>
          <a:p>
            <a:pPr algn="just"/>
            <a:r>
              <a:rPr lang="ru-R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минимальная мозговая дисфункция (ММД)</a:t>
            </a:r>
          </a:p>
          <a:p>
            <a:pPr algn="just"/>
            <a:r>
              <a:rPr lang="ru-R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синдром дефицита внимания и </a:t>
            </a:r>
            <a:r>
              <a:rPr lang="ru-RU" sz="10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гиперактивности</a:t>
            </a:r>
            <a:r>
              <a:rPr lang="ru-R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(СДВГ)</a:t>
            </a:r>
          </a:p>
          <a:p>
            <a:pPr algn="just"/>
            <a:r>
              <a:rPr lang="ru-R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синдром Дауна</a:t>
            </a:r>
          </a:p>
          <a:p>
            <a:pPr algn="just"/>
            <a:r>
              <a:rPr lang="ru-R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задержка психического и </a:t>
            </a:r>
            <a:r>
              <a:rPr lang="ru-RU" sz="10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психоречевого</a:t>
            </a:r>
            <a:r>
              <a:rPr lang="ru-R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развития</a:t>
            </a:r>
          </a:p>
          <a:p>
            <a:pPr algn="just"/>
            <a:r>
              <a:rPr lang="ru-R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поведенческие расстройства</a:t>
            </a:r>
          </a:p>
          <a:p>
            <a:pPr algn="just"/>
            <a:r>
              <a:rPr lang="ru-R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неврозы и </a:t>
            </a:r>
            <a:r>
              <a:rPr lang="ru-RU" sz="10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логоневрозы</a:t>
            </a:r>
            <a:r>
              <a:rPr lang="ru-R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различного ген</a:t>
            </a:r>
            <a:r>
              <a:rPr lang="ru-RU" sz="1050" dirty="0">
                <a:latin typeface="Arial" pitchFamily="34" charset="0"/>
                <a:cs typeface="Arial" pitchFamily="34" charset="0"/>
              </a:rPr>
              <a:t>еза</a:t>
            </a:r>
          </a:p>
          <a:p>
            <a:pPr algn="just"/>
            <a:r>
              <a:rPr lang="ru-RU" sz="1050" dirty="0">
                <a:latin typeface="Arial" pitchFamily="34" charset="0"/>
                <a:cs typeface="Arial" pitchFamily="34" charset="0"/>
              </a:rPr>
              <a:t>психосоматические расстройства</a:t>
            </a:r>
          </a:p>
          <a:p>
            <a:pPr algn="just"/>
            <a:r>
              <a:rPr lang="ru-RU" sz="1050" dirty="0">
                <a:latin typeface="Arial" pitchFamily="34" charset="0"/>
                <a:cs typeface="Arial" pitchFamily="34" charset="0"/>
              </a:rPr>
              <a:t>посттравматическое стрессовое расстройство (ПТСР)</a:t>
            </a:r>
          </a:p>
          <a:p>
            <a:pPr algn="just"/>
            <a:r>
              <a:rPr lang="ru-RU" sz="1050" dirty="0">
                <a:latin typeface="Arial" pitchFamily="34" charset="0"/>
                <a:cs typeface="Arial" pitchFamily="34" charset="0"/>
              </a:rPr>
              <a:t>хронические заболевания опорно-двигательного аппарата и сердечно-сосудистой системы.</a:t>
            </a:r>
          </a:p>
          <a:p>
            <a:pPr algn="just"/>
            <a:r>
              <a:rPr lang="ru-RU" sz="1050" dirty="0">
                <a:latin typeface="Arial" pitchFamily="34" charset="0"/>
                <a:cs typeface="Arial" pitchFamily="34" charset="0"/>
              </a:rPr>
              <a:t>В результате сеансов </a:t>
            </a:r>
            <a:r>
              <a:rPr lang="ru-RU" sz="1050" dirty="0" err="1">
                <a:latin typeface="Arial" pitchFamily="34" charset="0"/>
                <a:cs typeface="Arial" pitchFamily="34" charset="0"/>
              </a:rPr>
              <a:t>дельфинотерапии</a:t>
            </a:r>
            <a:r>
              <a:rPr lang="ru-RU" sz="1050" dirty="0">
                <a:latin typeface="Arial" pitchFamily="34" charset="0"/>
                <a:cs typeface="Arial" pitchFamily="34" charset="0"/>
              </a:rPr>
              <a:t> улучшается координация движений, появляются новые моторные и коммуникативные навыки, улучшается настроение, повышается уровень самооценки. В более узком смысле </a:t>
            </a:r>
            <a:r>
              <a:rPr lang="ru-RU" sz="1050" dirty="0" err="1">
                <a:latin typeface="Arial" pitchFamily="34" charset="0"/>
                <a:cs typeface="Arial" pitchFamily="34" charset="0"/>
              </a:rPr>
              <a:t>дельфинотерапия</a:t>
            </a:r>
            <a:r>
              <a:rPr lang="ru-RU" sz="1050" dirty="0">
                <a:latin typeface="Arial" pitchFamily="34" charset="0"/>
                <a:cs typeface="Arial" pitchFamily="34" charset="0"/>
              </a:rPr>
              <a:t> позволяет решать такие задачи, как устранение речевых отклонений у детей, снятие хронических болей, уменьшение отрицательных вегето-сосудистых реакций, непроизвольных движений, тиков и спазмов. Сеансы с дельфинами могут помочь в реабилитации людей, подвергшихся насилию. К тому же, </a:t>
            </a:r>
            <a:r>
              <a:rPr lang="ru-RU" sz="1050" dirty="0" err="1">
                <a:latin typeface="Arial" pitchFamily="34" charset="0"/>
                <a:cs typeface="Arial" pitchFamily="34" charset="0"/>
              </a:rPr>
              <a:t>дельфинотерапия</a:t>
            </a:r>
            <a:r>
              <a:rPr lang="ru-RU" sz="1050" dirty="0">
                <a:latin typeface="Arial" pitchFamily="34" charset="0"/>
                <a:cs typeface="Arial" pitchFamily="34" charset="0"/>
              </a:rPr>
              <a:t> способствует установлению эмоционального контакта между родителями и детьми, что имеет огромное значение для семей, в которых воспитываются дети-инвалиды.</a:t>
            </a:r>
          </a:p>
          <a:p>
            <a:pPr algn="just"/>
            <a:r>
              <a:rPr lang="ru-RU" sz="1050" dirty="0">
                <a:latin typeface="Arial" pitchFamily="34" charset="0"/>
                <a:cs typeface="Arial" pitchFamily="34" charset="0"/>
              </a:rPr>
              <a:t>В сеансе </a:t>
            </a:r>
            <a:r>
              <a:rPr lang="ru-RU" sz="1050" dirty="0" err="1">
                <a:latin typeface="Arial" pitchFamily="34" charset="0"/>
                <a:cs typeface="Arial" pitchFamily="34" charset="0"/>
              </a:rPr>
              <a:t>дельфинотерапии</a:t>
            </a:r>
            <a:r>
              <a:rPr lang="ru-RU" sz="1050" dirty="0">
                <a:latin typeface="Arial" pitchFamily="34" charset="0"/>
                <a:cs typeface="Arial" pitchFamily="34" charset="0"/>
              </a:rPr>
              <a:t>, как правило, участвуют дельфины, пациент, </a:t>
            </a:r>
            <a:r>
              <a:rPr lang="ru-RU" sz="1050" dirty="0" err="1">
                <a:latin typeface="Arial" pitchFamily="34" charset="0"/>
                <a:cs typeface="Arial" pitchFamily="34" charset="0"/>
              </a:rPr>
              <a:t>дельфинотерапевт</a:t>
            </a:r>
            <a:r>
              <a:rPr lang="ru-RU" sz="1050" dirty="0">
                <a:latin typeface="Arial" pitchFamily="34" charset="0"/>
                <a:cs typeface="Arial" pitchFamily="34" charset="0"/>
              </a:rPr>
              <a:t> и психолог.</a:t>
            </a:r>
          </a:p>
        </p:txBody>
      </p:sp>
      <p:pic>
        <p:nvPicPr>
          <p:cNvPr id="3" name="Picture 2" descr="http://img1.liveinternet.ru/images/attach/c/3/76/400/76400021_3938699_shutterstock_89639411282057437_xwidth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260648"/>
            <a:ext cx="3822192" cy="528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28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ixelbrush.ru/uploads/posts/2010-12/1291810167_kids_26_1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776864" cy="568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189330">
            <a:off x="3505041" y="3359594"/>
            <a:ext cx="248264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05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2/70/45/70045959_3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2736304" cy="374441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2" name="Прямоугольник 1"/>
          <p:cNvSpPr/>
          <p:nvPr/>
        </p:nvSpPr>
        <p:spPr>
          <a:xfrm>
            <a:off x="2987824" y="596261"/>
            <a:ext cx="56166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r>
              <a:rPr lang="ru-RU" dirty="0"/>
              <a:t>	</a:t>
            </a:r>
            <a:r>
              <a:rPr lang="ru-RU" dirty="0" smtClean="0"/>
              <a:t>Общение </a:t>
            </a:r>
            <a:r>
              <a:rPr lang="ru-RU" dirty="0"/>
              <a:t>– специфическая форма взаимодействия человека с другими людьми как членами общества, в общении реализуются социальные отношения людей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	 Одними </a:t>
            </a:r>
            <a:r>
              <a:rPr lang="ru-RU" dirty="0"/>
              <a:t>из необходимых требований для этого являются гибкость, нестандартность, оригинальность мышления, способность находить нетривиальные решения.</a:t>
            </a:r>
          </a:p>
          <a:p>
            <a:r>
              <a:rPr lang="ru-RU" dirty="0" smtClean="0"/>
              <a:t>	Процесс </a:t>
            </a:r>
            <a:r>
              <a:rPr lang="ru-RU" dirty="0"/>
              <a:t>восприятия одним человеком другого выступает как обязательная составная часть общения и составляет то, что называют перцепцией. Поскольку человек вступает в общение всегда как личность, постольку он воспринимается и другим человеком, как личность. На основе внешней стороны поведения мы, по словам С.Л. Рубинштейна, как бы «читаем» другого человека, расшифровываем значение его внешних данных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2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5"/>
            <a:ext cx="8064896" cy="517064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системе взаимосвязей человека с другими людьми выделяются такие функции общения, как 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информационно-коммуникативная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4"/>
                </a:solidFill>
              </a:rPr>
              <a:t>регуляционно</a:t>
            </a:r>
            <a:r>
              <a:rPr lang="ru-RU" sz="2000" b="1" dirty="0">
                <a:solidFill>
                  <a:schemeClr val="accent4"/>
                </a:solidFill>
              </a:rPr>
              <a:t>-коммуникативная</a:t>
            </a:r>
            <a:r>
              <a:rPr lang="ru-RU" sz="2000" b="1" dirty="0">
                <a:solidFill>
                  <a:schemeClr val="accent3"/>
                </a:solidFill>
              </a:rPr>
              <a:t> и </a:t>
            </a:r>
            <a:r>
              <a:rPr lang="ru-RU" sz="2000" b="1" dirty="0">
                <a:solidFill>
                  <a:schemeClr val="accent1"/>
                </a:solidFill>
              </a:rPr>
              <a:t>аффективно-коммуникативная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</a:p>
          <a:p>
            <a:endParaRPr lang="ru-RU" dirty="0" smtClean="0">
              <a:solidFill>
                <a:srgbClr val="00B0F0"/>
              </a:solidFill>
            </a:endParaRPr>
          </a:p>
          <a:p>
            <a:r>
              <a:rPr lang="ru-RU" sz="2000" b="1" i="1" dirty="0" smtClean="0">
                <a:solidFill>
                  <a:srgbClr val="00B0F0"/>
                </a:solidFill>
              </a:rPr>
              <a:t>Информационно-коммуникативная </a:t>
            </a:r>
            <a:r>
              <a:rPr lang="ru-RU" sz="2000" b="1" i="1" dirty="0">
                <a:solidFill>
                  <a:srgbClr val="00B0F0"/>
                </a:solidFill>
              </a:rPr>
              <a:t>функция общения </a:t>
            </a:r>
            <a:r>
              <a:rPr lang="ru-RU" dirty="0"/>
              <a:t>– это, по сути, передача и прием информации, как некоего сообщения. В нем имеют место два составных элемента: текст (содержание сообщения) и отношение к нему человека (коммуникатора). </a:t>
            </a:r>
            <a:endParaRPr lang="ru-RU" dirty="0" smtClean="0"/>
          </a:p>
          <a:p>
            <a:r>
              <a:rPr lang="ru-RU" dirty="0"/>
              <a:t>Эффективность передачи информации может выражаться степенью понимания человеком переданного сообщения, его принятия (отвержения), включая новизну взаимодействия между людьми, а также на коррекцию человеком своей деятельности или состояния. Эта функция признана соотносить мотивы, потребности, намерения, цели, задачи, предполагаемые способы деятельности участников взаимодействия, и актуальность </a:t>
            </a:r>
            <a:r>
              <a:rPr lang="ru-RU" dirty="0" smtClean="0"/>
              <a:t>информации.</a:t>
            </a:r>
            <a:endParaRPr lang="ru-RU" dirty="0"/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756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908720"/>
            <a:ext cx="7776864" cy="48628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</a:p>
          <a:p>
            <a:r>
              <a:rPr lang="ru-RU" sz="2000" dirty="0" smtClean="0">
                <a:solidFill>
                  <a:schemeClr val="accent4"/>
                </a:solidFill>
              </a:rPr>
              <a:t>Регулятивно-коммуникативная </a:t>
            </a:r>
            <a:r>
              <a:rPr lang="ru-RU" sz="2000" dirty="0">
                <a:solidFill>
                  <a:schemeClr val="accent4"/>
                </a:solidFill>
              </a:rPr>
              <a:t>функция общения </a:t>
            </a:r>
            <a:r>
              <a:rPr lang="ru-RU" dirty="0"/>
              <a:t>направлена на организацию корректировать ход выполнения намеченных программ регулировать деятельность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sz="2000" dirty="0" smtClean="0">
                <a:solidFill>
                  <a:schemeClr val="accent1"/>
                </a:solidFill>
              </a:rPr>
              <a:t>Аффективно-коммуникативная </a:t>
            </a:r>
            <a:r>
              <a:rPr lang="ru-RU" sz="2000" dirty="0">
                <a:solidFill>
                  <a:schemeClr val="accent1"/>
                </a:solidFill>
              </a:rPr>
              <a:t>функция общения </a:t>
            </a:r>
            <a:r>
              <a:rPr lang="ru-RU" dirty="0"/>
              <a:t>представляет собой процесс внесения изменений в состояние людей, что возможно и при специальном (целенаправленном), и при непроизвольном воздействии.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В </a:t>
            </a:r>
            <a:r>
              <a:rPr lang="ru-RU" dirty="0"/>
              <a:t>первом случае сознание и эмоции изменяются под влиянием заражения (процесса передачи эмоционального состояния другими людьми), внушения или убеждения. Потребность человека в изменении своего состояния проявляется у него как желание выговориться, излить душу и т.п. Благодаря общению у человека меняется общий настрой, что соответствует информационной теории систем. Само общение может, как усиливать, так и снижать степень психологического напряжения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56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2708920"/>
            <a:ext cx="8183880" cy="302433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600" dirty="0" smtClean="0"/>
              <a:t>-нереальные цели;</a:t>
            </a:r>
          </a:p>
          <a:p>
            <a:pPr marL="0" indent="0">
              <a:buNone/>
            </a:pPr>
            <a:r>
              <a:rPr lang="ru-RU" sz="2600" dirty="0" smtClean="0"/>
              <a:t>-неадекватная </a:t>
            </a:r>
            <a:r>
              <a:rPr lang="ru-RU" sz="2600" dirty="0"/>
              <a:t>оценка </a:t>
            </a:r>
            <a:r>
              <a:rPr lang="ru-RU" sz="2600" dirty="0" smtClean="0"/>
              <a:t>партнера, </a:t>
            </a:r>
            <a:r>
              <a:rPr lang="ru-RU" sz="2600" dirty="0"/>
              <a:t>его способностей </a:t>
            </a:r>
            <a:r>
              <a:rPr lang="ru-RU" sz="2600" dirty="0" smtClean="0"/>
              <a:t>и интересов; </a:t>
            </a:r>
          </a:p>
          <a:p>
            <a:pPr marL="0" indent="0">
              <a:buNone/>
            </a:pPr>
            <a:r>
              <a:rPr lang="ru-RU" sz="2600" dirty="0"/>
              <a:t>-</a:t>
            </a:r>
            <a:r>
              <a:rPr lang="ru-RU" sz="2600" dirty="0" smtClean="0"/>
              <a:t>неверное </a:t>
            </a:r>
            <a:r>
              <a:rPr lang="ru-RU" sz="2600" dirty="0"/>
              <a:t>представление своих собственных возможностей и </a:t>
            </a:r>
            <a:r>
              <a:rPr lang="ru-RU" sz="2600" dirty="0" smtClean="0"/>
              <a:t> непонимание </a:t>
            </a:r>
            <a:r>
              <a:rPr lang="ru-RU" sz="2600" dirty="0"/>
              <a:t>характера оценки и отношения </a:t>
            </a:r>
            <a:r>
              <a:rPr lang="ru-RU" sz="2600" dirty="0" smtClean="0"/>
              <a:t>партнера;</a:t>
            </a:r>
          </a:p>
          <a:p>
            <a:pPr marL="0" indent="0">
              <a:buNone/>
            </a:pPr>
            <a:r>
              <a:rPr lang="ru-RU" sz="2600" dirty="0"/>
              <a:t>-</a:t>
            </a:r>
            <a:r>
              <a:rPr lang="ru-RU" sz="2600" dirty="0" smtClean="0"/>
              <a:t>употребление </a:t>
            </a:r>
            <a:r>
              <a:rPr lang="ru-RU" sz="2600" dirty="0"/>
              <a:t>не подходящих к данному случаю способов обращения с </a:t>
            </a:r>
            <a:r>
              <a:rPr lang="ru-RU" sz="2600" dirty="0" smtClean="0"/>
              <a:t>партнером;</a:t>
            </a:r>
          </a:p>
          <a:p>
            <a:pPr marL="0" indent="0">
              <a:buNone/>
            </a:pPr>
            <a:r>
              <a:rPr lang="ru-RU" sz="2600" dirty="0" smtClean="0"/>
              <a:t>-</a:t>
            </a:r>
            <a:r>
              <a:rPr lang="ru-RU" sz="2600" dirty="0"/>
              <a:t>различия в социальных, политических, возрастных, профессиональных особенностях </a:t>
            </a:r>
            <a:r>
              <a:rPr lang="ru-RU" sz="2600" dirty="0" smtClean="0"/>
              <a:t>об­щающихся;</a:t>
            </a:r>
          </a:p>
          <a:p>
            <a:pPr marL="0" indent="0">
              <a:buNone/>
            </a:pPr>
            <a:r>
              <a:rPr lang="ru-RU" sz="2600" dirty="0" smtClean="0"/>
              <a:t>-</a:t>
            </a:r>
            <a:r>
              <a:rPr lang="ru-RU" sz="2600" dirty="0"/>
              <a:t>различия в мировоззрении, мироощущении и мировосприя­тии общающихся, их психологические особенности (например, чрезмерная застенчивость одних, скрытность других, непримири­мость третьих и т. д</a:t>
            </a:r>
            <a:r>
              <a:rPr lang="ru-RU" sz="2600" dirty="0" smtClean="0"/>
              <a:t>.)</a:t>
            </a:r>
            <a:endParaRPr lang="ru-RU" sz="2600" dirty="0"/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95536" y="620688"/>
            <a:ext cx="7992888" cy="1512168"/>
          </a:xfrm>
          <a:solidFill>
            <a:schemeClr val="accent1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>
            <a:noAutofit/>
          </a:bodyPr>
          <a:lstStyle/>
          <a:p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Психологическими </a:t>
            </a:r>
            <a:r>
              <a:rPr lang="ru-RU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причинами </a:t>
            </a: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этого </a:t>
            </a:r>
            <a:r>
              <a:rPr lang="ru-RU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могут быть: </a:t>
            </a:r>
          </a:p>
        </p:txBody>
      </p:sp>
    </p:spTree>
    <p:extLst>
      <p:ext uri="{BB962C8B-B14F-4D97-AF65-F5344CB8AC3E}">
        <p14:creationId xmlns:p14="http://schemas.microsoft.com/office/powerpoint/2010/main" val="69199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rud.ru/userfiles/gallery/4e/b_4e606ca0bcb4e37f3d1039c8fe5914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381642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335360"/>
            <a:ext cx="46085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Установлено, что в характерах детей, испытывающих трудности в общении, обнаруживается комплекс лабильных, сенситивных, </a:t>
            </a:r>
            <a:r>
              <a:rPr lang="ru-RU" sz="1600" dirty="0" err="1"/>
              <a:t>астеноневротических</a:t>
            </a:r>
            <a:r>
              <a:rPr lang="ru-RU" sz="1600" dirty="0"/>
              <a:t> черт, что свидетельствует о присущей им чрезмерной впечатлительности. Имея потребность в дружеском общении, они не могут реализовать ее вследствие своей исключительной робости и застенчивости. Вначале они производят впечатление крайне сдержанных, холодных, скованных, что также затрудняет их контакты с окружающими. На личностном уровне у этих людей обнаружены повышенный уровень тревоги, эмоциональная неустойчивость, высокий </a:t>
            </a:r>
            <a:r>
              <a:rPr lang="ru-RU" sz="1600" dirty="0" smtClean="0"/>
              <a:t>самоконтроль поведения, </a:t>
            </a:r>
            <a:r>
              <a:rPr lang="ru-RU" sz="1600" dirty="0" err="1" smtClean="0"/>
              <a:t>экстернальность</a:t>
            </a:r>
            <a:r>
              <a:rPr lang="ru-RU" sz="1600" dirty="0"/>
              <a:t>. Кроме того, отмечен высокий уровень самоотрицания, самоунижения. При опросах они говорят о своей замкнутости, </a:t>
            </a:r>
            <a:r>
              <a:rPr lang="ru-RU" sz="1600" dirty="0" err="1"/>
              <a:t>интровертированности</a:t>
            </a:r>
            <a:r>
              <a:rPr lang="ru-RU" sz="1600" dirty="0"/>
              <a:t>, застенчивости, </a:t>
            </a:r>
            <a:r>
              <a:rPr lang="ru-RU" sz="1600" dirty="0" smtClean="0"/>
              <a:t>зависимости. </a:t>
            </a:r>
            <a:r>
              <a:rPr lang="ru-RU" sz="1600" dirty="0"/>
              <a:t>Образ «Я» у них включает такие параметры, как заниженная индивидуальная и социальная самооценка. Вместе с низким уровнем активности и способности «Я» к изменениям такое </a:t>
            </a:r>
          </a:p>
        </p:txBody>
      </p:sp>
    </p:spTree>
    <p:extLst>
      <p:ext uri="{BB962C8B-B14F-4D97-AF65-F5344CB8AC3E}">
        <p14:creationId xmlns:p14="http://schemas.microsoft.com/office/powerpoint/2010/main" val="24464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12776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строение образа «Я» приводит к тому, что человек становится закрытым для восприятия нового опыта, который мог бы изменить стиль его поведения и общения, и продолжает продуцировать низкоэффективные формы коммуникативной деятельности.</a:t>
            </a:r>
          </a:p>
          <a:p>
            <a:r>
              <a:rPr lang="ru-RU" dirty="0"/>
              <a:t>Еще один вид трудностей общения связан с застенчивостью – личностным свойством, возникающим в определенных ситуациях межличностного неформального общения и проявляющимся в нервно-психическом напряжении и психологическом дискомфорте.</a:t>
            </a:r>
          </a:p>
          <a:p>
            <a:r>
              <a:rPr lang="ru-RU" dirty="0"/>
              <a:t>Застенчивые дети по своим личностным и коммуникативным свойствам не являются однородной группой. Среди них выделяются неадаптированные (особо застенчивые и шизоидные личности) и адаптированные (застенчивые).</a:t>
            </a:r>
          </a:p>
          <a:p>
            <a:r>
              <a:rPr lang="ru-RU" dirty="0"/>
              <a:t>Особую форму трудностей при общении с окружающими испытывают лица, страдающие </a:t>
            </a:r>
            <a:r>
              <a:rPr lang="ru-RU" dirty="0" err="1"/>
              <a:t>логоневрозами</a:t>
            </a:r>
            <a:r>
              <a:rPr lang="ru-RU" dirty="0"/>
              <a:t>. Исследования показали, что у каждого из них свой комплекс неполноценности, который, начинаясь с глубокой неудовлетворенности притязаний в сфере коммуникаций, деформирует отношение личности </a:t>
            </a:r>
            <a:r>
              <a:rPr lang="ru-RU" dirty="0" err="1"/>
              <a:t>логоневротика</a:t>
            </a:r>
            <a:r>
              <a:rPr lang="ru-RU" dirty="0"/>
              <a:t> к другим сторонам его бытия.</a:t>
            </a:r>
          </a:p>
        </p:txBody>
      </p:sp>
    </p:spTree>
    <p:extLst>
      <p:ext uri="{BB962C8B-B14F-4D97-AF65-F5344CB8AC3E}">
        <p14:creationId xmlns:p14="http://schemas.microsoft.com/office/powerpoint/2010/main" val="337186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После </a:t>
            </a:r>
            <a:r>
              <a:rPr lang="ru-RU" b="1" dirty="0"/>
              <a:t>рассмотрения трудностей общения естественно возникает вопрос о путях и предотвращения и средствах</a:t>
            </a:r>
            <a:r>
              <a:rPr lang="ru-RU" dirty="0"/>
              <a:t> </a:t>
            </a:r>
            <a:r>
              <a:rPr lang="ru-RU" b="1" dirty="0"/>
              <a:t>коррекции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	Психологические </a:t>
            </a:r>
            <a:r>
              <a:rPr lang="ru-RU" dirty="0"/>
              <a:t>приемы инновационных игр положительно влияют на участников коррекционных групп. Этот вид </a:t>
            </a:r>
            <a:r>
              <a:rPr lang="ru-RU" dirty="0" err="1"/>
              <a:t>психокоррекционной</a:t>
            </a:r>
            <a:r>
              <a:rPr lang="ru-RU" dirty="0"/>
              <a:t> работы с людьми должен учитывать возраст, пол, </a:t>
            </a:r>
            <a:r>
              <a:rPr lang="ru-RU" dirty="0" smtClean="0"/>
              <a:t> </a:t>
            </a:r>
            <a:r>
              <a:rPr lang="ru-RU" dirty="0"/>
              <a:t>и другие отличительные черты участников </a:t>
            </a:r>
            <a:r>
              <a:rPr lang="ru-RU" dirty="0" err="1"/>
              <a:t>тренинговых</a:t>
            </a:r>
            <a:r>
              <a:rPr lang="ru-RU" dirty="0"/>
              <a:t> групп. </a:t>
            </a:r>
            <a:endParaRPr lang="ru-RU" dirty="0" smtClean="0"/>
          </a:p>
          <a:p>
            <a:r>
              <a:rPr lang="ru-RU" dirty="0" smtClean="0"/>
              <a:t>	В </a:t>
            </a:r>
            <a:r>
              <a:rPr lang="ru-RU" dirty="0"/>
              <a:t>программу включены приемы и упражнения, активизирующие направленное осознание различных форм невербальной активности, развивающие «чувства тела», специальные техники самомассажа для снятия напряжения в области «личностных зажимов», а также упражнения для совершенствования выразительных возможностей мимики, жестикуляции, голоса и др.</a:t>
            </a:r>
          </a:p>
          <a:p>
            <a:r>
              <a:rPr lang="ru-RU" dirty="0" smtClean="0"/>
              <a:t>	Обратная </a:t>
            </a:r>
            <a:r>
              <a:rPr lang="ru-RU" dirty="0"/>
              <a:t>связь включает сознательный контроль коммуникативных действий, наблюдение за партнером и оценку его реакций, последующее изменение в соответствии с этим собственного поведения. Обратная связь предполагает умение видеть себя со стороны и правильно судить о том, как партнер воспринимает себя в общении. Малоопытные собеседники чаще всего забывают об обратной связи и не умеют ее </a:t>
            </a:r>
            <a:r>
              <a:rPr lang="ru-RU" dirty="0" smtClean="0"/>
              <a:t>использовать.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891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  <a:p>
            <a:r>
              <a:rPr lang="ru-RU" dirty="0"/>
              <a:t>	</a:t>
            </a:r>
            <a:r>
              <a:rPr lang="ru-RU" dirty="0" smtClean="0"/>
              <a:t>Коммуникативные </a:t>
            </a:r>
            <a:r>
              <a:rPr lang="ru-RU" dirty="0"/>
              <a:t>способности – это умения и навыки общения. Дети разного возраста, культуры, разного уровня психологического развития, имеющие различный жизненный опыт, отличаются друг от друга по коммуникативным способностям. Образованные и культурные дети обладают более выраженными коммуникативными способностями, чем необразованные и малокультурные. Богатство и разнообразие жизненного опыта школьника, как правило, положительно коррелирует с развитостью у него коммуникативных способностей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	Дети </a:t>
            </a:r>
            <a:r>
              <a:rPr lang="ru-RU" dirty="0"/>
              <a:t>более импульсивны и непосредственны в общении, в их технике преобладают невербальные средства. У детей слабо развита обратная связь, а само общение нередко имеет чрезмерно эмоциональный характер. С возрастом эти особенности общения постепенно исчезают и оно становится более взвешенным, вербальным, рациональным, экспрессивно экономным. Совершенствуется и обратная связь.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1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368</TotalTime>
  <Words>634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   Психологическими причинами   этого могут быть: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</cp:revision>
  <dcterms:modified xsi:type="dcterms:W3CDTF">2015-07-22T22:16:59Z</dcterms:modified>
</cp:coreProperties>
</file>