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B12AE-7000-477D-A8EE-3AA1C4012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EEC7B6-5BA6-45ED-9A50-28E5B9384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4A2383-EF71-4F94-86FA-E68F38DB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453FF7-0751-4A81-A591-3B885A1F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228073-85D0-46B3-9B0C-5D24360A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CFB706-9B9F-4680-927D-49E592CAA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329E2-57E5-465F-81FE-113F9842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9802C6-E930-478A-9210-0EB3D3397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171282-0414-4403-9279-AADA9FA4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C54AB0-73A5-4DC5-B4E4-04529498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A8B4F7-2E8B-4462-88CB-DFBC45B1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7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4DC2DD-D173-473E-BBE6-14F8D7585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4055B1-90AD-4867-AF4C-DEC524347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D7A050-A343-4B19-B5B6-32D0A481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00F0BE-A45E-4FB9-835D-39BA912B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2D1A11-1971-4C6C-96DB-F514565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33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F509A-58BA-4342-97E8-D1583460F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4415E-949D-4ECD-B5DF-243A9AC9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359E9A-50C4-4E72-A358-C41B4F7D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8A26A0-F4C6-4B6E-8BFF-3C1A6905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85B755-85AB-4AE8-851A-A4836ED1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09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92B09-03CB-4D9F-915E-EC61CB6B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1BA5CE-13E4-436E-8C70-3A19084F5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90ED91-C401-4EAF-AB98-6BEC3A6D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6C754B-3C16-4F86-A66B-0AF9005C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09A78D-9FEB-4300-9491-C3328524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AA359-14E7-4512-A4CE-8D765B74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6C8547-32FF-4AAF-A37A-B8E073AF6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BA374D-4752-466A-8496-EAFBF6232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E33B2C-87A6-44EF-853D-0770B44C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BEAD77-1DDE-4EB9-A6DC-BCA84A1D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19EDF0-9120-45EB-8ED6-9A75D36A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0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EE5F9-9555-4082-BFF4-41EBDEC4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534190-5FF9-4C89-B885-406F7D7CC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BA749D-A26D-4045-9387-9F9A3DE95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296C4F-0E0E-40CC-8F93-5BD02C724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701A39-B16E-46B5-A3B6-354F8CCFD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3F35F66-29B5-4851-8339-7B406052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1574F3-1437-4004-B96F-EFB0A1F7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BDC8EB-4D33-42AC-A3F0-3430591B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48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3CA7D-E3CA-49F5-A82D-5F0050B3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9C63AA-8077-4659-B376-FF6A906A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F879F3-4CE0-48FD-B714-99F14A5D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E4F737-5761-45C9-B449-E8F896E1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39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1E306E-F45A-48DB-AE0E-AE72C8EA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C9CED0-D4DF-40C5-AD93-7E21E953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850637-37DE-41BA-A49D-CA650E73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4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72FC2D-C570-4897-80BD-86F90896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2632AB-3144-418A-A40E-9D7F680D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FAF30D-0E26-4B42-8956-5B871D84C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CFA3A0-BA0F-4734-93C1-ABF25A45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7900FA-CBDC-4553-A7DE-F136EE07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8BD46B-DA76-4099-90C3-47FAC281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5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25BB7-BE9D-4786-A186-A0BC5AC1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2B69A8-9639-40BF-B55A-E153AED80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A3349D-BEBD-4E70-B2F3-905437688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A31BF5-76B5-4864-B133-F18314AD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3DDBBF-738C-480E-BBC2-70C28569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84061-0517-4DE2-AD50-AF6F913E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9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9B5EDA-2202-461B-A37C-11ACA5FEE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CF8F33-5F7E-4387-8046-C106E0C1D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446652-729C-4168-9AD3-D521DDEF2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7BC8F-2998-4FE4-A0D8-3793BFE42981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0191AF-5222-43A8-B400-DBFF5B0EE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36BC74-AC47-466C-B2D5-2E916212B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277A4-4633-49FB-A284-F8F7A421CEF9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28E6D4-D02D-402D-B9E3-14B09CB6DEAA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88"/>
          <a:stretch/>
        </p:blipFill>
        <p:spPr>
          <a:xfrm>
            <a:off x="2309" y="0"/>
            <a:ext cx="8072582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65C1043-AB47-4EEC-AB00-80F08B1FE4A9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3"/>
          <a:stretch/>
        </p:blipFill>
        <p:spPr>
          <a:xfrm flipH="1">
            <a:off x="8074891" y="0"/>
            <a:ext cx="1507837" cy="6858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33734ED-16EE-4284-9EC8-7DD538B9A04B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3"/>
          <a:stretch/>
        </p:blipFill>
        <p:spPr>
          <a:xfrm>
            <a:off x="9582728" y="0"/>
            <a:ext cx="1507837" cy="6858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6EE03B1-C042-44B0-AF5E-B003C2DBFCB0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3"/>
          <a:stretch/>
        </p:blipFill>
        <p:spPr>
          <a:xfrm flipH="1">
            <a:off x="11090565" y="0"/>
            <a:ext cx="10991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9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75017" y="625974"/>
            <a:ext cx="9144000" cy="2387600"/>
          </a:xfrm>
        </p:spPr>
        <p:txBody>
          <a:bodyPr/>
          <a:lstStyle/>
          <a:p>
            <a:r>
              <a:rPr lang="en-US" dirty="0" smtClean="0"/>
              <a:t>Articles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5017" y="368086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the</a:t>
            </a:r>
          </a:p>
          <a:p>
            <a:r>
              <a:rPr lang="en-US" dirty="0" smtClean="0"/>
              <a:t>a/an</a:t>
            </a:r>
          </a:p>
          <a:p>
            <a:r>
              <a:rPr lang="en-US" dirty="0" smtClean="0"/>
              <a:t>zero article</a:t>
            </a:r>
          </a:p>
        </p:txBody>
      </p:sp>
    </p:spTree>
    <p:extLst>
      <p:ext uri="{BB962C8B-B14F-4D97-AF65-F5344CB8AC3E}">
        <p14:creationId xmlns:p14="http://schemas.microsoft.com/office/powerpoint/2010/main" val="8668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577" y="12999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Definite article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3297" y="1065235"/>
            <a:ext cx="10515600" cy="51962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We use </a:t>
            </a: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/>
              <a:t> :</a:t>
            </a:r>
          </a:p>
          <a:p>
            <a:r>
              <a:rPr lang="en-US" dirty="0"/>
              <a:t>when we talk about a unique </a:t>
            </a:r>
            <a:r>
              <a:rPr lang="en-US" dirty="0" smtClean="0"/>
              <a:t>subject</a:t>
            </a:r>
            <a:endParaRPr lang="ru-RU" dirty="0" smtClean="0"/>
          </a:p>
          <a:p>
            <a:pPr marL="0" indent="0">
              <a:buNone/>
            </a:pP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/>
              <a:t>sun shines brightly.</a:t>
            </a:r>
          </a:p>
          <a:p>
            <a:r>
              <a:rPr lang="en-US" dirty="0" smtClean="0"/>
              <a:t>when it is something we talk about before</a:t>
            </a:r>
          </a:p>
          <a:p>
            <a:pPr marL="0" indent="0">
              <a:buNone/>
            </a:pPr>
            <a:r>
              <a:rPr lang="en-US" i="1" dirty="0" smtClean="0"/>
              <a:t>I bought a book yesterday.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/>
              <a:t> book is about London.</a:t>
            </a:r>
          </a:p>
          <a:p>
            <a:r>
              <a:rPr lang="en-US" dirty="0" smtClean="0"/>
              <a:t>when the noun preceded by superlative adj. or ordinal numerals</a:t>
            </a:r>
          </a:p>
          <a:p>
            <a:pPr marL="0" indent="0">
              <a:buNone/>
            </a:pPr>
            <a:r>
              <a:rPr lang="en-US" i="1" dirty="0" smtClean="0"/>
              <a:t>He is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/>
              <a:t> best student in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/>
              <a:t> fifth class</a:t>
            </a:r>
          </a:p>
          <a:p>
            <a:r>
              <a:rPr lang="en-US" dirty="0" smtClean="0"/>
              <a:t>with geographical features</a:t>
            </a:r>
          </a:p>
          <a:p>
            <a:pPr marL="0" indent="0">
              <a:buNone/>
            </a:pPr>
            <a:r>
              <a:rPr lang="en-US" i="1" dirty="0" smtClean="0"/>
              <a:t>The most famous river in Britain is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/>
              <a:t> Thames.</a:t>
            </a:r>
          </a:p>
          <a:p>
            <a:r>
              <a:rPr lang="en-US" dirty="0" smtClean="0"/>
              <a:t>with historical period</a:t>
            </a:r>
          </a:p>
          <a:p>
            <a:pPr marL="0" indent="0">
              <a:buNone/>
            </a:pP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/>
              <a:t> Roman Empire was one of the most successful empires in world history.</a:t>
            </a:r>
          </a:p>
          <a:p>
            <a:r>
              <a:rPr lang="en-US" dirty="0" smtClean="0"/>
              <a:t>with expressions</a:t>
            </a:r>
          </a:p>
          <a:p>
            <a:pPr marL="0" indent="0">
              <a:buNone/>
            </a:pPr>
            <a:r>
              <a:rPr lang="en-US" i="1" dirty="0" smtClean="0"/>
              <a:t>in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/>
              <a:t> morning/evening, on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/>
              <a:t> one/other hand, on the right/left,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/>
              <a:t> kitchen/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i="1" dirty="0" smtClean="0"/>
              <a:t> living room…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907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99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Indefinite article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a/an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583" y="1102814"/>
            <a:ext cx="11277600" cy="56027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 smtClean="0"/>
              <a:t>We use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a/an</a:t>
            </a:r>
          </a:p>
          <a:p>
            <a:r>
              <a:rPr lang="en-US" sz="8000" dirty="0" smtClean="0"/>
              <a:t>When we talk about something for the first time</a:t>
            </a:r>
          </a:p>
          <a:p>
            <a:pPr marL="0" indent="0">
              <a:buNone/>
            </a:pPr>
            <a:r>
              <a:rPr lang="en-US" sz="8000" i="1" dirty="0" smtClean="0"/>
              <a:t>I bought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new car</a:t>
            </a:r>
          </a:p>
          <a:p>
            <a:r>
              <a:rPr lang="en-US" sz="8000" dirty="0" smtClean="0"/>
              <a:t>when we talk about one of many</a:t>
            </a:r>
          </a:p>
          <a:p>
            <a:pPr marL="0" indent="0">
              <a:buNone/>
            </a:pP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woman I know spends a lot of money on clothes</a:t>
            </a:r>
          </a:p>
          <a:p>
            <a:r>
              <a:rPr lang="en-US" sz="8000" dirty="0" smtClean="0"/>
              <a:t>If we talk about particular type of person or thing</a:t>
            </a:r>
          </a:p>
          <a:p>
            <a:pPr marL="0" indent="0">
              <a:buNone/>
            </a:pP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000" i="1" dirty="0" smtClean="0"/>
              <a:t>designer suit is expensive</a:t>
            </a:r>
          </a:p>
          <a:p>
            <a:r>
              <a:rPr lang="en-US" sz="8000" dirty="0" smtClean="0"/>
              <a:t>with jobs</a:t>
            </a:r>
          </a:p>
          <a:p>
            <a:pPr marL="0" indent="0">
              <a:buNone/>
            </a:pPr>
            <a:r>
              <a:rPr lang="en-US" sz="8000" i="1" dirty="0" smtClean="0"/>
              <a:t>I’m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teacher</a:t>
            </a:r>
          </a:p>
          <a:p>
            <a:r>
              <a:rPr lang="en-US" sz="8000" dirty="0" smtClean="0"/>
              <a:t>with single units of distance, time, weight, money, fraction</a:t>
            </a:r>
            <a:r>
              <a:rPr lang="en-US" sz="8000" i="1" dirty="0" smtClean="0"/>
              <a:t>s</a:t>
            </a:r>
          </a:p>
          <a:p>
            <a:pPr marL="0" indent="0">
              <a:buNone/>
            </a:pP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mile,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en-US" sz="8000" i="1" dirty="0" smtClean="0"/>
              <a:t> hour,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kilo,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cent,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euro,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third,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en-US" sz="8000" i="1" dirty="0" smtClean="0"/>
              <a:t> eight</a:t>
            </a:r>
          </a:p>
          <a:p>
            <a:r>
              <a:rPr lang="en-US" sz="8000" dirty="0" smtClean="0"/>
              <a:t>with the words </a:t>
            </a:r>
            <a:r>
              <a:rPr lang="en-US" sz="8000" u="sng" dirty="0" smtClean="0"/>
              <a:t>rather, quite, such</a:t>
            </a:r>
          </a:p>
          <a:p>
            <a:pPr marL="0" indent="0">
              <a:buNone/>
            </a:pPr>
            <a:r>
              <a:rPr lang="en-US" sz="8000" i="1" dirty="0" smtClean="0"/>
              <a:t>It’s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rather difficult question</a:t>
            </a:r>
          </a:p>
          <a:p>
            <a:r>
              <a:rPr lang="en-US" sz="8000" dirty="0" smtClean="0"/>
              <a:t>with expressions</a:t>
            </a:r>
          </a:p>
          <a:p>
            <a:pPr marL="0" indent="0">
              <a:buNone/>
            </a:pPr>
            <a:r>
              <a:rPr lang="en-US" sz="8000" i="1" dirty="0" smtClean="0"/>
              <a:t>in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hurry, as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result, to have </a:t>
            </a:r>
            <a:r>
              <a:rPr lang="en-US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8000" i="1" dirty="0" smtClean="0"/>
              <a:t> good time</a:t>
            </a:r>
          </a:p>
          <a:p>
            <a:pPr marL="0" indent="0">
              <a:buNone/>
            </a:pPr>
            <a:endParaRPr lang="en-US" sz="6000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013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737" y="121286"/>
            <a:ext cx="10515600" cy="8627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don’t use an article with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302" y="984070"/>
            <a:ext cx="10500361" cy="545474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we talk about tings in general</a:t>
            </a:r>
          </a:p>
          <a:p>
            <a:pPr marL="0" indent="0">
              <a:buNone/>
            </a:pPr>
            <a:r>
              <a:rPr lang="en-US" i="1" dirty="0" smtClean="0"/>
              <a:t>Modals are usually tall and slim.</a:t>
            </a:r>
          </a:p>
          <a:p>
            <a:r>
              <a:rPr lang="en-US" dirty="0" smtClean="0"/>
              <a:t>With abstract nouns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There </a:t>
            </a:r>
            <a:r>
              <a:rPr lang="en-US" i="1" dirty="0"/>
              <a:t>is no </a:t>
            </a:r>
            <a:r>
              <a:rPr lang="en-US" i="1" u="sng" dirty="0"/>
              <a:t>justice</a:t>
            </a:r>
            <a:r>
              <a:rPr lang="en-US" i="1" dirty="0"/>
              <a:t> in </a:t>
            </a:r>
            <a:r>
              <a:rPr lang="en-US" i="1" dirty="0" smtClean="0"/>
              <a:t>the world</a:t>
            </a:r>
            <a:r>
              <a:rPr lang="en-US" i="1" dirty="0"/>
              <a:t>! </a:t>
            </a:r>
            <a:endParaRPr lang="en-US" i="1" dirty="0" smtClean="0"/>
          </a:p>
          <a:p>
            <a:pPr marL="0" indent="0">
              <a:buNone/>
            </a:pPr>
            <a:r>
              <a:rPr lang="en-US" i="1" u="sng" dirty="0" smtClean="0"/>
              <a:t>Music</a:t>
            </a:r>
            <a:r>
              <a:rPr lang="en-US" i="1" dirty="0" smtClean="0"/>
              <a:t> makes me calm.</a:t>
            </a:r>
            <a:endParaRPr lang="ru-RU" i="1" dirty="0" smtClean="0"/>
          </a:p>
          <a:p>
            <a:r>
              <a:rPr lang="en-US" dirty="0" smtClean="0"/>
              <a:t>With countries, continents, languages</a:t>
            </a:r>
          </a:p>
          <a:p>
            <a:pPr marL="0" indent="0">
              <a:buNone/>
            </a:pPr>
            <a:r>
              <a:rPr lang="en-US" i="1" dirty="0" smtClean="0"/>
              <a:t>In Europe, in Asia, in France, In London, Spanish, Russian…</a:t>
            </a:r>
          </a:p>
          <a:p>
            <a:r>
              <a:rPr lang="en-US" dirty="0" smtClean="0"/>
              <a:t>With days and months</a:t>
            </a:r>
          </a:p>
          <a:p>
            <a:pPr marL="0" indent="0">
              <a:buNone/>
            </a:pPr>
            <a:r>
              <a:rPr lang="en-US" i="1" dirty="0" smtClean="0"/>
              <a:t>See you </a:t>
            </a:r>
            <a:r>
              <a:rPr lang="en-US" i="1" u="sng" dirty="0" smtClean="0"/>
              <a:t>on Monday</a:t>
            </a:r>
            <a:r>
              <a:rPr lang="en-US" i="1" dirty="0" smtClean="0"/>
              <a:t>. I’m going </a:t>
            </a:r>
            <a:r>
              <a:rPr lang="en-US" i="1" u="sng" dirty="0" smtClean="0"/>
              <a:t>to Greece </a:t>
            </a:r>
            <a:r>
              <a:rPr lang="en-US" i="1" dirty="0" smtClean="0"/>
              <a:t>in June.</a:t>
            </a:r>
          </a:p>
          <a:p>
            <a:r>
              <a:rPr lang="en-US" dirty="0" smtClean="0"/>
              <a:t>With meals</a:t>
            </a:r>
          </a:p>
          <a:p>
            <a:pPr marL="0" indent="0">
              <a:buNone/>
            </a:pPr>
            <a:r>
              <a:rPr lang="en-US" i="1" dirty="0" smtClean="0"/>
              <a:t>What do we have </a:t>
            </a:r>
            <a:r>
              <a:rPr lang="en-US" i="1" u="sng" dirty="0" smtClean="0"/>
              <a:t>for dinner</a:t>
            </a:r>
            <a:r>
              <a:rPr lang="en-US" i="1" dirty="0" smtClean="0"/>
              <a:t>?</a:t>
            </a:r>
          </a:p>
          <a:p>
            <a:r>
              <a:rPr lang="en-US" dirty="0" smtClean="0"/>
              <a:t>With the words</a:t>
            </a:r>
          </a:p>
          <a:p>
            <a:pPr marL="0" indent="0">
              <a:buNone/>
            </a:pPr>
            <a:r>
              <a:rPr lang="en-US" i="1" dirty="0" smtClean="0"/>
              <a:t>school, church, hospital, university, prison </a:t>
            </a:r>
            <a:r>
              <a:rPr lang="ru-RU" i="1" dirty="0" smtClean="0"/>
              <a:t>… </a:t>
            </a:r>
            <a:r>
              <a:rPr lang="en-US" dirty="0"/>
              <a:t>and other </a:t>
            </a:r>
            <a:r>
              <a:rPr lang="en-US" dirty="0" smtClean="0"/>
              <a:t>institutions</a:t>
            </a:r>
            <a:endParaRPr lang="ru-RU" dirty="0" smtClean="0"/>
          </a:p>
          <a:p>
            <a:r>
              <a:rPr lang="en-US" dirty="0" smtClean="0"/>
              <a:t>With expressions</a:t>
            </a:r>
          </a:p>
          <a:p>
            <a:pPr marL="0" indent="0">
              <a:buNone/>
            </a:pPr>
            <a:r>
              <a:rPr lang="en-US" i="1" dirty="0" smtClean="0"/>
              <a:t>By chance, by mistake, in fact, in case of</a:t>
            </a:r>
            <a:endParaRPr lang="ru-RU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17028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68" y="0"/>
            <a:ext cx="6923314" cy="6562899"/>
          </a:xfrm>
        </p:spPr>
      </p:pic>
      <p:sp>
        <p:nvSpPr>
          <p:cNvPr id="5" name="TextBox 4"/>
          <p:cNvSpPr txBox="1"/>
          <p:nvPr/>
        </p:nvSpPr>
        <p:spPr>
          <a:xfrm>
            <a:off x="8116388" y="843240"/>
            <a:ext cx="76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9303" y="1147405"/>
            <a:ext cx="47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91105" y="1140777"/>
            <a:ext cx="68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8322" y="1412234"/>
            <a:ext cx="58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74527" y="1781566"/>
            <a:ext cx="57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15646" y="2057110"/>
            <a:ext cx="63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9485" y="2323679"/>
            <a:ext cx="80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15646" y="3048000"/>
            <a:ext cx="78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91796" y="2593645"/>
            <a:ext cx="567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2949" y="2948634"/>
            <a:ext cx="590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9708" y="3207829"/>
            <a:ext cx="391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33682" y="3502616"/>
            <a:ext cx="52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0711" y="3818539"/>
            <a:ext cx="71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99565" y="4068873"/>
            <a:ext cx="60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81405" y="4390259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41475" y="4645882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64433" y="4941470"/>
            <a:ext cx="63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80119" y="5251303"/>
            <a:ext cx="60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00913" y="5547852"/>
            <a:ext cx="61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07532" y="5844401"/>
            <a:ext cx="55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07661" y="6121377"/>
            <a:ext cx="74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35093" y="6115492"/>
            <a:ext cx="659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152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5" grpId="0"/>
      <p:bldP spid="16" grpId="0"/>
      <p:bldP spid="18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powerpointbase.com-937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powerpointbase.com-937</Template>
  <TotalTime>97</TotalTime>
  <Words>371</Words>
  <Application>Microsoft Office PowerPoint</Application>
  <PresentationFormat>Широкоэкранный</PresentationFormat>
  <Paragraphs>74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powerpointbase.com-937</vt:lpstr>
      <vt:lpstr>Articles</vt:lpstr>
      <vt:lpstr>Definite article the</vt:lpstr>
      <vt:lpstr>Indefinite article a/an</vt:lpstr>
      <vt:lpstr>We don’t use an article with</vt:lpstr>
      <vt:lpstr>Let’s practice!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Irina</dc:creator>
  <cp:lastModifiedBy>Irina</cp:lastModifiedBy>
  <cp:revision>11</cp:revision>
  <dcterms:created xsi:type="dcterms:W3CDTF">2022-12-11T21:07:46Z</dcterms:created>
  <dcterms:modified xsi:type="dcterms:W3CDTF">2022-12-11T22:44:52Z</dcterms:modified>
</cp:coreProperties>
</file>