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2" r:id="rId6"/>
    <p:sldId id="263" r:id="rId7"/>
    <p:sldId id="273" r:id="rId8"/>
    <p:sldId id="260" r:id="rId9"/>
    <p:sldId id="275" r:id="rId10"/>
    <p:sldId id="276" r:id="rId11"/>
    <p:sldId id="264" r:id="rId12"/>
    <p:sldId id="265" r:id="rId13"/>
    <p:sldId id="259" r:id="rId14"/>
    <p:sldId id="279" r:id="rId15"/>
    <p:sldId id="272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44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15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31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18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10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13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3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6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58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42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44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0521D-EDD0-468B-BD82-DE7622424D8A}" type="datetimeFigureOut">
              <a:rPr lang="ru-RU" smtClean="0"/>
              <a:t>05.03.2023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631B-5DDC-4B27-9C04-A3411FEDB0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686049"/>
          </a:xfrm>
        </p:spPr>
        <p:txBody>
          <a:bodyPr>
            <a:noAutofit/>
          </a:bodyPr>
          <a:lstStyle/>
          <a:p>
            <a:r>
              <a:rPr lang="ru-RU" dirty="0" smtClean="0"/>
              <a:t>Мифологические сценарии будущего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1521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Презентация подготовлена учителем истории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и обществознания  МБОУ СОШ №17 г. Твери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Тимкиной Викторией Викторовной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Более или менее развитую эсхатологию находим в мифах аборигенов Америки, в мифологиях древнескандинавской, индуистской,  иранской</a:t>
            </a:r>
            <a:r>
              <a:rPr lang="ru-RU" smtClean="0"/>
              <a:t>, христианской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Мифологические представления человека Древнего мира на востоке о будущем 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55936"/>
              </p:ext>
            </p:extLst>
          </p:nvPr>
        </p:nvGraphicFramePr>
        <p:xfrm>
          <a:off x="251522" y="1772816"/>
          <a:ext cx="8496945" cy="405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8"/>
                <a:gridCol w="1598580"/>
                <a:gridCol w="1699389"/>
                <a:gridCol w="1526567"/>
                <a:gridCol w="1872211"/>
              </a:tblGrid>
              <a:tr h="1309138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Исторический  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происхождения мифа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произведения/мифа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Герои</a:t>
                      </a:r>
                    </a:p>
                    <a:p>
                      <a:r>
                        <a:rPr lang="ru-RU" dirty="0" smtClean="0"/>
                        <a:t>мифа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Сценарии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будущего</a:t>
                      </a:r>
                      <a:endParaRPr lang="ru-RU" dirty="0"/>
                    </a:p>
                  </a:txBody>
                  <a:tcPr/>
                </a:tc>
              </a:tr>
              <a:tr h="704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Первобытность/</a:t>
                      </a:r>
                    </a:p>
                    <a:p>
                      <a:r>
                        <a:rPr lang="ru-RU" sz="1400" dirty="0" smtClean="0"/>
                        <a:t>Древний</a:t>
                      </a:r>
                      <a:r>
                        <a:rPr lang="ru-RU" sz="1400" baseline="0" dirty="0" smtClean="0"/>
                        <a:t> мир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Индостан</a:t>
                      </a:r>
                    </a:p>
                    <a:p>
                      <a:r>
                        <a:rPr lang="ru-RU" sz="1400" dirty="0" smtClean="0"/>
                        <a:t>п-ов,</a:t>
                      </a:r>
                    </a:p>
                    <a:p>
                      <a:r>
                        <a:rPr lang="ru-RU" sz="1400" dirty="0" smtClean="0"/>
                        <a:t>Индия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Бхагавата-Пурана</a:t>
                      </a:r>
                      <a:r>
                        <a:rPr lang="ru-RU" sz="1400" dirty="0" smtClean="0"/>
                        <a:t> (текст канонической древнеиндийской литературы)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Мудрец Вьяса, Бог Брахма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Засуха, огненный ветер, дождь 12 лет, ночь Брахмы, день Брахмы,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сотворение нового</a:t>
                      </a:r>
                      <a:r>
                        <a:rPr lang="ru-RU" sz="1400" baseline="0" dirty="0" smtClean="0"/>
                        <a:t> мира</a:t>
                      </a:r>
                      <a:endParaRPr lang="ru-RU" sz="1400" dirty="0"/>
                    </a:p>
                  </a:txBody>
                  <a:tcPr/>
                </a:tc>
              </a:tr>
              <a:tr h="4084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Первобытность/</a:t>
                      </a:r>
                    </a:p>
                    <a:p>
                      <a:r>
                        <a:rPr lang="ru-RU" sz="1400" dirty="0" smtClean="0"/>
                        <a:t>Древний мир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Северная Африка,  Египет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«Книга мертвых»/</a:t>
                      </a:r>
                    </a:p>
                    <a:p>
                      <a:r>
                        <a:rPr lang="ru-RU" sz="1400" dirty="0" smtClean="0"/>
                        <a:t>«Главы по восхождению к свету»</a:t>
                      </a:r>
                    </a:p>
                    <a:p>
                      <a:r>
                        <a:rPr lang="ru-RU" sz="1400" dirty="0" smtClean="0"/>
                        <a:t>(сборник гимнов и религиозных текстов)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Бог </a:t>
                      </a:r>
                      <a:r>
                        <a:rPr lang="ru-RU" sz="1400" dirty="0" err="1" smtClean="0"/>
                        <a:t>Атум</a:t>
                      </a:r>
                      <a:r>
                        <a:rPr lang="ru-RU" sz="1400" dirty="0" smtClean="0"/>
                        <a:t>-Ра, боги Шу, </a:t>
                      </a:r>
                      <a:r>
                        <a:rPr lang="ru-RU" sz="1400" dirty="0" err="1" smtClean="0"/>
                        <a:t>Тефнут</a:t>
                      </a:r>
                      <a:r>
                        <a:rPr lang="ru-RU" sz="1400" dirty="0" smtClean="0"/>
                        <a:t>, Осирис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Мир превратится в первобытный океан </a:t>
                      </a:r>
                      <a:r>
                        <a:rPr lang="ru-RU" sz="1400" dirty="0" err="1" smtClean="0"/>
                        <a:t>Нун</a:t>
                      </a:r>
                      <a:r>
                        <a:rPr lang="ru-RU" sz="1400" dirty="0" smtClean="0"/>
                        <a:t> и бесконечность  </a:t>
                      </a:r>
                      <a:r>
                        <a:rPr lang="ru-RU" sz="1400" dirty="0" err="1" smtClean="0"/>
                        <a:t>Хух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как было в начале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1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Мифологические представления человека Древнего мира на </a:t>
            </a:r>
            <a:r>
              <a:rPr lang="ru-RU" sz="3200" dirty="0" smtClean="0"/>
              <a:t>западе </a:t>
            </a:r>
            <a:r>
              <a:rPr lang="ru-RU" sz="3200" dirty="0"/>
              <a:t>о будущем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212421"/>
              </p:ext>
            </p:extLst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831072"/>
                <a:gridCol w="1460768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Исторический  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Место происхождения мифа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произведения/мифа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Герои</a:t>
                      </a:r>
                    </a:p>
                    <a:p>
                      <a:r>
                        <a:rPr lang="ru-RU" dirty="0" smtClean="0"/>
                        <a:t>мифа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Сценарии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будущего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Древний</a:t>
                      </a:r>
                      <a:r>
                        <a:rPr lang="ru-RU" sz="1400" baseline="0" dirty="0" smtClean="0"/>
                        <a:t> мир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Балканский    п-ов,</a:t>
                      </a:r>
                    </a:p>
                    <a:p>
                      <a:r>
                        <a:rPr lang="ru-RU" sz="1400" dirty="0" smtClean="0"/>
                        <a:t>Греция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«О природе»</a:t>
                      </a:r>
                    </a:p>
                    <a:p>
                      <a:r>
                        <a:rPr lang="ru-RU" sz="1400" dirty="0" smtClean="0"/>
                        <a:t>Гераклит Эфесский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Трактат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Тимей</a:t>
                      </a:r>
                      <a:r>
                        <a:rPr lang="ru-RU" sz="1400" dirty="0" smtClean="0"/>
                        <a:t>» Платон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Зевс (Огонь)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предметы и явления природы рождаются из огня и исчезая,</a:t>
                      </a:r>
                      <a:r>
                        <a:rPr lang="ru-RU" sz="1400" baseline="0" dirty="0" smtClean="0"/>
                        <a:t> обращаю</a:t>
                      </a:r>
                      <a:r>
                        <a:rPr lang="ru-RU" sz="1400" dirty="0" smtClean="0"/>
                        <a:t>тся в огнь.</a:t>
                      </a:r>
                    </a:p>
                    <a:p>
                      <a:r>
                        <a:rPr lang="ru-RU" sz="1400" dirty="0" smtClean="0"/>
                        <a:t>Уничтожение мира огнем во время солнцестояния,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потоп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Древний мир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Апеннинский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п-ов,</a:t>
                      </a:r>
                    </a:p>
                    <a:p>
                      <a:r>
                        <a:rPr lang="ru-RU" sz="1600" dirty="0" smtClean="0"/>
                        <a:t>Италия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«Метаморфозы»</a:t>
                      </a:r>
                    </a:p>
                    <a:p>
                      <a:r>
                        <a:rPr lang="ru-RU" sz="1600" dirty="0" smtClean="0"/>
                        <a:t>Овидий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Бог Янус двуликий (ворота)</a:t>
                      </a:r>
                    </a:p>
                    <a:p>
                      <a:r>
                        <a:rPr lang="ru-RU" sz="1600" dirty="0" smtClean="0"/>
                        <a:t>Бог Юпитер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 начала принадлежат Янусу, а завершение свершений Юпитеру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7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Древние </a:t>
            </a:r>
            <a:r>
              <a:rPr lang="ru-RU" sz="3100" dirty="0" smtClean="0"/>
              <a:t>календари – </a:t>
            </a:r>
            <a:r>
              <a:rPr lang="ru-RU" sz="3100" dirty="0" smtClean="0"/>
              <a:t>«подзорная труба» </a:t>
            </a:r>
            <a:r>
              <a:rPr lang="ru-RU" sz="3100" dirty="0" smtClean="0"/>
              <a:t>будущего.</a:t>
            </a:r>
            <a:br>
              <a:rPr lang="ru-RU" sz="3100" dirty="0" smtClean="0"/>
            </a:br>
            <a:r>
              <a:rPr lang="ru-RU" sz="3100" dirty="0" smtClean="0"/>
              <a:t>Календарь </a:t>
            </a:r>
            <a:r>
              <a:rPr lang="ru-RU" sz="3100" dirty="0"/>
              <a:t>майя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Система календарей, созданных в доколумбовую эпоху, используемая и другими народами Америки</a:t>
            </a:r>
          </a:p>
          <a:p>
            <a:r>
              <a:rPr lang="ru-RU" dirty="0" smtClean="0"/>
              <a:t>Каменный круг, разграниченный на сектора</a:t>
            </a:r>
          </a:p>
          <a:p>
            <a:r>
              <a:rPr lang="ru-RU" dirty="0" smtClean="0"/>
              <a:t>Вычислена точная длительность солнечного года – 365,242 суток</a:t>
            </a:r>
          </a:p>
          <a:p>
            <a:r>
              <a:rPr lang="ru-RU" dirty="0" smtClean="0"/>
              <a:t>Конец календаря означает полное уничтожение цивилизации. Нынешний цикл – уже пятый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Циклы заканчивались землетрясением,  ураганами,  извержением вулкана, потопом</a:t>
            </a:r>
            <a:endParaRPr lang="ru-RU" dirty="0"/>
          </a:p>
          <a:p>
            <a:r>
              <a:rPr lang="ru-RU" dirty="0" smtClean="0"/>
              <a:t>Данная система согласуется с циклами движения больших и малых небесных светил, с естественными ритмами энергии во Вселенной</a:t>
            </a:r>
          </a:p>
          <a:p>
            <a:r>
              <a:rPr lang="ru-RU" dirty="0" smtClean="0"/>
              <a:t>Каждый день считается уникальным и имеет собственное предназначение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6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майя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14004"/>
            <a:ext cx="4792960" cy="47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Будущее в мифологическом сознании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Концы света теряются в космической бесконечности, в бесчисленности переходов в новое качество;</a:t>
            </a:r>
          </a:p>
          <a:p>
            <a:r>
              <a:rPr lang="ru-RU" dirty="0" smtClean="0"/>
              <a:t>Открывается глубокая временная перспектива, в которой просматривается все мировое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8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Ресурс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Энциклопедия для детей. Т.6. Религии мира/ Глав. Ред. М.Д. Аксенова. – М.: </a:t>
            </a:r>
            <a:r>
              <a:rPr lang="ru-RU" sz="1600" dirty="0" err="1" smtClean="0"/>
              <a:t>Аванта</a:t>
            </a:r>
            <a:r>
              <a:rPr lang="ru-RU" sz="1600" dirty="0" smtClean="0"/>
              <a:t>+, 2000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176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мифа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Миф (от др. греч. - сказание, предание) – повествование о богах, духах, обожествленных героях и первопредках, участвовавших в создании самого мира, его элементах как природных, так и культурных, возникшее в первобытном обществе;</a:t>
            </a:r>
          </a:p>
          <a:p>
            <a:pPr algn="just"/>
            <a:r>
              <a:rPr lang="ru-RU" dirty="0" smtClean="0"/>
              <a:t>В мифах переплетены ранние элементы религии, философии, науки и искусства;</a:t>
            </a:r>
          </a:p>
          <a:p>
            <a:pPr algn="just"/>
            <a:r>
              <a:rPr lang="ru-RU" dirty="0" smtClean="0"/>
              <a:t>Миф – древнейший способ познания мира</a:t>
            </a:r>
          </a:p>
        </p:txBody>
      </p:sp>
    </p:spTree>
    <p:extLst>
      <p:ext uri="{BB962C8B-B14F-4D97-AF65-F5344CB8AC3E}">
        <p14:creationId xmlns:p14="http://schemas.microsoft.com/office/powerpoint/2010/main" val="29210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«особой»</a:t>
            </a:r>
            <a:br>
              <a:rPr lang="ru-RU" dirty="0" smtClean="0"/>
            </a:br>
            <a:r>
              <a:rPr lang="ru-RU" dirty="0" smtClean="0"/>
              <a:t> мифологической логики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Архаичный человек не выделял себя из природной и социальной среды;</a:t>
            </a:r>
          </a:p>
          <a:p>
            <a:r>
              <a:rPr lang="ru-RU" dirty="0" smtClean="0"/>
              <a:t>Его мышление неотделимо от эмоций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8" y="2060848"/>
            <a:ext cx="3528392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234806"/>
            <a:ext cx="467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Скандинавские </a:t>
            </a:r>
            <a:r>
              <a:rPr lang="ru-RU" dirty="0" smtClean="0"/>
              <a:t>представления о мироздании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3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мифов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 происхождении мира – КОСМОГОНИЧЕСКИЕ мифы;</a:t>
            </a:r>
          </a:p>
          <a:p>
            <a:r>
              <a:rPr lang="ru-RU" dirty="0" smtClean="0"/>
              <a:t>о конце мира – ЭСХАТОЛОГИЧЕСКИЕ мифы;</a:t>
            </a:r>
          </a:p>
          <a:p>
            <a:r>
              <a:rPr lang="ru-RU" dirty="0"/>
              <a:t>о</a:t>
            </a:r>
            <a:r>
              <a:rPr lang="ru-RU" dirty="0" smtClean="0"/>
              <a:t> происхождении человека – АНТРОПОГОНИЧЕСКИЕ мифы;</a:t>
            </a:r>
          </a:p>
          <a:p>
            <a:r>
              <a:rPr lang="ru-RU" dirty="0"/>
              <a:t>о</a:t>
            </a:r>
            <a:r>
              <a:rPr lang="ru-RU" dirty="0" smtClean="0"/>
              <a:t> возникновении Солнца – СОЛЯРНЫЕ мифы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" b="9007"/>
          <a:stretch/>
        </p:blipFill>
        <p:spPr>
          <a:xfrm>
            <a:off x="5651500" y="1620005"/>
            <a:ext cx="2971800" cy="4082296"/>
          </a:xfrm>
        </p:spPr>
      </p:pic>
      <p:sp>
        <p:nvSpPr>
          <p:cNvPr id="6" name="TextBox 5"/>
          <p:cNvSpPr txBox="1"/>
          <p:nvPr/>
        </p:nvSpPr>
        <p:spPr>
          <a:xfrm>
            <a:off x="5903292" y="5896648"/>
            <a:ext cx="260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Японская богиня Солнца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2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Сходные темы и мотивы </a:t>
            </a:r>
            <a:br>
              <a:rPr lang="ru-RU" dirty="0"/>
            </a:br>
            <a:r>
              <a:rPr lang="ru-RU" dirty="0"/>
              <a:t>в мифах разных народов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Одухотворение, очеловечивание </a:t>
            </a:r>
            <a:r>
              <a:rPr lang="ru-RU" dirty="0"/>
              <a:t>всей </a:t>
            </a:r>
            <a:r>
              <a:rPr lang="ru-RU" dirty="0" smtClean="0"/>
              <a:t>природы;</a:t>
            </a:r>
          </a:p>
          <a:p>
            <a:r>
              <a:rPr lang="ru-RU" dirty="0" smtClean="0"/>
              <a:t>Культ божества, героя;</a:t>
            </a:r>
          </a:p>
          <a:p>
            <a:r>
              <a:rPr lang="ru-RU" dirty="0" smtClean="0"/>
              <a:t>Стихии, боги, предметы, герои – связаны семейно-родовыми отношениями;</a:t>
            </a:r>
          </a:p>
          <a:p>
            <a:r>
              <a:rPr lang="ru-RU" dirty="0" smtClean="0"/>
              <a:t>Конфликт божества с противостоящими силами, человеком. Разрешение конфликта с помощью божественного провидения;</a:t>
            </a:r>
            <a:endParaRPr lang="ru-RU" dirty="0"/>
          </a:p>
          <a:p>
            <a:r>
              <a:rPr lang="ru-RU" dirty="0" smtClean="0"/>
              <a:t>Конец света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Варианты развития </a:t>
            </a:r>
            <a:r>
              <a:rPr lang="ru-RU" dirty="0" smtClean="0"/>
              <a:t>событий согласно мифам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Пессимистичные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Из-за неправильного поведения людей, «ухудшения» человека будет уничтожено все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Оптимистичные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Разрушительные явления в мире - созидательны, благостны, так как начнется новое сотворение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1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Мифы выросли на основе народного сознания, выражали  мироощущение и миропонимание эпохи их создания;</a:t>
            </a:r>
          </a:p>
          <a:p>
            <a:r>
              <a:rPr lang="ru-RU" dirty="0" smtClean="0"/>
              <a:t>Но они прошли обработку в среде жрецов, религиозных мыслителей, философов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38600" cy="2692400"/>
          </a:xfrm>
        </p:spPr>
      </p:pic>
      <p:sp>
        <p:nvSpPr>
          <p:cNvPr id="7" name="TextBox 6"/>
          <p:cNvSpPr txBox="1"/>
          <p:nvPr/>
        </p:nvSpPr>
        <p:spPr>
          <a:xfrm>
            <a:off x="5271988" y="4920762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Пещера </a:t>
            </a:r>
            <a:r>
              <a:rPr lang="ru-RU" dirty="0" err="1" smtClean="0"/>
              <a:t>Альтамира</a:t>
            </a:r>
            <a:r>
              <a:rPr lang="ru-RU" dirty="0" smtClean="0"/>
              <a:t>, Испания, </a:t>
            </a:r>
          </a:p>
          <a:p>
            <a:r>
              <a:rPr lang="ru-RU" dirty="0"/>
              <a:t>н</a:t>
            </a:r>
            <a:r>
              <a:rPr lang="ru-RU" dirty="0" smtClean="0"/>
              <a:t>аскальная живопись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6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Интеллектуальная оптика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Представления о конце света зависят               от познания и овладения реальностью </a:t>
            </a:r>
          </a:p>
          <a:p>
            <a:pPr marL="0" indent="0" algn="ctr">
              <a:buNone/>
            </a:pPr>
            <a:endParaRPr lang="ru-RU" sz="2000" i="1" dirty="0"/>
          </a:p>
          <a:p>
            <a:pPr marL="0" indent="0" algn="ctr">
              <a:buNone/>
            </a:pPr>
            <a:r>
              <a:rPr lang="ru-RU" sz="2000" i="1" dirty="0" smtClean="0"/>
              <a:t>                                                         </a:t>
            </a:r>
            <a:endParaRPr lang="ru-RU" sz="2000" i="1" dirty="0" smtClean="0"/>
          </a:p>
          <a:p>
            <a:pPr marL="0" indent="0" algn="r">
              <a:buNone/>
            </a:pPr>
            <a:r>
              <a:rPr lang="ru-RU" sz="2000" i="1" dirty="0" smtClean="0"/>
              <a:t> </a:t>
            </a:r>
            <a:r>
              <a:rPr lang="ru-RU" sz="2000" i="1" dirty="0" smtClean="0"/>
              <a:t>Все говорят, что смерть грозит природе.</a:t>
            </a:r>
          </a:p>
          <a:p>
            <a:pPr marL="0" indent="0" algn="r">
              <a:buNone/>
            </a:pPr>
            <a:r>
              <a:rPr lang="ru-RU" sz="2000" i="1" dirty="0" smtClean="0"/>
              <a:t>Раз и в планетах, и на небосводе</a:t>
            </a:r>
          </a:p>
          <a:p>
            <a:pPr marL="0" indent="0" algn="r">
              <a:buNone/>
            </a:pPr>
            <a:r>
              <a:rPr lang="ru-RU" sz="2000" i="1" dirty="0" smtClean="0"/>
              <a:t>Так много нового, мир обречен…</a:t>
            </a:r>
          </a:p>
          <a:p>
            <a:pPr marL="0" indent="0" algn="r">
              <a:buNone/>
            </a:pPr>
            <a:r>
              <a:rPr lang="ru-RU" sz="2000" i="1" dirty="0" smtClean="0"/>
              <a:t>Все рушится, и связь времен пропала.</a:t>
            </a:r>
          </a:p>
          <a:p>
            <a:pPr marL="0" indent="0" algn="r">
              <a:buNone/>
            </a:pPr>
            <a:endParaRPr lang="ru-RU" sz="2000" i="1" dirty="0" smtClean="0"/>
          </a:p>
          <a:p>
            <a:pPr marL="0" indent="0" algn="r">
              <a:buNone/>
            </a:pPr>
            <a:r>
              <a:rPr lang="ru-RU" sz="2000" i="1" dirty="0" smtClean="0"/>
              <a:t>Джон Донн, англ. поэт, </a:t>
            </a:r>
            <a:r>
              <a:rPr lang="en-US" sz="2000" i="1" dirty="0" smtClean="0"/>
              <a:t>XVII</a:t>
            </a:r>
            <a:r>
              <a:rPr lang="ru-RU" sz="2000" i="1" dirty="0" smtClean="0"/>
              <a:t> в.</a:t>
            </a:r>
            <a:endParaRPr lang="ru-RU" sz="20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6296" r="29861" b="10494"/>
          <a:stretch/>
        </p:blipFill>
        <p:spPr>
          <a:xfrm>
            <a:off x="1043608" y="3140968"/>
            <a:ext cx="2468488" cy="30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Время появления</a:t>
            </a:r>
            <a:br>
              <a:rPr lang="ru-RU" dirty="0" smtClean="0"/>
            </a:br>
            <a:r>
              <a:rPr lang="ru-RU" dirty="0" smtClean="0"/>
              <a:t> эсхатологических мифов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3086" r="4341" b="9647"/>
          <a:stretch/>
        </p:blipFill>
        <p:spPr>
          <a:xfrm>
            <a:off x="901700" y="1739900"/>
            <a:ext cx="3124200" cy="39497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Мифы о «последних» вещах, о конце мира возникают относительно поздно и опираются на модели мифов календарных, мифов о смене эпох, космогонических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986442"/>
            <a:ext cx="226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Лотос Вишну Брахмы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694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Мифологические сценарии будущего </vt:lpstr>
      <vt:lpstr>Понятие мифа</vt:lpstr>
      <vt:lpstr>Причины «особой»  мифологической логики</vt:lpstr>
      <vt:lpstr>Виды мифов</vt:lpstr>
      <vt:lpstr>Сходные темы и мотивы  в мифах разных народов </vt:lpstr>
      <vt:lpstr>Варианты развития событий согласно мифам</vt:lpstr>
      <vt:lpstr>Презентация PowerPoint</vt:lpstr>
      <vt:lpstr>Интеллектуальная оптика</vt:lpstr>
      <vt:lpstr>Время появления  эсхатологических мифов</vt:lpstr>
      <vt:lpstr>Презентация PowerPoint</vt:lpstr>
      <vt:lpstr>Мифологические представления человека Древнего мира на востоке о будущем </vt:lpstr>
      <vt:lpstr>Мифологические представления человека Древнего мира на западе о будущем </vt:lpstr>
      <vt:lpstr>Древние календари – «подзорная труба» будущего. Календарь майя </vt:lpstr>
      <vt:lpstr>Календарь майя</vt:lpstr>
      <vt:lpstr>Будущее в мифологическом сознании</vt:lpstr>
      <vt:lpstr>Ресурс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Мифологические сценарии будущего</dc:title>
  <dc:creator>User</dc:creator>
  <cp:lastModifiedBy>User</cp:lastModifiedBy>
  <cp:revision>228</cp:revision>
  <dcterms:created xsi:type="dcterms:W3CDTF">2020-07-09T14:32:23Z</dcterms:created>
  <dcterms:modified xsi:type="dcterms:W3CDTF">2023-03-05T11:12:43Z</dcterms:modified>
</cp:coreProperties>
</file>