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8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58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E9E865-519D-4AA2-A91C-778AB2D2050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39D7659-49A8-4F82-9345-40BD466C1A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smtClean="0">
                <a:latin typeface="Calibri"/>
                <a:ea typeface="Calibri"/>
                <a:cs typeface="Times New Roman"/>
              </a:rPr>
              <a:t>современные 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>подходы к обучению одаренных детей и детей, имеющих трудности в </a:t>
            </a:r>
            <a:r>
              <a:rPr lang="ru-RU" sz="3600" dirty="0" smtClean="0">
                <a:latin typeface="Calibri"/>
                <a:ea typeface="Calibri"/>
                <a:cs typeface="Times New Roman"/>
              </a:rPr>
              <a:t>обучении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115" y="3568854"/>
            <a:ext cx="3085726" cy="326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07904" y="5085184"/>
            <a:ext cx="5292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Государственное </a:t>
            </a:r>
            <a:r>
              <a:rPr lang="ru-RU" dirty="0"/>
              <a:t>бюджетное дошкольное образовательное учреждение детский сад № 60 «</a:t>
            </a:r>
            <a:r>
              <a:rPr lang="ru-RU" dirty="0" smtClean="0"/>
              <a:t>Гнёздышко» </a:t>
            </a:r>
            <a:r>
              <a:rPr lang="ru-RU" dirty="0"/>
              <a:t>компенсирующего вида </a:t>
            </a:r>
            <a:r>
              <a:rPr lang="ru-RU" dirty="0" smtClean="0"/>
              <a:t>Фрунзенского </a:t>
            </a:r>
            <a:r>
              <a:rPr lang="ru-RU" dirty="0"/>
              <a:t>района Санкт-Петербурга </a:t>
            </a:r>
            <a:endParaRPr lang="ru-RU" dirty="0" smtClean="0"/>
          </a:p>
          <a:p>
            <a:pPr algn="ctr"/>
            <a:r>
              <a:rPr lang="ru-RU" dirty="0" smtClean="0"/>
              <a:t>Автор </a:t>
            </a:r>
            <a:r>
              <a:rPr lang="ru-RU" dirty="0"/>
              <a:t>проекта- воспитатель Ледяева Е.Ю.</a:t>
            </a:r>
          </a:p>
        </p:txBody>
      </p:sp>
    </p:spTree>
    <p:extLst>
      <p:ext uri="{BB962C8B-B14F-4D97-AF65-F5344CB8AC3E}">
        <p14:creationId xmlns:p14="http://schemas.microsoft.com/office/powerpoint/2010/main" val="329533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>
            <a:normAutofit/>
          </a:bodyPr>
          <a:lstStyle/>
          <a:p>
            <a:r>
              <a:rPr lang="ru-RU" b="1" dirty="0"/>
              <a:t>2.	Особенности психического развития: </a:t>
            </a:r>
          </a:p>
          <a:p>
            <a:pPr algn="just"/>
            <a:r>
              <a:rPr lang="ru-RU" dirty="0" smtClean="0"/>
              <a:t>опережающее </a:t>
            </a:r>
            <a:r>
              <a:rPr lang="ru-RU" dirty="0"/>
              <a:t>сверстников нравственное развитие; </a:t>
            </a:r>
          </a:p>
          <a:p>
            <a:pPr algn="just"/>
            <a:r>
              <a:rPr lang="ru-RU" dirty="0" smtClean="0"/>
              <a:t>обостренное </a:t>
            </a:r>
            <a:r>
              <a:rPr lang="ru-RU" dirty="0"/>
              <a:t>чувство справедливости; </a:t>
            </a:r>
          </a:p>
          <a:p>
            <a:pPr algn="just"/>
            <a:r>
              <a:rPr lang="ru-RU" dirty="0" smtClean="0"/>
              <a:t>высокая </a:t>
            </a:r>
            <a:r>
              <a:rPr lang="ru-RU" dirty="0"/>
              <a:t>требовательность к себе и окружающим;</a:t>
            </a:r>
          </a:p>
          <a:p>
            <a:pPr algn="just"/>
            <a:r>
              <a:rPr lang="ru-RU" dirty="0" smtClean="0"/>
              <a:t>высокая </a:t>
            </a:r>
            <a:r>
              <a:rPr lang="ru-RU" dirty="0"/>
              <a:t>чувствительность к невербальным сигналам; </a:t>
            </a:r>
          </a:p>
          <a:p>
            <a:pPr algn="just"/>
            <a:r>
              <a:rPr lang="ru-RU" dirty="0" smtClean="0"/>
              <a:t>живое </a:t>
            </a:r>
            <a:r>
              <a:rPr lang="ru-RU" dirty="0"/>
              <a:t>воображение, часто провоцирующее  проявление лжи-фантазии; </a:t>
            </a:r>
          </a:p>
          <a:p>
            <a:pPr algn="just"/>
            <a:r>
              <a:rPr lang="ru-RU" dirty="0" smtClean="0"/>
              <a:t>неуравновешенность</a:t>
            </a:r>
            <a:r>
              <a:rPr lang="ru-RU" dirty="0"/>
              <a:t>, порывистость, нетерпеливость; </a:t>
            </a:r>
          </a:p>
          <a:p>
            <a:pPr algn="just"/>
            <a:r>
              <a:rPr lang="ru-RU" dirty="0" smtClean="0"/>
              <a:t>возможны </a:t>
            </a:r>
            <a:r>
              <a:rPr lang="ru-RU" dirty="0"/>
              <a:t>трудности в общении со сверстниками и возрастное проявление эгоцентризма.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590580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54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3.	Особенности физического развития:  </a:t>
            </a:r>
          </a:p>
          <a:p>
            <a:pPr algn="just"/>
            <a:r>
              <a:rPr lang="ru-RU" dirty="0" smtClean="0"/>
              <a:t>высокий </a:t>
            </a:r>
            <a:r>
              <a:rPr lang="ru-RU" dirty="0"/>
              <a:t>энергетический уровень /организм быстро восстанавливает  свою работоспособность, поэтому ребенку требуется  незначительное время для сна и отдыха/; </a:t>
            </a:r>
          </a:p>
          <a:p>
            <a:pPr algn="just"/>
            <a:r>
              <a:rPr lang="ru-RU" dirty="0" smtClean="0"/>
              <a:t>раньше </a:t>
            </a:r>
            <a:r>
              <a:rPr lang="ru-RU" dirty="0"/>
              <a:t>сверстников одаренный ребенок овладевает навыками ходьбы, езды на велосипеде.</a:t>
            </a:r>
          </a:p>
          <a:p>
            <a:pPr algn="just"/>
            <a:r>
              <a:rPr lang="ru-RU" dirty="0" smtClean="0"/>
              <a:t>Но</a:t>
            </a:r>
            <a:r>
              <a:rPr lang="ru-RU" dirty="0"/>
              <a:t>, навыки самообслуживания развиты плохо из-за несовершенства развития мелкой моторики руки, что свойственно возрастным особенностям дошкольников.</a:t>
            </a:r>
          </a:p>
          <a:p>
            <a:pPr algn="just"/>
            <a:r>
              <a:rPr lang="ru-RU" dirty="0" smtClean="0"/>
              <a:t>Зрение </a:t>
            </a:r>
            <a:r>
              <a:rPr lang="ru-RU" dirty="0"/>
              <a:t>нестабильно, т.к.  из-за большого исследовательского интереса ребенок может длительное время напрягать его, сосредотачиваясь на решении  интересующей его проблемы.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93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Приёмы работы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Ускоренное </a:t>
            </a:r>
            <a:r>
              <a:rPr lang="ru-RU" dirty="0"/>
              <a:t>обучение – перепрыгивание возраста.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карты ИОМ, программы, дорожные </a:t>
            </a:r>
            <a:r>
              <a:rPr lang="ru-RU" dirty="0" err="1"/>
              <a:t>карторазвитие</a:t>
            </a:r>
            <a:endParaRPr lang="ru-RU" dirty="0"/>
          </a:p>
          <a:p>
            <a:r>
              <a:rPr lang="ru-RU" dirty="0" smtClean="0"/>
              <a:t>Высококвалифицированный </a:t>
            </a:r>
            <a:r>
              <a:rPr lang="ru-RU" dirty="0"/>
              <a:t>специалист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специализированных образовательных учреждений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60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Диагностика одаренности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Методики </a:t>
            </a:r>
            <a:r>
              <a:rPr lang="ru-RU" dirty="0"/>
              <a:t>диагностики детской одаренности для психологов традиционно разрабатывались и продолжают разрабатываться довольно интенсивно. Наибольшей популярностью при диагностике детской одаренности у российских психологов пользуются: </a:t>
            </a:r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/>
              <a:t>прогрессивные матрицы </a:t>
            </a:r>
            <a:r>
              <a:rPr lang="ru-RU" dirty="0" err="1"/>
              <a:t>Дж.Равена</a:t>
            </a:r>
            <a:r>
              <a:rPr lang="ru-RU" dirty="0"/>
              <a:t>», «тест </a:t>
            </a:r>
            <a:r>
              <a:rPr lang="ru-RU" dirty="0" err="1"/>
              <a:t>Д.Векслера</a:t>
            </a:r>
            <a:r>
              <a:rPr lang="ru-RU" dirty="0"/>
              <a:t>», невербальный и вербальный варианты теста </a:t>
            </a:r>
            <a:r>
              <a:rPr lang="ru-RU" dirty="0" err="1"/>
              <a:t>П.Торенса</a:t>
            </a:r>
            <a:r>
              <a:rPr lang="ru-RU" dirty="0"/>
              <a:t>, многочисленные методики, направленные на определение эффективности познавательных процессов, и многие другие. </a:t>
            </a:r>
            <a:endParaRPr lang="ru-RU" dirty="0" smtClean="0"/>
          </a:p>
          <a:p>
            <a:pPr algn="just"/>
            <a:r>
              <a:rPr lang="ru-RU" dirty="0" smtClean="0"/>
              <a:t>методики </a:t>
            </a:r>
            <a:r>
              <a:rPr lang="ru-RU" dirty="0" err="1"/>
              <a:t>Дж.Равена</a:t>
            </a:r>
            <a:r>
              <a:rPr lang="ru-RU" dirty="0"/>
              <a:t> (конвергентное мышление) и </a:t>
            </a:r>
            <a:r>
              <a:rPr lang="ru-RU" dirty="0" err="1"/>
              <a:t>П.Торренса</a:t>
            </a:r>
            <a:r>
              <a:rPr lang="ru-RU" dirty="0"/>
              <a:t> (дивергентное мышление). Они отвечают основным требованиям, предъявляемым к диагностическим методикам (</a:t>
            </a:r>
            <a:r>
              <a:rPr lang="ru-RU" dirty="0" err="1"/>
              <a:t>валидность</a:t>
            </a:r>
            <a:r>
              <a:rPr lang="ru-RU" dirty="0"/>
              <a:t>, надежность, и т.д.), не требовали больших временных затрат при обследовании детей и обработке результатов.</a:t>
            </a:r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5918330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00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Методики диагностики для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педагогов </a:t>
            </a:r>
            <a:r>
              <a:rPr lang="ru-RU" dirty="0"/>
              <a:t>и родителей.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Методики </a:t>
            </a:r>
            <a:r>
              <a:rPr lang="ru-RU" dirty="0"/>
              <a:t>этой группы качественно отличаются от методик для психологов. Но они разрабатываются мало.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основном </a:t>
            </a:r>
            <a:r>
              <a:rPr lang="ru-RU" dirty="0" smtClean="0"/>
              <a:t>используются: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тест-анкеты, </a:t>
            </a:r>
            <a:endParaRPr lang="ru-RU" dirty="0" smtClean="0"/>
          </a:p>
          <a:p>
            <a:pPr algn="just"/>
            <a:r>
              <a:rPr lang="ru-RU" dirty="0" smtClean="0"/>
              <a:t>нормативные </a:t>
            </a:r>
            <a:r>
              <a:rPr lang="ru-RU" dirty="0"/>
              <a:t>шкалы, </a:t>
            </a:r>
            <a:endParaRPr lang="ru-RU" dirty="0" smtClean="0"/>
          </a:p>
          <a:p>
            <a:pPr algn="just"/>
            <a:r>
              <a:rPr lang="ru-RU" dirty="0" smtClean="0"/>
              <a:t>доступные </a:t>
            </a:r>
            <a:r>
              <a:rPr lang="ru-RU" dirty="0"/>
              <a:t>тесты (Словесные ассоциации, конструирование математических задач, завершение сказок/3 разные концовки/, и т.д</a:t>
            </a:r>
            <a:r>
              <a:rPr lang="ru-RU" dirty="0" smtClean="0"/>
              <a:t>.)</a:t>
            </a:r>
          </a:p>
          <a:p>
            <a:pPr algn="just"/>
            <a:r>
              <a:rPr lang="ru-RU" dirty="0" smtClean="0"/>
              <a:t>однако</a:t>
            </a:r>
            <a:r>
              <a:rPr lang="ru-RU" dirty="0"/>
              <a:t>, большинство педагогов довольно точно идентифицируют основные параметры одаренности.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5991229"/>
            <a:ext cx="1115616" cy="83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900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Условия развития детской одаренности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1.	Создание специальных условий для развития творческих способностей ребенка</a:t>
            </a:r>
          </a:p>
          <a:p>
            <a:pPr algn="just"/>
            <a:r>
              <a:rPr lang="ru-RU" dirty="0" smtClean="0"/>
              <a:t>Наличие  в ДОУ и семье ребенка книг, игрушек, игр полезных для его развития</a:t>
            </a:r>
          </a:p>
          <a:p>
            <a:pPr algn="just"/>
            <a:r>
              <a:rPr lang="ru-RU" dirty="0" smtClean="0"/>
              <a:t>Обеспечение ребенка материалами для творчества /бумага, краски, клей, пластилин, ненужные взрослым ткани для свободного детского творчества и т.д./</a:t>
            </a:r>
          </a:p>
          <a:p>
            <a:pPr algn="just"/>
            <a:r>
              <a:rPr lang="ru-RU" dirty="0" smtClean="0"/>
              <a:t>Наличие места для творчества ребенка</a:t>
            </a:r>
          </a:p>
          <a:p>
            <a:pPr algn="just"/>
            <a:r>
              <a:rPr lang="ru-RU" dirty="0" smtClean="0"/>
              <a:t>Четкий режим дня, контроль умственной и физической нагрузки ребенка</a:t>
            </a:r>
          </a:p>
          <a:p>
            <a:pPr algn="just"/>
            <a:r>
              <a:rPr lang="ru-RU" dirty="0" smtClean="0"/>
              <a:t>Время и место для работы ребенка и размышления в одиночестве</a:t>
            </a:r>
          </a:p>
          <a:p>
            <a:pPr algn="just"/>
            <a:r>
              <a:rPr lang="ru-RU" dirty="0" smtClean="0"/>
              <a:t>Возможность заниматься изобразительной деятельностью, музыкой и т.д. под руководством специалистов</a:t>
            </a:r>
          </a:p>
          <a:p>
            <a:pPr algn="just"/>
            <a:r>
              <a:rPr lang="ru-RU" dirty="0" smtClean="0"/>
              <a:t>Посещение </a:t>
            </a:r>
            <a:r>
              <a:rPr lang="ru-RU" dirty="0"/>
              <a:t>ребенком кружков, студий для занятий по интересам</a:t>
            </a:r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5930900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096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2.	Активное участие родителей в творческом развитии ребенка</a:t>
            </a:r>
          </a:p>
          <a:p>
            <a:pPr algn="just"/>
            <a:r>
              <a:rPr lang="ru-RU" dirty="0" smtClean="0"/>
              <a:t>Индивидуальные </a:t>
            </a:r>
            <a:r>
              <a:rPr lang="ru-RU" dirty="0"/>
              <a:t>занятия с ребенком: ответы на его вопросы, обсуждение разных проблем, чтение ему книг, совместное решение кроссвордов, отгадывание загадок</a:t>
            </a:r>
          </a:p>
          <a:p>
            <a:pPr algn="just"/>
            <a:r>
              <a:rPr lang="ru-RU" dirty="0" smtClean="0"/>
              <a:t>Совместные </a:t>
            </a:r>
            <a:r>
              <a:rPr lang="ru-RU" dirty="0"/>
              <a:t>игры, просмотр телепередач, слушание музыки</a:t>
            </a:r>
          </a:p>
          <a:p>
            <a:pPr algn="just"/>
            <a:r>
              <a:rPr lang="ru-RU" dirty="0" smtClean="0"/>
              <a:t>Совместное </a:t>
            </a:r>
            <a:r>
              <a:rPr lang="ru-RU" dirty="0"/>
              <a:t>творчество /лепка, рисование, конструирование, придумывание сказок, ребусов, кроссвордов и т.д./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выставки работ ребенка дома и в детском саду</a:t>
            </a:r>
          </a:p>
          <a:p>
            <a:pPr algn="just"/>
            <a:r>
              <a:rPr lang="ru-RU" dirty="0" smtClean="0"/>
              <a:t>Помощь </a:t>
            </a:r>
            <a:r>
              <a:rPr lang="ru-RU" dirty="0"/>
              <a:t>ребенку в создании коллекций</a:t>
            </a:r>
          </a:p>
          <a:p>
            <a:pPr algn="just"/>
            <a:r>
              <a:rPr lang="ru-RU" dirty="0" smtClean="0"/>
              <a:t>Совместные </a:t>
            </a:r>
            <a:r>
              <a:rPr lang="ru-RU" dirty="0"/>
              <a:t>прогулки, посещение театров, музеев, библиотек</a:t>
            </a:r>
          </a:p>
          <a:p>
            <a:pPr algn="just"/>
            <a:r>
              <a:rPr lang="ru-RU" dirty="0" smtClean="0"/>
              <a:t>Помощь </a:t>
            </a:r>
            <a:r>
              <a:rPr lang="ru-RU" dirty="0"/>
              <a:t>ребенку в поиске интеллектуальных партнеров среди сверстников и взрослых</a:t>
            </a:r>
          </a:p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5750" y="5930900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725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3.	Стимулирование творческой активности ребенка</a:t>
            </a:r>
          </a:p>
          <a:p>
            <a:r>
              <a:rPr lang="ru-RU" dirty="0" smtClean="0"/>
              <a:t>Поощрение </a:t>
            </a:r>
            <a:r>
              <a:rPr lang="ru-RU" dirty="0"/>
              <a:t>творчества ребенка</a:t>
            </a:r>
          </a:p>
          <a:p>
            <a:r>
              <a:rPr lang="ru-RU" dirty="0" smtClean="0"/>
              <a:t>Приобщение </a:t>
            </a:r>
            <a:r>
              <a:rPr lang="ru-RU" dirty="0"/>
              <a:t>ребенка к исследованию окружающего мира</a:t>
            </a:r>
          </a:p>
          <a:p>
            <a:r>
              <a:rPr lang="ru-RU" dirty="0" smtClean="0"/>
              <a:t>Поощрение </a:t>
            </a:r>
            <a:r>
              <a:rPr lang="ru-RU" dirty="0"/>
              <a:t>активного учения</a:t>
            </a:r>
          </a:p>
          <a:p>
            <a:r>
              <a:rPr lang="ru-RU" dirty="0" smtClean="0"/>
              <a:t>Показ </a:t>
            </a:r>
            <a:r>
              <a:rPr lang="ru-RU" dirty="0"/>
              <a:t>того, что взрослый ценит достижения ребенка, ценит его личность</a:t>
            </a:r>
          </a:p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930900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222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/>
              <a:t>Основные условия развития обучения одарённых детей – это способствовать их оптимальному развитию через осуществления различных стратегий образования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	Ускоренное обучение</a:t>
            </a:r>
          </a:p>
          <a:p>
            <a:r>
              <a:rPr lang="ru-RU" dirty="0"/>
              <a:t>- Профессионально специальное</a:t>
            </a:r>
          </a:p>
          <a:p>
            <a:r>
              <a:rPr lang="ru-RU" dirty="0"/>
              <a:t>- раннее поступление</a:t>
            </a:r>
          </a:p>
          <a:p>
            <a:r>
              <a:rPr lang="ru-RU" dirty="0"/>
              <a:t>- разработка ИОМ</a:t>
            </a:r>
          </a:p>
          <a:p>
            <a:r>
              <a:rPr lang="ru-RU" dirty="0"/>
              <a:t>- интегрированные программы</a:t>
            </a:r>
          </a:p>
          <a:p>
            <a:r>
              <a:rPr lang="ru-RU" dirty="0"/>
              <a:t>- высокий способ (перепрыгивание через класс)</a:t>
            </a:r>
          </a:p>
          <a:p>
            <a:pPr marL="0" indent="0">
              <a:buNone/>
            </a:pPr>
            <a:r>
              <a:rPr lang="ru-RU" b="1" dirty="0"/>
              <a:t>2.	Обогащение обучения </a:t>
            </a:r>
            <a:r>
              <a:rPr lang="ru-RU" dirty="0"/>
              <a:t>– это развитие как целостное развитие личности, без установки на ускорение и одновременное развитие все интеллектуальные сферы</a:t>
            </a:r>
          </a:p>
          <a:p>
            <a:r>
              <a:rPr lang="ru-RU" dirty="0"/>
              <a:t>в среде сверстников</a:t>
            </a:r>
          </a:p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402" y="5930857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742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Стратегии обучения происходит по двум направлениям: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Горизонтальное</a:t>
            </a:r>
            <a:r>
              <a:rPr lang="ru-RU" dirty="0" smtClean="0"/>
              <a:t> </a:t>
            </a:r>
            <a:r>
              <a:rPr lang="ru-RU" dirty="0"/>
              <a:t>– это расширение одной области знаний</a:t>
            </a:r>
          </a:p>
          <a:p>
            <a:r>
              <a:rPr lang="ru-RU" b="1" dirty="0"/>
              <a:t>Вертикальное</a:t>
            </a:r>
            <a:r>
              <a:rPr lang="ru-RU" dirty="0"/>
              <a:t> – нужно дать ребёнку ускоренное обучение.</a:t>
            </a:r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5750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10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Человеческое мышление, способность к творчеству – величайшие из даров природы. </a:t>
            </a:r>
            <a:r>
              <a:rPr lang="ru-RU" b="1" dirty="0"/>
              <a:t>Даром</a:t>
            </a:r>
            <a:r>
              <a:rPr lang="ru-RU" dirty="0"/>
              <a:t> этим природа отмечает каждого человека, но в разной степени: </a:t>
            </a:r>
            <a:endParaRPr lang="ru-RU" dirty="0" smtClean="0"/>
          </a:p>
          <a:p>
            <a:pPr algn="just"/>
            <a:r>
              <a:rPr lang="ru-RU" dirty="0" smtClean="0"/>
              <a:t>кого-то  </a:t>
            </a:r>
            <a:r>
              <a:rPr lang="ru-RU" dirty="0"/>
              <a:t>-  больше, </a:t>
            </a:r>
            <a:endParaRPr lang="ru-RU" dirty="0" smtClean="0"/>
          </a:p>
          <a:p>
            <a:pPr algn="just"/>
            <a:r>
              <a:rPr lang="ru-RU" dirty="0" smtClean="0"/>
              <a:t>кого-то </a:t>
            </a:r>
            <a:r>
              <a:rPr lang="ru-RU" dirty="0"/>
              <a:t>–  меньше. </a:t>
            </a:r>
            <a:endParaRPr lang="ru-RU" dirty="0" smtClean="0"/>
          </a:p>
          <a:p>
            <a:pPr algn="just"/>
            <a:r>
              <a:rPr lang="ru-RU" dirty="0" smtClean="0"/>
              <a:t>Одаренным принято </a:t>
            </a:r>
            <a:r>
              <a:rPr lang="ru-RU" dirty="0"/>
              <a:t>называть того, чей дар явно превосходит средние возможности, способности большинства.</a:t>
            </a:r>
          </a:p>
          <a:p>
            <a:pPr algn="just"/>
            <a:r>
              <a:rPr lang="ru-RU" dirty="0"/>
              <a:t>Большинство ученых называют одаренностью генетически обусловленный компонент способностей, который в значительной мере определяет результат развития и темп развития  способностей человека. Среда и воспитание либо подавляют этот дар, либо помогают ему раскрыться.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0405" y="5805264"/>
            <a:ext cx="1237506" cy="92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518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Проблемы одаренных детей: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u="sng" dirty="0" smtClean="0"/>
              <a:t>Одаренный </a:t>
            </a:r>
            <a:r>
              <a:rPr lang="ru-RU" b="1" i="1" u="sng" dirty="0"/>
              <a:t>ребенок и его родители.</a:t>
            </a:r>
          </a:p>
          <a:p>
            <a:pPr algn="just"/>
            <a:r>
              <a:rPr lang="ru-RU" dirty="0"/>
              <a:t>Индивидуально-типологические особенности одаренных детей: повышенная активность, любознательность,  выносливость нервной системы, не свойственная возрасту ребенка, требуют от родителей особого ТЕРПЕНИЯ и постоянного напряжения интеллектуальных и физических сил.</a:t>
            </a:r>
          </a:p>
          <a:p>
            <a:pPr algn="just"/>
            <a:r>
              <a:rPr lang="ru-RU" dirty="0"/>
              <a:t>Именно от отношения родителей к одаренности своего ребенка во многом зависит уровень её развития.  Отношение родителей к творчеству  ребенка формирует у малыша самооценку своих возможностей (адекватную, завышенную или заниженную), а это в свою очередь вызывает активное или пассивное отношение ребенка к своему таланту.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5930900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511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876800"/>
          </a:xfrm>
        </p:spPr>
        <p:txBody>
          <a:bodyPr/>
          <a:lstStyle/>
          <a:p>
            <a:r>
              <a:rPr lang="ru-RU" b="1" i="1" u="sng" dirty="0"/>
              <a:t>Одаренный ребенок и общество.</a:t>
            </a:r>
          </a:p>
          <a:p>
            <a:pPr algn="just"/>
            <a:r>
              <a:rPr lang="ru-RU" dirty="0"/>
              <a:t>В обществе существует «культ среднего человека». Как правило, общественное сознание с недоверием относится к «умникам»,  считает их «белыми воронами». Одаренный ребенок оказывает на общество, состоящее в основном из людей среднего уровня развития, значительное интеллектуальное давление, а общество в ответ на это  реагирует недоброжелательностью, недоверием по отношению к  такому ребенку.</a:t>
            </a:r>
          </a:p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5750" y="590580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401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/>
              <a:t>Одаренный ребенок и педагог.</a:t>
            </a:r>
          </a:p>
          <a:p>
            <a:pPr algn="just"/>
            <a:r>
              <a:rPr lang="ru-RU" dirty="0"/>
              <a:t>От характера взаимоотношений педагога и одаренного ребенка зависит успех реализации его возможностей.  Степень ориентированности одаренного ребенка на педагога различна в различных видах деятельности: так, на занятиях, где взрослый является источником знаний, критерием оценки степени успешности его деятельности, ориентированность ребенка на педагога очень высока. А в игровой деятельности, где ребенок реализует уже имеющийся у него багаж знаний об окружающем мире, такая ориентированность на взрослого практически отсутствует.</a:t>
            </a:r>
          </a:p>
          <a:p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402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858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>
            <a:normAutofit fontScale="85000" lnSpcReduction="20000"/>
          </a:bodyPr>
          <a:lstStyle/>
          <a:p>
            <a:r>
              <a:rPr lang="ru-RU" b="1" i="1" u="sng" dirty="0"/>
              <a:t>Одаренный ребенок и сверстники обычного уровня развития.</a:t>
            </a:r>
          </a:p>
          <a:p>
            <a:pPr algn="just"/>
            <a:r>
              <a:rPr lang="ru-RU" dirty="0"/>
              <a:t>Точки зрения ученых на эти взаимоотношения не всегда совпадают:</a:t>
            </a:r>
          </a:p>
          <a:p>
            <a:pPr algn="just"/>
            <a:r>
              <a:rPr lang="ru-RU" dirty="0"/>
              <a:t>1-я точка зрения – отношения одаренного ребенка и его сверстников складываются положительно, т.к. такой ребенок всегда является лидером, интересным партнером по играм и другим видам деятельности. Его контактность, уверенность в себе, повышенная ответственность привлекает к нему сверстников.</a:t>
            </a:r>
          </a:p>
          <a:p>
            <a:pPr algn="just"/>
            <a:r>
              <a:rPr lang="ru-RU" dirty="0"/>
              <a:t>2-я точка зрения – отношения одаренного и его сверстников строятся проблематично. У одаренного ребенка повышена чувствительность к другим людям, он очень требователен к себе и окружающим, у него остро развито  ощущение того, что «я не такой как все». Это приводит к трудностям психосоциальной адаптации. Ребенок легко все «схватывает на лету», не считается с темпом мышления сверстников, перебивает их, поглощает все внимание педагога. Это часто приводит к конфликтам со сверстниками, к его социальной изоляции. И  одаренный ребенок в таких случаях часто замыкается в себе, отстраняется от общества  стандартно развитых сверстников.</a:t>
            </a:r>
          </a:p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5930900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13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i="1" u="sng" dirty="0"/>
              <a:t>Школьные трудности одаренного ребенка.</a:t>
            </a:r>
          </a:p>
          <a:p>
            <a:pPr algn="just"/>
            <a:r>
              <a:rPr lang="ru-RU" sz="3300" dirty="0"/>
              <a:t>В дошкольном учреждении, в условиях современной личностно-ориентированной модели воспитания, найти индивидуальный подход к одаренному ребенку гораздо легче, чем в условиях стандартной авторитарно-дисциплинарной   системы школьного образования.</a:t>
            </a:r>
          </a:p>
          <a:p>
            <a:pPr algn="just"/>
            <a:r>
              <a:rPr lang="ru-RU" sz="3300" dirty="0"/>
              <a:t>Одаренный ребенок в силу своего ускоренного темпа развития готов к  школьному обучению уже в 5, а  не редко и в 4 года. У него сильно развита познавательная потребность, повышен интерес к школе.  Ожидание начала школьного обучения до 6-7 лет часто приводит к угасанию познавательного интереса. А поступление в школу в 4 года и обучение в классе с 6-7 летними детьми не всегда беспроблемно.</a:t>
            </a:r>
          </a:p>
          <a:p>
            <a:pPr algn="just"/>
            <a:r>
              <a:rPr lang="ru-RU" sz="3300" dirty="0"/>
              <a:t>В школе у одаренных детей быстро формируется «зона особых интересов». Одни предметы их очень интересуют и при их изучении они достигают очень высоких результатов и быстрых темпов продвижения. Другие предметы (особенно требующие механического многократного повторения одних и тех же действий /решение стандартных задач, написание букв, повторение гимнастических упражнений и т.д./) не вызывают у таких детей интереса. В результате на фоне опережающего продвижения в изучении одних предметов, происходит отставание в усвоении других. /Исторически известно, что, являясь гениальным в лингвистическом и литературном смысле дарованием, А</a:t>
            </a:r>
            <a:r>
              <a:rPr lang="ru-RU" sz="3300" dirty="0" smtClean="0"/>
              <a:t>. С. Пушкин </a:t>
            </a:r>
            <a:r>
              <a:rPr lang="ru-RU" sz="3300" dirty="0"/>
              <a:t>был неуспевающим учеником в области математики/.  Поэтому быстрый переход одаренного ребенка из класса в класс не всегда  оказывается реально возможным. 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7250" y="6093296"/>
            <a:ext cx="1021351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856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Но даже при условии успешного освоения всей программы предыдущих классов, переход одаренного ребенка в класс к  более старшим  учащимся сопряжен с серьезными эмоциональными и психологическими переживаниями одаренного ребенка, т.к. могут возникать сложности в общении с более старшими детьми.  Физически одаренный ребенок слабее  таких одноклассников, поэтому  он может  оказаться объектом их  эмоционально-физического насилия.  У него меньше социальный опыт, он слабее, чем более опытные старшие дети , в практических делах. Все это может  вызвать у него психологический стресс.</a:t>
            </a:r>
          </a:p>
          <a:p>
            <a:pPr algn="just"/>
            <a:r>
              <a:rPr lang="ru-RU" dirty="0"/>
              <a:t>Неправильное отношение учителя к одаренному ребенку в классе сверстников может привести и к другой проблеме – к  формированию у ребенка позиции «я самый умный!».  Это может также вызвать отторжение сверстников от одаренного ребенка, привести его к одиночеству, изолированности и душевным страданиям.</a:t>
            </a:r>
          </a:p>
          <a:p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90580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72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 подготовить одаренного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ребенка </a:t>
            </a:r>
            <a:r>
              <a:rPr lang="ru-RU" dirty="0"/>
              <a:t>к школе?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/>
          <a:lstStyle/>
          <a:p>
            <a:r>
              <a:rPr lang="ru-RU" dirty="0" smtClean="0"/>
              <a:t>Учить </a:t>
            </a:r>
            <a:r>
              <a:rPr lang="ru-RU" dirty="0"/>
              <a:t>понимать и принимать других людей</a:t>
            </a:r>
          </a:p>
          <a:p>
            <a:r>
              <a:rPr lang="ru-RU" dirty="0" smtClean="0"/>
              <a:t>Заранее </a:t>
            </a:r>
            <a:r>
              <a:rPr lang="ru-RU" dirty="0"/>
              <a:t>готовить его к возможным школьным трудностям</a:t>
            </a:r>
          </a:p>
          <a:p>
            <a:r>
              <a:rPr lang="ru-RU" dirty="0" smtClean="0"/>
              <a:t>Выбрать </a:t>
            </a:r>
            <a:r>
              <a:rPr lang="ru-RU" dirty="0"/>
              <a:t>школу с соответствующим уровнем  сложности учебной программы /Школа не должна обмануть ожиданий ребенка!/</a:t>
            </a:r>
          </a:p>
          <a:p>
            <a:r>
              <a:rPr lang="ru-RU" dirty="0" smtClean="0"/>
              <a:t>Обеспечить </a:t>
            </a:r>
            <a:r>
              <a:rPr lang="ru-RU" dirty="0"/>
              <a:t>общение одаренного ребенка с такими же одаренными  детьми.</a:t>
            </a:r>
          </a:p>
          <a:p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914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Савенков А.И. Одаренные дети в детском саду и школе. – М.: Академия, 2000.</a:t>
            </a:r>
          </a:p>
          <a:p>
            <a:pPr lvl="0"/>
            <a:r>
              <a:rPr lang="ru-RU" dirty="0"/>
              <a:t>Белова Е.С. Одаренность малыша: раскрыть, понять, поддержать. М.: Флинта1998.</a:t>
            </a:r>
          </a:p>
          <a:p>
            <a:pPr lvl="0"/>
            <a:r>
              <a:rPr lang="ru-RU" dirty="0" err="1"/>
              <a:t>Лейтес</a:t>
            </a:r>
            <a:r>
              <a:rPr lang="ru-RU" dirty="0"/>
              <a:t> Н.С. Способности и одаренность в детские годы. М., 1984.</a:t>
            </a:r>
          </a:p>
          <a:p>
            <a:pPr lvl="0"/>
            <a:r>
              <a:rPr lang="ru-RU" dirty="0"/>
              <a:t>Одаренные дети: пер. с англ. / ред. </a:t>
            </a:r>
            <a:r>
              <a:rPr lang="ru-RU" dirty="0" err="1"/>
              <a:t>Г.В.Бурменская</a:t>
            </a:r>
            <a:r>
              <a:rPr lang="ru-RU" dirty="0"/>
              <a:t>, </a:t>
            </a:r>
            <a:r>
              <a:rPr lang="ru-RU" dirty="0" err="1"/>
              <a:t>В.М.Слуцкий</a:t>
            </a:r>
            <a:r>
              <a:rPr lang="ru-RU" dirty="0"/>
              <a:t>. – М., 1991.</a:t>
            </a:r>
          </a:p>
          <a:p>
            <a:pPr lvl="0"/>
            <a:r>
              <a:rPr lang="ru-RU" dirty="0"/>
              <a:t>Одаренный ребенок /под ред. </a:t>
            </a:r>
            <a:r>
              <a:rPr lang="ru-RU" dirty="0" err="1"/>
              <a:t>О.М.Дьяченко</a:t>
            </a:r>
            <a:r>
              <a:rPr lang="ru-RU" dirty="0"/>
              <a:t>. – М., 1997.</a:t>
            </a:r>
          </a:p>
          <a:p>
            <a:pPr lvl="0"/>
            <a:r>
              <a:rPr lang="ru-RU" dirty="0" err="1"/>
              <a:t>Чудновский</a:t>
            </a:r>
            <a:r>
              <a:rPr lang="ru-RU" dirty="0"/>
              <a:t> В.Э., Юркевич В.С. Одаренность: дар или испытания? – М., 1990.</a:t>
            </a:r>
          </a:p>
          <a:p>
            <a:pPr lvl="0"/>
            <a:r>
              <a:rPr lang="ru-RU" dirty="0"/>
              <a:t>Юркевич В.С. Одаренный ребенок: иллюзии и реальность. – М., 1996.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07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77072"/>
            <a:ext cx="8229600" cy="2864516"/>
          </a:xfrm>
        </p:spPr>
        <p:txBody>
          <a:bodyPr/>
          <a:lstStyle/>
          <a:p>
            <a:pPr algn="just"/>
            <a:r>
              <a:rPr lang="ru-RU" b="1" i="1" dirty="0"/>
              <a:t>«Ни один ребенок не рождается гением, и ни один – дураком. Все зависит от стимуляции и степени развития головного мозга в решающие годы жизни ребенка. это годы с рождения до трех лет. В детском саду воспитывать уже поздно».</a:t>
            </a:r>
          </a:p>
          <a:p>
            <a:pPr algn="r"/>
            <a:r>
              <a:rPr lang="ru-RU" b="1" i="1" dirty="0" err="1"/>
              <a:t>Масару</a:t>
            </a:r>
            <a:r>
              <a:rPr lang="ru-RU" b="1" i="1" dirty="0"/>
              <a:t> </a:t>
            </a:r>
            <a:r>
              <a:rPr lang="ru-RU" b="1" i="1" dirty="0" err="1"/>
              <a:t>Ибука</a:t>
            </a:r>
            <a:r>
              <a:rPr lang="ru-RU" b="1" i="1" dirty="0"/>
              <a:t>. </a:t>
            </a:r>
          </a:p>
          <a:p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820289" cy="2392068"/>
          </a:xfrm>
          <a:prstGeom prst="rect">
            <a:avLst/>
          </a:prstGeom>
          <a:noFill/>
          <a:ln w="57150">
            <a:solidFill>
              <a:srgbClr val="F5590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16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Уровень развития способностей у разных людей различен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И</a:t>
            </a:r>
            <a:r>
              <a:rPr lang="ru-RU" dirty="0" smtClean="0"/>
              <a:t>сследователи </a:t>
            </a:r>
            <a:r>
              <a:rPr lang="ru-RU" dirty="0" err="1"/>
              <a:t>Бине</a:t>
            </a:r>
            <a:r>
              <a:rPr lang="ru-RU" dirty="0"/>
              <a:t>, </a:t>
            </a:r>
            <a:r>
              <a:rPr lang="ru-RU" dirty="0" err="1"/>
              <a:t>Термен</a:t>
            </a:r>
            <a:r>
              <a:rPr lang="ru-RU" dirty="0"/>
              <a:t>, Симон, считают, </a:t>
            </a:r>
            <a:r>
              <a:rPr lang="ru-RU" dirty="0" smtClean="0"/>
              <a:t>что:</a:t>
            </a:r>
            <a:endParaRPr lang="ru-RU" dirty="0"/>
          </a:p>
          <a:p>
            <a:pPr algn="just"/>
            <a:r>
              <a:rPr lang="ru-RU" b="1" dirty="0"/>
              <a:t>Одаренность</a:t>
            </a:r>
            <a:r>
              <a:rPr lang="ru-RU" dirty="0"/>
              <a:t> – это высокий уровень развития способностей.</a:t>
            </a:r>
          </a:p>
          <a:p>
            <a:pPr algn="just"/>
            <a:r>
              <a:rPr lang="ru-RU" b="1" dirty="0"/>
              <a:t>А, способности </a:t>
            </a:r>
            <a:r>
              <a:rPr lang="ru-RU" dirty="0"/>
              <a:t>– это психологические качества, которые присущи людям в разной степени и отличают одного человека от другого.</a:t>
            </a:r>
          </a:p>
          <a:p>
            <a:pPr algn="just"/>
            <a:r>
              <a:rPr lang="ru-RU" b="1" dirty="0" smtClean="0"/>
              <a:t>Талант</a:t>
            </a:r>
            <a:r>
              <a:rPr lang="ru-RU" dirty="0" smtClean="0"/>
              <a:t> </a:t>
            </a:r>
            <a:r>
              <a:rPr lang="ru-RU" dirty="0"/>
              <a:t>– это совокупность способностей (одаренность), позволяющая получить продукт деятельности, который отличается новизной, высоким совершенством, общественной значимостью.</a:t>
            </a:r>
          </a:p>
          <a:p>
            <a:pPr algn="just"/>
            <a:r>
              <a:rPr lang="ru-RU" b="1" dirty="0"/>
              <a:t>Гениальность</a:t>
            </a:r>
            <a:r>
              <a:rPr lang="ru-RU" dirty="0"/>
              <a:t> – наивысшая степень проявления творческих сил человека, связанная с созданием качественно новых, уникальных творений, открытием неизведанных путей творчества. /древние греки считали, что гениальность – это «озарение свыше»/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733256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91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Творческий потенциал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Исследователи </a:t>
            </a:r>
            <a:r>
              <a:rPr lang="ru-RU" dirty="0" err="1"/>
              <a:t>Гилфорд</a:t>
            </a:r>
            <a:r>
              <a:rPr lang="ru-RU" dirty="0"/>
              <a:t>, </a:t>
            </a:r>
            <a:r>
              <a:rPr lang="ru-RU" dirty="0" err="1"/>
              <a:t>Э.Де</a:t>
            </a:r>
            <a:r>
              <a:rPr lang="ru-RU" dirty="0"/>
              <a:t> </a:t>
            </a:r>
            <a:r>
              <a:rPr lang="ru-RU" dirty="0" err="1"/>
              <a:t>Боно</a:t>
            </a:r>
            <a:r>
              <a:rPr lang="ru-RU" dirty="0"/>
              <a:t>, </a:t>
            </a:r>
            <a:r>
              <a:rPr lang="ru-RU" dirty="0" err="1"/>
              <a:t>А.Матюшкин</a:t>
            </a:r>
            <a:r>
              <a:rPr lang="ru-RU" dirty="0"/>
              <a:t> разработали концепцию творческой одаренности. Они рассматривают одаренность как творческий потенциал, раскрывающийся в любой из областей человеческой деятельности.</a:t>
            </a:r>
          </a:p>
          <a:p>
            <a:pPr algn="just"/>
            <a:r>
              <a:rPr lang="ru-RU" dirty="0"/>
              <a:t>Эти исследователи  считают, что творческий потенциал изначально заложен в человеке от рождения, а по мере роста и взросления он развивается. Этот потенциал различен у разных детей. Развитие его идет неравномерно, поэтому способности могут проявиться в разное время жизни человека. (</a:t>
            </a:r>
            <a:r>
              <a:rPr lang="ru-RU" dirty="0" err="1"/>
              <a:t>Вундеркиндный</a:t>
            </a:r>
            <a:r>
              <a:rPr lang="ru-RU" dirty="0"/>
              <a:t> и </a:t>
            </a:r>
            <a:r>
              <a:rPr lang="ru-RU" dirty="0" err="1"/>
              <a:t>невундеркиндный</a:t>
            </a:r>
            <a:r>
              <a:rPr lang="ru-RU" dirty="0"/>
              <a:t> путь развития. /</a:t>
            </a:r>
            <a:r>
              <a:rPr lang="ru-RU" dirty="0" err="1"/>
              <a:t>Н.Лейтес</a:t>
            </a:r>
            <a:r>
              <a:rPr lang="ru-RU" dirty="0"/>
              <a:t>/).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3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Отношение к проблеме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одаренности </a:t>
            </a:r>
            <a:r>
              <a:rPr lang="ru-RU" dirty="0"/>
              <a:t>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Западе и в России различное. В 46 странах мира имеются Центры изучения одаренности, разработаны программы развития одаренных детей. В  США существует банк данных об одаренных детях, которые считаются «национальным достоянием страны». Существуют специальные психологические службы, в обязанность которых входит выявление одаренных детей в дошкольных учреждениях и в школах.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99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pPr algn="ctr"/>
            <a:r>
              <a:rPr lang="ru-RU" dirty="0"/>
              <a:t>В России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А</a:t>
            </a:r>
            <a:r>
              <a:rPr lang="ru-RU" dirty="0" smtClean="0"/>
              <a:t>ктивное </a:t>
            </a:r>
            <a:r>
              <a:rPr lang="ru-RU" dirty="0"/>
              <a:t>изучение проблемы одаренности предпринималось еще в 1905-1912 гг. </a:t>
            </a:r>
            <a:r>
              <a:rPr lang="ru-RU" dirty="0" smtClean="0"/>
              <a:t>(изучали </a:t>
            </a:r>
            <a:r>
              <a:rPr lang="ru-RU" dirty="0"/>
              <a:t>ученые Москвы, Петербурга и </a:t>
            </a:r>
            <a:r>
              <a:rPr lang="ru-RU" dirty="0" smtClean="0"/>
              <a:t>Киева).  </a:t>
            </a:r>
          </a:p>
          <a:p>
            <a:pPr algn="just"/>
            <a:r>
              <a:rPr lang="ru-RU" dirty="0" smtClean="0"/>
              <a:t>Психологом </a:t>
            </a:r>
            <a:r>
              <a:rPr lang="ru-RU" dirty="0"/>
              <a:t>Г</a:t>
            </a:r>
            <a:r>
              <a:rPr lang="ru-RU" dirty="0" smtClean="0"/>
              <a:t>. Россолимо </a:t>
            </a:r>
            <a:r>
              <a:rPr lang="ru-RU" dirty="0"/>
              <a:t>были разработаны схемы наблюдений за ребенком и первые отечественные тесты определения одаренности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30-е годы. В</a:t>
            </a:r>
            <a:r>
              <a:rPr lang="ru-RU" dirty="0" smtClean="0"/>
              <a:t>. Экземплярский </a:t>
            </a:r>
            <a:r>
              <a:rPr lang="ru-RU" dirty="0"/>
              <a:t>активно изучал одаренность с использованием разных диагностических методик. Он  предлагал разработать специальные программы и создать специальные школы для обучения одаренных детей.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результате чего, постановлением 1936 года «О педологических извращениях в системе </a:t>
            </a:r>
            <a:r>
              <a:rPr lang="ru-RU" dirty="0" err="1"/>
              <a:t>наркомпроссов</a:t>
            </a:r>
            <a:r>
              <a:rPr lang="ru-RU" dirty="0"/>
              <a:t>», наука педология была запрещена, а вместе с ней были закрыты и запрещены всякие исследования в области детской одаренности.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4226" y="5877272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Долгое время широкомасштабных исследований  одаренности /особенно интеллектуальной/ в России не проводилось, в результате чего Россия отстала от западных исследователей почти на пол века.  </a:t>
            </a:r>
            <a:endParaRPr lang="ru-RU" dirty="0" smtClean="0"/>
          </a:p>
          <a:p>
            <a:pPr algn="just"/>
            <a:r>
              <a:rPr lang="ru-RU" dirty="0" smtClean="0"/>
              <a:t>Первые </a:t>
            </a:r>
            <a:r>
              <a:rPr lang="ru-RU" dirty="0"/>
              <a:t>исследования в советский период возобновились лишь в конце 50-х, начале 60-х годов. В. </a:t>
            </a:r>
            <a:r>
              <a:rPr lang="ru-RU" dirty="0" err="1"/>
              <a:t>Крутецкий</a:t>
            </a:r>
            <a:r>
              <a:rPr lang="ru-RU" dirty="0"/>
              <a:t>, Б. Теплов, А. Леонтьев, А. Матюшкин, С. Рубинштейн исследовали развитие специальных способностей человека. Н. </a:t>
            </a:r>
            <a:r>
              <a:rPr lang="ru-RU" dirty="0" err="1"/>
              <a:t>Лейтес</a:t>
            </a:r>
            <a:r>
              <a:rPr lang="ru-RU" dirty="0"/>
              <a:t> выявил закономерности развития одаренности.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90-е годы </a:t>
            </a:r>
            <a:r>
              <a:rPr lang="ru-RU" dirty="0" err="1"/>
              <a:t>ХХв</a:t>
            </a:r>
            <a:r>
              <a:rPr lang="ru-RU" dirty="0"/>
              <a:t>. Богоявленская и </a:t>
            </a:r>
            <a:r>
              <a:rPr lang="ru-RU" dirty="0" err="1"/>
              <a:t>О.Дьяченко</a:t>
            </a:r>
            <a:r>
              <a:rPr lang="ru-RU" dirty="0"/>
              <a:t> апробировали оригинальные методики  диагностирования творческой одаренности детей.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Москве в настоящее время активно  функционирует Детский центр Л. А. </a:t>
            </a:r>
            <a:r>
              <a:rPr lang="ru-RU" dirty="0" err="1"/>
              <a:t>Венгера</a:t>
            </a:r>
            <a:r>
              <a:rPr lang="ru-RU" dirty="0"/>
              <a:t>, изучающий проблему детской одаренности и разработавший специальную образовательную программу «Одаренный ребенок». Создана специальная исследовательская лаборатория «Психология одаренности».  В последние десятилетия  активно издается разнообразная литература по проблеме развития детской одаренности.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00" y="6074831"/>
            <a:ext cx="878210" cy="65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69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Виды одарённости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b="1" dirty="0" smtClean="0"/>
              <a:t>По широте проявления </a:t>
            </a:r>
            <a:r>
              <a:rPr lang="ru-RU" dirty="0" smtClean="0"/>
              <a:t>- общая </a:t>
            </a:r>
            <a:r>
              <a:rPr lang="ru-RU" dirty="0"/>
              <a:t>или: специальная;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 типу </a:t>
            </a:r>
            <a:r>
              <a:rPr lang="ru-RU" b="1" dirty="0"/>
              <a:t>предпочитаемой деятельности </a:t>
            </a:r>
            <a:r>
              <a:rPr lang="ru-RU" dirty="0"/>
              <a:t>- интеллектуальная, академическая, творческая, художественная, психомоторная (спортивная), конструкторская, лидерская (организаторская) и т.д.;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 интенсивности </a:t>
            </a:r>
            <a:r>
              <a:rPr lang="ru-RU" b="1" dirty="0"/>
              <a:t>проявления </a:t>
            </a:r>
            <a:r>
              <a:rPr lang="ru-RU" dirty="0"/>
              <a:t>- повышенная готовность к обучению, одаренные, высокоодаренные, исключительно или особо одаренные (таланты и вундеркинды);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 виду </a:t>
            </a:r>
            <a:r>
              <a:rPr lang="ru-RU" b="1" dirty="0"/>
              <a:t>проявления </a:t>
            </a:r>
            <a:r>
              <a:rPr lang="ru-RU" dirty="0"/>
              <a:t>- явная и скрытая (непроявившаяся);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 темпу </a:t>
            </a:r>
            <a:r>
              <a:rPr lang="ru-RU" b="1" dirty="0"/>
              <a:t>психического развития </a:t>
            </a:r>
            <a:r>
              <a:rPr lang="ru-RU" dirty="0"/>
              <a:t>- одаренные с нормальным темпом возрастного развития или же со значительным его опережением;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 возрастным </a:t>
            </a:r>
            <a:r>
              <a:rPr lang="ru-RU" b="1" dirty="0"/>
              <a:t>особенностям проявления </a:t>
            </a:r>
            <a:r>
              <a:rPr lang="ru-RU" dirty="0"/>
              <a:t>- стабильная или преходящая (возрастная);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 личностным</a:t>
            </a:r>
            <a:r>
              <a:rPr lang="ru-RU" dirty="0"/>
              <a:t>, гендерным (социально-половым) и иным особенностям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5490" y="6165303"/>
            <a:ext cx="925119" cy="69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65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Признаки одаренности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Большинство </a:t>
            </a:r>
            <a:r>
              <a:rPr lang="ru-RU" dirty="0"/>
              <a:t>исследователей выделяют три взаимосвязанные группы общей одаренности детей:</a:t>
            </a:r>
          </a:p>
          <a:p>
            <a:pPr marL="0" indent="0" algn="just">
              <a:buNone/>
            </a:pPr>
            <a:r>
              <a:rPr lang="ru-RU" b="1" dirty="0"/>
              <a:t>1.	Опережающее развитие познания:  </a:t>
            </a:r>
          </a:p>
          <a:p>
            <a:pPr algn="just"/>
            <a:r>
              <a:rPr lang="ru-RU" dirty="0" smtClean="0"/>
              <a:t>широкий </a:t>
            </a:r>
            <a:r>
              <a:rPr lang="ru-RU" dirty="0"/>
              <a:t>спектр интересов; </a:t>
            </a:r>
          </a:p>
          <a:p>
            <a:pPr algn="just"/>
            <a:r>
              <a:rPr lang="ru-RU" dirty="0" smtClean="0"/>
              <a:t>большая </a:t>
            </a:r>
            <a:r>
              <a:rPr lang="ru-RU" dirty="0"/>
              <a:t>любознательность; </a:t>
            </a:r>
          </a:p>
          <a:p>
            <a:pPr algn="just"/>
            <a:r>
              <a:rPr lang="ru-RU" dirty="0" smtClean="0"/>
              <a:t>отличная </a:t>
            </a:r>
            <a:r>
              <a:rPr lang="ru-RU" dirty="0"/>
              <a:t>память; раннее развитие речи; </a:t>
            </a:r>
          </a:p>
          <a:p>
            <a:pPr algn="just"/>
            <a:r>
              <a:rPr lang="ru-RU" dirty="0" smtClean="0"/>
              <a:t>склонность </a:t>
            </a:r>
            <a:r>
              <a:rPr lang="ru-RU" dirty="0"/>
              <a:t>к абстрактному мышлению, к экспериментированию; </a:t>
            </a:r>
          </a:p>
          <a:p>
            <a:pPr algn="just"/>
            <a:r>
              <a:rPr lang="ru-RU" dirty="0" smtClean="0"/>
              <a:t>способность </a:t>
            </a:r>
            <a:r>
              <a:rPr lang="ru-RU" dirty="0"/>
              <a:t>длительно концентрировать внимание;</a:t>
            </a:r>
          </a:p>
          <a:p>
            <a:pPr algn="just"/>
            <a:r>
              <a:rPr lang="ru-RU" dirty="0" smtClean="0"/>
              <a:t>настойчивость</a:t>
            </a:r>
            <a:r>
              <a:rPr lang="ru-RU" dirty="0"/>
              <a:t>; </a:t>
            </a:r>
          </a:p>
          <a:p>
            <a:pPr algn="just"/>
            <a:r>
              <a:rPr lang="ru-RU" dirty="0" smtClean="0"/>
              <a:t>раннее </a:t>
            </a:r>
            <a:r>
              <a:rPr lang="ru-RU" dirty="0"/>
              <a:t>развитие чувства юмора;</a:t>
            </a:r>
          </a:p>
          <a:p>
            <a:pPr algn="just"/>
            <a:r>
              <a:rPr lang="ru-RU" dirty="0" smtClean="0"/>
              <a:t>раннее </a:t>
            </a:r>
            <a:r>
              <a:rPr lang="ru-RU" dirty="0"/>
              <a:t>освоение навыков чтения.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5805264"/>
            <a:ext cx="12382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479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302</TotalTime>
  <Words>1935</Words>
  <Application>Microsoft Office PowerPoint</Application>
  <PresentationFormat>Экран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Ясность</vt:lpstr>
      <vt:lpstr>современные подходы к обучению одаренных детей и детей, имеющих трудности в обучении</vt:lpstr>
      <vt:lpstr>Введение</vt:lpstr>
      <vt:lpstr>Уровень развития способностей у разных людей различен</vt:lpstr>
      <vt:lpstr>Творческий потенциал</vt:lpstr>
      <vt:lpstr>Отношение к проблеме  одаренности детей </vt:lpstr>
      <vt:lpstr>В России </vt:lpstr>
      <vt:lpstr>Презентация PowerPoint</vt:lpstr>
      <vt:lpstr>Виды одарённости</vt:lpstr>
      <vt:lpstr>Признаки одаренности </vt:lpstr>
      <vt:lpstr>Презентация PowerPoint</vt:lpstr>
      <vt:lpstr>Презентация PowerPoint</vt:lpstr>
      <vt:lpstr>Приёмы работы </vt:lpstr>
      <vt:lpstr>Диагностика одаренности </vt:lpstr>
      <vt:lpstr>Методики диагностики для  педагогов и родителей. </vt:lpstr>
      <vt:lpstr>Условия развития детской одаренности </vt:lpstr>
      <vt:lpstr>Презентация PowerPoint</vt:lpstr>
      <vt:lpstr>Презентация PowerPoint</vt:lpstr>
      <vt:lpstr>Основные условия развития обучения одарённых детей – это способствовать их оптимальному развитию через осуществления различных стратегий образования </vt:lpstr>
      <vt:lpstr>Стратегии обучения происходит по двум направлениям: </vt:lpstr>
      <vt:lpstr>Проблемы одаренных детей: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подготовить одаренного  ребенка к школе? </vt:lpstr>
      <vt:lpstr>Литература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раскройте современные подходы к обучению одаренных детей и детей, имеющих трудности в обучении</dc:title>
  <dc:creator>K</dc:creator>
  <cp:lastModifiedBy>пользователь</cp:lastModifiedBy>
  <cp:revision>15</cp:revision>
  <dcterms:created xsi:type="dcterms:W3CDTF">2015-05-19T15:43:59Z</dcterms:created>
  <dcterms:modified xsi:type="dcterms:W3CDTF">2022-05-06T13:02:00Z</dcterms:modified>
</cp:coreProperties>
</file>