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sldIdLst>
    <p:sldId id="29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93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98" r:id="rId31"/>
    <p:sldId id="299" r:id="rId32"/>
    <p:sldId id="300" r:id="rId33"/>
    <p:sldId id="311" r:id="rId34"/>
    <p:sldId id="315" r:id="rId35"/>
    <p:sldId id="308" r:id="rId36"/>
    <p:sldId id="310" r:id="rId37"/>
    <p:sldId id="301" r:id="rId38"/>
    <p:sldId id="312" r:id="rId39"/>
    <p:sldId id="320" r:id="rId40"/>
    <p:sldId id="342" r:id="rId41"/>
    <p:sldId id="302" r:id="rId42"/>
    <p:sldId id="283" r:id="rId43"/>
    <p:sldId id="304" r:id="rId44"/>
    <p:sldId id="316" r:id="rId45"/>
    <p:sldId id="317" r:id="rId46"/>
    <p:sldId id="305" r:id="rId47"/>
    <p:sldId id="306" r:id="rId48"/>
    <p:sldId id="318" r:id="rId49"/>
    <p:sldId id="332" r:id="rId50"/>
    <p:sldId id="333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07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4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585C-0AE1-4003-B884-E15F78F2F3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1712E-DF21-4932-91D7-396E400634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6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1D34-DF41-4FE4-9399-21CF2DB9A6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FB867-6872-4EC8-899E-ED534101A2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74860-5AAF-4793-8013-3A951B6978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8C23-9660-4EC0-B264-9634A00170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585C-0AE1-4003-B884-E15F78F2F3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1712E-DF21-4932-91D7-396E400634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03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/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44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cs typeface="Arial" charset="0"/>
              </a:rPr>
              <a:t>Список</a:t>
            </a:r>
          </a:p>
        </p:txBody>
      </p:sp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646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ECF7C-97CE-4B72-96AC-4D2954A5C6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1998-59F7-4632-A347-C422322A4E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06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939E-547B-436D-A76A-97148C8D24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920D5-B254-46CD-96A1-A347EDFD64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63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0BAB-3726-40AB-B98D-F1691FA2F7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EEE9-DF6E-487A-B600-DF2D92AE54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6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2760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25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7F2A0-213B-426C-832E-8E781533DA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0DFB-2860-455B-9637-843F1BD923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3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/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44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cs typeface="Arial" charset="0"/>
              </a:rPr>
              <a:t>Список</a:t>
            </a:r>
          </a:p>
        </p:txBody>
      </p:sp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711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AF74C-6979-431C-AA24-16A35EB0DD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D118-CD59-4678-B220-844C06F09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9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1D34-DF41-4FE4-9399-21CF2DB9A6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FB867-6872-4EC8-899E-ED534101A2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9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74860-5AAF-4793-8013-3A951B6978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8C23-9660-4EC0-B264-9634A00170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45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AF202-FCDE-4869-8A90-E55678D75B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7B2BA-8C1B-485D-9A1A-AD43EFDE4D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94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/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44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cs typeface="Arial" charset="0"/>
              </a:rPr>
              <a:t>Список</a:t>
            </a:r>
          </a:p>
        </p:txBody>
      </p:sp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867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5A03-E77E-4BBA-B3ED-44F313C869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36C22-0F51-4C42-A920-A668C2026A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28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E8106-17E2-4B9F-AF64-C2B31F4329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E113-4B04-4A9A-B83F-4841FBC41F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54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517C-8330-4B23-B294-3F5AD86669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FED7D-3397-4D2B-8206-A24FFDF6AB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18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9698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82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ECF7C-97CE-4B72-96AC-4D2954A5C6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1998-59F7-4632-A347-C422322A4E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41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CCD7E-6A19-4F97-9074-F3AD432DC4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B7EF-C81A-41CE-9C62-01643F0D8B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1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92FE8-D8D9-4097-A0C8-DCBDDCDCB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55D7-C4BE-4AA9-9AFD-28C4E171D8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62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887B8-4DC5-4BB4-ACF8-3C261EE973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08374-1EC5-4E74-9974-695023FF4C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48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494E7-EEE6-4F8F-83CB-13F97C0E02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0DF6-B373-48AC-9643-8FC8E15F86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65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A8B2-4BA6-4CE8-996B-77CD4BC246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4FDF8-5015-45D0-959F-193641237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8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/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44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cs typeface="Arial" charset="0"/>
              </a:rPr>
              <a:t>Список</a:t>
            </a:r>
          </a:p>
        </p:txBody>
      </p:sp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682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B95A-9151-4C01-A713-FF9ABF3EFB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555A7-0853-45FE-948A-BCF13D66A1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6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6679-9ACA-4039-87ED-67508BCE7C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BFAA-0D3E-4839-8CA6-53F3D6977B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00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BA762-A34A-47CD-A8B7-85FBFEC52D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043D-2300-4169-B121-73A66DAAE4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55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939E-547B-436D-A76A-97148C8D24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920D5-B254-46CD-96A1-A347EDFD64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0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70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8B9B-8077-4DA3-80F8-CE684ABF25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0E1B-074C-4D9A-ADB1-51DDBC94EA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27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2B841-D36F-4B95-A5AC-108FFA47CF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C087-B197-4E17-B638-F32D3D78CC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00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7C79-927B-47CC-ADC0-FA15A145EF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495F0-6848-4AB5-9566-93E585B4A0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04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2E9C2-E3A0-4395-B903-1FE0FA800D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A1A-37D6-4A17-92FC-85AB1B30F2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4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9D52C-C77E-4EFF-8E34-56F21FAA45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AAEA3-49BD-4140-8F45-5BF15008E8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18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/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44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cs typeface="Arial" charset="0"/>
              </a:rPr>
              <a:t>Список</a:t>
            </a:r>
          </a:p>
        </p:txBody>
      </p:sp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799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CE0A-8C51-481D-A035-FB681CDD7F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294B4-6B6D-4F80-95A2-CBD45E709F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77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7D4DF-5F22-45D1-914E-A515E0F4EA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3A0A-3BBB-47E7-A967-84ADAA2B9F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05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9F6B1-F248-48CC-A3EF-ED5CF3C11B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A79A-3085-4142-9355-785F9F5F48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4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0BAB-3726-40AB-B98D-F1691FA2F7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EEE9-DF6E-487A-B600-DF2D92AE54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14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5303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753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70E85-43E6-4882-B828-7C7043F108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EC091-D034-4C8B-BE1F-3BFC273215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62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0CEF9-D7C9-4447-BFDF-DD68801AE0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26936-426A-4818-A3BC-DB20107E01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98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12128-EA53-4511-AC92-4165865B2C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63F18-5D3D-4293-9E96-1697304676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31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82A3-AEAD-415E-8973-08C370F59E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682F-B6FB-405B-AE55-EA76722E39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9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>
            <a:extLst>
              <a:ext uri="{FF2B5EF4-FFF2-40B4-BE49-F238E27FC236}">
                <a16:creationId xmlns:a16="http://schemas.microsoft.com/office/drawing/2014/main" id="{165BA366-5263-49D7-8ADC-51267DB834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CCE37E2-26F5-498E-9C1E-E2DDBEA3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C9886-60FC-4E2C-877A-FF41604F4684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60F19E9-1404-4369-866D-4A63EF23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B11C91D-7A1D-4B45-A28E-D7914DD9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D14D5-426C-4C4C-9334-4A6616AB25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360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>
            <a:extLst>
              <a:ext uri="{FF2B5EF4-FFF2-40B4-BE49-F238E27FC236}">
                <a16:creationId xmlns:a16="http://schemas.microsoft.com/office/drawing/2014/main" id="{980404BF-3661-40D5-BD1F-DB4438CAE3CC}"/>
              </a:ext>
            </a:extLst>
          </p:cNvPr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Список</a:t>
            </a:r>
          </a:p>
        </p:txBody>
      </p:sp>
      <p:pic>
        <p:nvPicPr>
          <p:cNvPr id="5" name="Рисунок 4" descr="1237664493_byaki3-0.jpg">
            <a:extLst>
              <a:ext uri="{FF2B5EF4-FFF2-40B4-BE49-F238E27FC236}">
                <a16:creationId xmlns:a16="http://schemas.microsoft.com/office/drawing/2014/main" id="{907DA62F-D09D-40DF-A01F-B10269AB2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>
            <a:extLst>
              <a:ext uri="{FF2B5EF4-FFF2-40B4-BE49-F238E27FC236}">
                <a16:creationId xmlns:a16="http://schemas.microsoft.com/office/drawing/2014/main" id="{A8A67E03-F7B5-4BBE-8C35-BB6C7E4113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365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D661F8-B896-4C2C-9947-8C313E2E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44A3-E130-4350-9986-074824DD79C0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478938-A455-4732-B5CC-EFE709BC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EC0B93-813F-4E1A-81A0-142EDD5C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85350-86ED-4E31-ADCD-65C624C3F5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064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537725E-6ECC-4A57-A09A-FBF8D4709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7286-0228-4089-BDBB-74A849B5D326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1F21967-8031-4E94-A669-A1AF6D6D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925F42D-3A0C-4689-8245-5A74AACC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E9F59-98E1-4C41-A70B-17D26106FF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475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89912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00FF80D-57B4-420B-A2F5-661F8F6E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78499-FA4F-4141-B088-515684DE0D8F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2F242FA-E044-41CE-8614-7B8528E3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24E3118-6162-408E-90A0-92D6D105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241F8-A12F-47BC-8CD1-5FD19718C6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650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>
            <a:extLst>
              <a:ext uri="{FF2B5EF4-FFF2-40B4-BE49-F238E27FC236}">
                <a16:creationId xmlns:a16="http://schemas.microsoft.com/office/drawing/2014/main" id="{AEDB2572-09AF-4430-B6F3-53F603E94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>
            <a:extLst>
              <a:ext uri="{FF2B5EF4-FFF2-40B4-BE49-F238E27FC236}">
                <a16:creationId xmlns:a16="http://schemas.microsoft.com/office/drawing/2014/main" id="{A654B4D1-CE01-450F-B336-0C5434184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8994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>
            <a:extLst>
              <a:ext uri="{FF2B5EF4-FFF2-40B4-BE49-F238E27FC236}">
                <a16:creationId xmlns:a16="http://schemas.microsoft.com/office/drawing/2014/main" id="{B1D915F5-F5B2-45E3-8854-67FFB10C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>
            <a:extLst>
              <a:ext uri="{FF2B5EF4-FFF2-40B4-BE49-F238E27FC236}">
                <a16:creationId xmlns:a16="http://schemas.microsoft.com/office/drawing/2014/main" id="{7D9BB512-1F42-425D-8B1A-546A4CFC8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50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7D42484-8FB1-4D26-A478-0FFF30833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56AF-592E-4874-9060-1965D312CDE3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A75471B-5112-4A1C-A00B-1C80EB2D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4F21E1-17C7-47A4-8EC2-E482DB66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AF36E-1B9F-474E-AC0C-0B50ECEEBF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40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E998330-6535-43EE-8E3E-617A2344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0385A-2AD5-4331-AA51-27BA74A9E4D1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25EB8AF-8FC2-4D5F-8391-129ABE21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7CB85FA-5CF5-4D02-94D0-44B418A0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7A0DA-DFF9-4328-997A-822406EB8D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62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FAA83-91DB-405C-BAC5-7B42FE83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59CA4-99AF-4EE0-80AC-014EBCF883F5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A037F-2D56-46DF-A641-E578E3E8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62F9F-E1FA-4DBB-ABB3-53A0066D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6A374-8AF3-4582-8F54-30B674BF98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9850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3BCCC-01B3-453B-B1F5-8C4882B9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D147-B91E-4817-A7B6-BA9CC71BBF6A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6C58A-A26C-4E5B-9766-4B95E46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2CC3A-C4FF-498B-9C23-E4298B18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E68B6-A11E-47E6-B72C-8875FF20AC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2116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7664493_byaki3-0.jpg">
            <a:extLst>
              <a:ext uri="{FF2B5EF4-FFF2-40B4-BE49-F238E27FC236}">
                <a16:creationId xmlns:a16="http://schemas.microsoft.com/office/drawing/2014/main" id="{34E90144-A9EC-4F84-A906-E520718D7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962377" y="116632"/>
            <a:ext cx="2181623" cy="16362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30D50A1-D17D-427F-A197-6E8C3AA2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DF707-6666-4662-8B6F-FC9486086701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5C1F59F-0A75-4168-B304-85200C82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E053F1D-F911-4D04-AFF6-B6C2CCAF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450B0-9C29-4023-A867-BAD2B1D46E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220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1">
            <a:extLst>
              <a:ext uri="{FF2B5EF4-FFF2-40B4-BE49-F238E27FC236}">
                <a16:creationId xmlns:a16="http://schemas.microsoft.com/office/drawing/2014/main" id="{A6B430D3-8D97-4A62-B06B-FD0596F5CD5D}"/>
              </a:ext>
            </a:extLst>
          </p:cNvPr>
          <p:cNvSpPr txBox="1">
            <a:spLocks/>
          </p:cNvSpPr>
          <p:nvPr userDrawn="1"/>
        </p:nvSpPr>
        <p:spPr>
          <a:xfrm>
            <a:off x="0" y="188640"/>
            <a:ext cx="8686800" cy="135416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 anchor="ctr">
            <a:normAutofit/>
          </a:bodyPr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Список</a:t>
            </a:r>
          </a:p>
        </p:txBody>
      </p:sp>
      <p:pic>
        <p:nvPicPr>
          <p:cNvPr id="5" name="Рисунок 4" descr="1237664493_byaki3-0.jpg">
            <a:extLst>
              <a:ext uri="{FF2B5EF4-FFF2-40B4-BE49-F238E27FC236}">
                <a16:creationId xmlns:a16="http://schemas.microsoft.com/office/drawing/2014/main" id="{78129201-31C2-41C9-A335-49F70D3976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04248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>
            <a:extLst>
              <a:ext uri="{FF2B5EF4-FFF2-40B4-BE49-F238E27FC236}">
                <a16:creationId xmlns:a16="http://schemas.microsoft.com/office/drawing/2014/main" id="{17643A11-4452-4CB7-B2BD-783F1FC11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443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5F631E-2FCB-446C-892B-74F6C2E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1424E-781B-43EE-BE76-8CEE14CAEE06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65532-BECD-4A7E-AFAA-4EAF596A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B55DB7-00D5-493B-BA54-757ABB52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3216E-5AA3-4C41-ABD2-533F390B5E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47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/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2510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9156C76-A6AB-4922-93B8-F77AFB16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1265C-0DAE-4BEE-91B6-72E12698DA61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48F11DC-FD85-4710-B644-905887D7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E3EB12D-1EC6-4A41-B8C6-0C022DD1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1B76-B717-4896-AB7E-658E8A577D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944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77D426A-78BA-4C4F-BD2D-06EDB22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206E4-180E-40C0-8000-43302D5CE873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7BC09B2-208C-4741-AB1E-043B0BAD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D30591A-D6EE-48D5-AE00-793B4260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2E615-14DD-4FA2-A7C3-59B2D32341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187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664493_byaki3-0.jpg">
            <a:extLst>
              <a:ext uri="{FF2B5EF4-FFF2-40B4-BE49-F238E27FC236}">
                <a16:creationId xmlns:a16="http://schemas.microsoft.com/office/drawing/2014/main" id="{659A50C4-9446-4151-A970-638CA5682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6" name="Рисунок 7" descr="default.jpeg">
            <a:extLst>
              <a:ext uri="{FF2B5EF4-FFF2-40B4-BE49-F238E27FC236}">
                <a16:creationId xmlns:a16="http://schemas.microsoft.com/office/drawing/2014/main" id="{242805CB-64AE-4F1F-B499-1E5B451A0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54162"/>
          </a:xfrm>
          <a:scene3d>
            <a:camera prst="orthographicFront"/>
            <a:lightRig rig="chilly" dir="t"/>
          </a:scene3d>
          <a:sp3d extrusionH="127000" prstMaterial="matte">
            <a:bevelT w="114300" prst="artDeco"/>
            <a:extrusionClr>
              <a:schemeClr val="accent5">
                <a:lumMod val="60000"/>
                <a:lumOff val="40000"/>
              </a:schemeClr>
            </a:extrusionClr>
          </a:sp3d>
        </p:spPr>
        <p:txBody>
          <a:bodyPr/>
          <a:lstStyle>
            <a:lvl1pPr algn="l">
              <a:defRPr b="1" cap="none" spc="50" baseline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b="1" baseline="0">
                <a:solidFill>
                  <a:schemeClr val="bg2"/>
                </a:solidFill>
              </a:defRPr>
            </a:lvl1pPr>
            <a:lvl2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2pPr>
            <a:lvl3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3pPr>
            <a:lvl4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4pPr>
            <a:lvl5pPr>
              <a:buFontTx/>
              <a:buBlip>
                <a:blip r:embed="rId3"/>
              </a:buBlip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99923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7664493_byaki3-0.jpg">
            <a:extLst>
              <a:ext uri="{FF2B5EF4-FFF2-40B4-BE49-F238E27FC236}">
                <a16:creationId xmlns:a16="http://schemas.microsoft.com/office/drawing/2014/main" id="{DB66F2C6-F550-49E7-8A39-A350D5DD2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8000"/>
          </a:blip>
          <a:stretch>
            <a:fillRect/>
          </a:stretch>
        </p:blipFill>
        <p:spPr>
          <a:xfrm>
            <a:off x="6876256" y="188640"/>
            <a:ext cx="1979712" cy="14847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7" descr="default.jpeg">
            <a:extLst>
              <a:ext uri="{FF2B5EF4-FFF2-40B4-BE49-F238E27FC236}">
                <a16:creationId xmlns:a16="http://schemas.microsoft.com/office/drawing/2014/main" id="{F518981B-38B2-4BAA-97CA-ECB37E0C8C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62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58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3323A60-6CD6-46CF-8E85-21084123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A2E9-3F97-4DC2-9136-D1F8E165E5AF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62CD7F7-726E-4EA7-9489-31A04B44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A51B6FD-2DBE-475D-8AA4-18A57372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8CDDA-9A13-4616-8C74-5463085B33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038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2B850F3-1333-4ADC-B739-F94F3ABA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BD528-4E46-432F-A58E-996FA29741B7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C53C01F-24DF-4181-9269-39912BE1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F538901-731A-4CCD-A0C6-740FBA63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C91E4-E9B3-4C4D-A983-FAD3006E46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25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4CBC4-904C-4AC9-ACD1-11054A8B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C9D80-2300-464C-B1D4-739362BAE8A0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DE000-3F86-4BE8-8B3F-6EA3272A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2212D-6D2B-4A45-A647-3E5A5DEB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D4042-DBE4-4DA5-8231-71EBF81299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4462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EBE2C-DB1E-4754-8940-B7868FA1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8D5D-7055-46CF-90D5-4D7DA9BAD90E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1C5F3E-1BCB-4649-B5AA-2A3E0835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F5807-59A3-42C3-BC09-DCD8D393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6CDF9-2CBE-4EC2-9F20-C74BEA4AFD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584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7F2A0-213B-426C-832E-8E781533DA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0DFB-2860-455B-9637-843F1BD923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2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AF74C-6979-431C-AA24-16A35EB0DD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5D118-CD59-4678-B220-844C06F09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3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 bright="17000"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FA88AC-0A27-451F-82FD-801226187C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0613F4-39F3-4D98-A2E6-C62DBCBEA4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9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 bright="17000"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FA88AC-0A27-451F-82FD-801226187C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0613F4-39F3-4D98-A2E6-C62DBCBEA4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 bright="17000"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3ED85-DA48-4745-8100-EAFFFA4BC6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BDE244-204C-4482-8382-E3E8EE0A11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5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 bright="17000"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4D2238-6FC8-4904-9982-886565495F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78A507-ABDC-4DB8-8E34-81E2931C94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 bright="17000"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CF26BB-388E-4EB6-B70A-8504CDE2F7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F1A289-6DF0-4755-BD96-0AE0C6EFE2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B0FC786-617D-4AEF-879A-52B1AA7C27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497E3D85-3AC1-48DC-9855-0AE60E5732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BC50B5-A7D1-4C7E-9AF3-0E7EE94F9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5D303-D83D-45DC-8566-6EE7E3F1141A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E82EA-82EC-41A5-93F2-C40202DE8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200AE-B8B1-485E-BDF2-76CBFE37D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1D8C48F-4C99-4B1E-AAA5-8933F97730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6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737AEE1-C2CC-48A5-8BC2-AD4AAC86CF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A603A79F-F1B0-4069-896B-D8927F4F7A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9F3B8-2E09-4802-A2DA-59F82D31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D5189C-2D77-425F-91FD-A46BC685826B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F87FC-3A4E-46A3-BF4F-42FC326C5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D8ECC-D6F8-4EB9-9B1C-5327D7004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03B6E15-33C0-411F-9E23-0FF557A5EB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B%D0%B0%D0%B3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068961"/>
            <a:ext cx="8278688" cy="936104"/>
          </a:xfrm>
        </p:spPr>
        <p:txBody>
          <a:bodyPr/>
          <a:lstStyle/>
          <a:p>
            <a:pPr>
              <a:defRPr/>
            </a:pPr>
            <a:br>
              <a:rPr lang="ru-RU" sz="4000" dirty="0">
                <a:solidFill>
                  <a:srgbClr val="7030A0"/>
                </a:solidFill>
              </a:rPr>
            </a:br>
            <a:br>
              <a:rPr lang="ru-RU" sz="4000" dirty="0">
                <a:solidFill>
                  <a:srgbClr val="7030A0"/>
                </a:solidFill>
              </a:rPr>
            </a:br>
            <a:endParaRPr lang="en-US" sz="34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8396" y="4254585"/>
            <a:ext cx="9144000" cy="619125"/>
          </a:xfr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rgbClr val="002060"/>
                </a:solidFill>
                <a:latin typeface="Bookman Old Style" panose="02050604050505020204" pitchFamily="18" charset="0"/>
              </a:rPr>
              <a:t>8 октября </a:t>
            </a: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– день памяти </a:t>
            </a:r>
          </a:p>
          <a:p>
            <a:pPr>
              <a:defRPr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о </a:t>
            </a:r>
            <a:r>
              <a:rPr lang="ru-RU" sz="36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Наваринском</a:t>
            </a: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 морском сражении</a:t>
            </a:r>
          </a:p>
        </p:txBody>
      </p:sp>
      <p:pic>
        <p:nvPicPr>
          <p:cNvPr id="4" name="Picture 2" descr="...&amp;rcy;&amp;ucy;&amp;scy;&amp;scy;&amp;kcy;&amp;acy;&amp;yacy; &amp;ecy;&amp;scy;&amp;kcy;&amp;acy;&amp;dcy;&amp;rcy;&amp;acy; &amp;vcy;&amp;ycy;&amp;ncy;&amp;iecy;&amp;scy;&amp;lcy;&amp;acy; &amp;ncy;&amp;acy; &amp;scy;&amp;iecy;&amp;bcy;&amp;iecy; &amp;ocy;&amp;scy;&amp;ncy;&amp;ocy;&amp;vcy;&amp;ncy;&amp;ucy;&amp;yucy; &amp;tcy;&amp;yacy;&amp;zhcy;&amp;iecy;&amp;scy;&amp;tcy;&amp;softcy; &amp;bcy;&amp;o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56" y="812528"/>
            <a:ext cx="5857916" cy="363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АНИМАШКИ ДЛЯ ПРЕЗЕНТАЦИЙ\Буквы и цифры\Буквы и цифры - 2\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592" y="5780773"/>
            <a:ext cx="5429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Users\USER\Desktop\АНИМАШКИ ДЛЯ ПРЕЗЕНТАЦИЙ\Буквы и цифры\Буквы и цифры - 2\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7627" y="5780773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USER\Desktop\АНИМАШКИ ДЛЯ ПРЕЗЕНТАЦИЙ\Буквы и цифры\Буквы и цифры - 2\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8278" y="5780773"/>
            <a:ext cx="5905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C:\Users\USER\Desktop\АНИМАШКИ ДЛЯ ПРЕЗЕНТАЦИЙ\Буквы и цифры\Буквы и цифры - 2\7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2290" y="5780773"/>
            <a:ext cx="5048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C:\Users\USER\Desktop\АНИМАШКИ ДЛЯ ПРЕЗЕНТАЦИЙ\Буквы и цифры\Буквы и цифры - 2\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199" y="5780773"/>
            <a:ext cx="5905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C:\Users\USER\Desktop\АНИМАШКИ ДЛЯ ПРЕЗЕНТАЦИЙ\Буквы и цифры\Буквы и цифры - 2\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046" y="5767088"/>
            <a:ext cx="6000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 flipH="1" flipV="1">
            <a:off x="3501714" y="5681229"/>
            <a:ext cx="111612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cs typeface="Arial" charset="0"/>
              </a:rPr>
              <a:t>-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88640"/>
            <a:ext cx="7668344" cy="707886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 dirty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istral" panose="03090702030407020403" pitchFamily="66" charset="0"/>
                <a:cs typeface="Times New Roman" pitchFamily="18" charset="0"/>
              </a:rPr>
              <a:t>«Жизнь под флагом чести"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E63DC2-55F4-4702-AA57-9585DEF3F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460" y="5780773"/>
            <a:ext cx="591363" cy="621846"/>
          </a:xfrm>
          <a:prstGeom prst="rect">
            <a:avLst/>
          </a:prstGeom>
        </p:spPr>
      </p:pic>
      <p:pic>
        <p:nvPicPr>
          <p:cNvPr id="16" name="Picture 10" descr="C:\Users\USER\Desktop\АНИМАШКИ ДЛЯ ПРЕЗЕНТАЦИЙ\Буквы и цифры\Буквы и цифры - 2\00.gif">
            <a:extLst>
              <a:ext uri="{FF2B5EF4-FFF2-40B4-BE49-F238E27FC236}">
                <a16:creationId xmlns:a16="http://schemas.microsoft.com/office/drawing/2014/main" id="{E22CE41A-7675-4B15-B60D-420221345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571" y="5780772"/>
            <a:ext cx="6000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894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346808" cy="227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92896"/>
            <a:ext cx="3779465" cy="2877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79388" y="765175"/>
            <a:ext cx="7323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КОРАБЕЛЬНЫЕ ПУШЕЧНЫЕ ОРУДИЯ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476375" y="4149725"/>
            <a:ext cx="1489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ЕДИНОРОГ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364163" y="5805488"/>
            <a:ext cx="1616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КАРРОНАДА</a:t>
            </a:r>
          </a:p>
        </p:txBody>
      </p:sp>
    </p:spTree>
    <p:extLst>
      <p:ext uri="{BB962C8B-B14F-4D97-AF65-F5344CB8AC3E}">
        <p14:creationId xmlns:p14="http://schemas.microsoft.com/office/powerpoint/2010/main" val="1598987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2051273" cy="436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628800"/>
            <a:ext cx="3794491" cy="466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300464"/>
            <a:ext cx="679316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  <a:cs typeface="Arial" charset="0"/>
              </a:rPr>
              <a:t>Морской костюм </a:t>
            </a:r>
            <a:r>
              <a:rPr lang="ru-RU" sz="2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  <a:cs typeface="Times New Roman" pitchFamily="18" charset="0"/>
              </a:rPr>
              <a:t>ХІХ века</a:t>
            </a:r>
            <a:endParaRPr lang="ru-RU" sz="2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6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8913"/>
            <a:ext cx="6456362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79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ailing-ships.ru/wp-content/gallery/cache/290__320x240_naval-battle-5.jpg">
            <a:extLst>
              <a:ext uri="{FF2B5EF4-FFF2-40B4-BE49-F238E27FC236}">
                <a16:creationId xmlns:a16="http://schemas.microsoft.com/office/drawing/2014/main" id="{D76D0090-064D-4F32-8FB3-2D206E2D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9" y="285728"/>
            <a:ext cx="2714625" cy="228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DD9AF60A-A186-45D7-92F2-6844621BD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1913"/>
            <a:ext cx="2482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«АЗОВ»</a:t>
            </a:r>
          </a:p>
        </p:txBody>
      </p:sp>
      <p:sp>
        <p:nvSpPr>
          <p:cNvPr id="18436" name="AutoShape 4" descr="http://www.argolis-yacht.ru/Articles/RusGreece/8.jpg">
            <a:extLst>
              <a:ext uri="{FF2B5EF4-FFF2-40B4-BE49-F238E27FC236}">
                <a16:creationId xmlns:a16="http://schemas.microsoft.com/office/drawing/2014/main" id="{6E3A56BC-5DFD-4D23-AF87-BFEEB0EF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AutoShape 6" descr="http://www.argolis-yacht.ru/Articles/RusGreece/8.jpg">
            <a:extLst>
              <a:ext uri="{FF2B5EF4-FFF2-40B4-BE49-F238E27FC236}">
                <a16:creationId xmlns:a16="http://schemas.microsoft.com/office/drawing/2014/main" id="{A92D2CC6-9FD0-44D2-9AC2-6F09A5673C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8" name="AutoShape 8" descr="http://www.argolis-yacht.ru/Articles/RusGreece/8.jpg">
            <a:extLst>
              <a:ext uri="{FF2B5EF4-FFF2-40B4-BE49-F238E27FC236}">
                <a16:creationId xmlns:a16="http://schemas.microsoft.com/office/drawing/2014/main" id="{65709D15-8B64-4AEA-B336-22B855D644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9" name="AutoShape 10" descr="http://www.argolis-yacht.ru/Articles/RusGreece/8.jpg">
            <a:extLst>
              <a:ext uri="{FF2B5EF4-FFF2-40B4-BE49-F238E27FC236}">
                <a16:creationId xmlns:a16="http://schemas.microsoft.com/office/drawing/2014/main" id="{86EA0249-FBC7-4C3A-A81D-C4E3C2E09F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0" name="AutoShape 12" descr="http://de.academic.ru/pictures/dewiki/78/Navarino.JPG">
            <a:extLst>
              <a:ext uri="{FF2B5EF4-FFF2-40B4-BE49-F238E27FC236}">
                <a16:creationId xmlns:a16="http://schemas.microsoft.com/office/drawing/2014/main" id="{9F67EE09-DCCC-45F8-9E23-188BE3668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3053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1" name="AutoShape 14" descr="http://de.academic.ru/pictures/dewiki/78/Navarino.JPG">
            <a:extLst>
              <a:ext uri="{FF2B5EF4-FFF2-40B4-BE49-F238E27FC236}">
                <a16:creationId xmlns:a16="http://schemas.microsoft.com/office/drawing/2014/main" id="{FC189AAC-34B4-4861-80C9-5539C601B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43053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2" name="AutoShape 16" descr="http://upload.wikimedia.org/wikipedia/commons/thumb/4/43/Navarino.JPG/400px-Navarino.JPG">
            <a:extLst>
              <a:ext uri="{FF2B5EF4-FFF2-40B4-BE49-F238E27FC236}">
                <a16:creationId xmlns:a16="http://schemas.microsoft.com/office/drawing/2014/main" id="{1144D44D-27C4-4AA5-BBDD-3D7AA220B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AutoShape 18" descr="http://upload.wikimedia.org/wikipedia/commons/thumb/4/43/Navarino.JPG/400px-Navarino.JPG">
            <a:extLst>
              <a:ext uri="{FF2B5EF4-FFF2-40B4-BE49-F238E27FC236}">
                <a16:creationId xmlns:a16="http://schemas.microsoft.com/office/drawing/2014/main" id="{0857162E-CEBD-48CA-AE68-2F51131E96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100" name="Picture 20" descr="http://upload.wikimedia.org/wikipedia/commons/thumb/4/43/Navarino.JPG/400px-Navarino.JPG">
            <a:extLst>
              <a:ext uri="{FF2B5EF4-FFF2-40B4-BE49-F238E27FC236}">
                <a16:creationId xmlns:a16="http://schemas.microsoft.com/office/drawing/2014/main" id="{6F484188-E09C-4325-8985-FCC045F6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148012"/>
            <a:ext cx="3810000" cy="241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45" name="TextBox 12">
            <a:extLst>
              <a:ext uri="{FF2B5EF4-FFF2-40B4-BE49-F238E27FC236}">
                <a16:creationId xmlns:a16="http://schemas.microsoft.com/office/drawing/2014/main" id="{C9E81B49-FC89-4DBA-AD7E-AC022414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668963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«ГАНГУТ»</a:t>
            </a:r>
          </a:p>
        </p:txBody>
      </p:sp>
      <p:pic>
        <p:nvPicPr>
          <p:cNvPr id="46102" name="Picture 22" descr="http://vos.1september.ru/2001/20/10_2.jpg">
            <a:extLst>
              <a:ext uri="{FF2B5EF4-FFF2-40B4-BE49-F238E27FC236}">
                <a16:creationId xmlns:a16="http://schemas.microsoft.com/office/drawing/2014/main" id="{4DDAA941-F839-40F4-BDE5-9396C45A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3718" y="116631"/>
            <a:ext cx="2632734" cy="326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47" name="TextBox 14">
            <a:extLst>
              <a:ext uri="{FF2B5EF4-FFF2-40B4-BE49-F238E27FC236}">
                <a16:creationId xmlns:a16="http://schemas.microsoft.com/office/drawing/2014/main" id="{275613EC-F229-468A-904B-77D74702C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3429000"/>
            <a:ext cx="306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АЛЕКСАНДР НЕВСКИЙ»</a:t>
            </a:r>
          </a:p>
        </p:txBody>
      </p:sp>
      <p:pic>
        <p:nvPicPr>
          <p:cNvPr id="18449" name="Picture 17" descr="http://receptidocs.ru/pars_docs/tw_refs/3/2333/2333_html_m279496c.jpg">
            <a:extLst>
              <a:ext uri="{FF2B5EF4-FFF2-40B4-BE49-F238E27FC236}">
                <a16:creationId xmlns:a16="http://schemas.microsoft.com/office/drawing/2014/main" id="{7F456527-8291-4A8B-9311-17757CC0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345271" y="4357687"/>
            <a:ext cx="2520715" cy="1996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5E852-846E-4061-B40C-93551D573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938" y="5084763"/>
            <a:ext cx="1995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ИЕЗЕКИИЛЬ»</a:t>
            </a:r>
          </a:p>
        </p:txBody>
      </p:sp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1.liveinternet.ru/images/attach/c/1/51/307/51307266_46nav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97" y="214290"/>
            <a:ext cx="8387145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928688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И. Айвазовский «Морское сражение при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Наварине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00237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img0.liveinternet.ru/images/attach/c/4/78/870/78870432_large_Navarinskiy_boy_8_oktyabrya_1827_sv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8768"/>
            <a:ext cx="8928992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97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megabook.ru/MObjects2/data/pict2006/new1/pl_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260648"/>
            <a:ext cx="4506295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5500688" y="2143125"/>
            <a:ext cx="321468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Михаил  Петрович </a:t>
            </a:r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Лазарев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1788 -1851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2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0.liveinternet.ru/images/attach/c/3/75/878/75878974_large_4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00063"/>
            <a:ext cx="259556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85750" y="3857625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Павел Степанович Нахимов</a:t>
            </a:r>
          </a:p>
        </p:txBody>
      </p:sp>
      <p:pic>
        <p:nvPicPr>
          <p:cNvPr id="22532" name="Picture 4" descr="http://www.navy.su/persons/10/images/istomin_vi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2857500"/>
            <a:ext cx="22891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071813" y="5929313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Владимир Иванович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Истомин</a:t>
            </a:r>
          </a:p>
        </p:txBody>
      </p:sp>
      <p:pic>
        <p:nvPicPr>
          <p:cNvPr id="22534" name="Picture 6" descr="http://900igr.net/datai/istorija/Krymskaja-vojna/0011-008-Geroi-oborony-Sevastopol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1725" y="214313"/>
            <a:ext cx="26336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6143625" y="4000500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Владимир Алексеевич Корнилов</a:t>
            </a:r>
          </a:p>
        </p:txBody>
      </p:sp>
    </p:spTree>
    <p:extLst>
      <p:ext uri="{BB962C8B-B14F-4D97-AF65-F5344CB8AC3E}">
        <p14:creationId xmlns:p14="http://schemas.microsoft.com/office/powerpoint/2010/main" val="3560780669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44625"/>
            <a:ext cx="9474863" cy="687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823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historyru.com/img/znak/stg/stg_flag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5616296" cy="402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214438" y="4572000"/>
            <a:ext cx="76438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  <a:hlinkClick r:id="rId3" tooltip="Флаг"/>
              </a:rPr>
              <a:t>Кормовой Георгиевский  флаг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флаг, которым в качестве высшей награды награждался корабль, чей экипаж проявил исключительное мужество и отвагу в достижении победы</a:t>
            </a:r>
          </a:p>
        </p:txBody>
      </p:sp>
    </p:spTree>
    <p:extLst>
      <p:ext uri="{BB962C8B-B14F-4D97-AF65-F5344CB8AC3E}">
        <p14:creationId xmlns:p14="http://schemas.microsoft.com/office/powerpoint/2010/main" val="333005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amp;Scy;&amp;rcy;&amp;iecy;&amp;dcy;&amp;icy;&amp;zcy;&amp;iecy;&amp;mcy;&amp;ncy;&amp;ocy;&amp;mcy;&amp;ocy;&amp;rcy;&amp;scy;&amp;kcy;&amp;icy;&amp;jcy; &amp;pcy;&amp;ocy;&amp;khcy;&amp;ocy;&amp;dcy; &amp;Ucy;&amp;shcy;&amp;acy;&amp;kcy;&amp;ocy;&amp;vcy;&amp;acy; 1798-1800 &amp;gcy;&amp;g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643050"/>
            <a:ext cx="6286544" cy="491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http://www.tonnel.ru/gzl/868555389_tonn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9"/>
            <a:ext cx="2413501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50825" y="3429000"/>
            <a:ext cx="2233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Федор Федорович Ушаков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7668344" y="4365104"/>
            <a:ext cx="285752" cy="285752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gallerix.ru/pic/aivazovsky/image/glrx-32258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148" y="260648"/>
            <a:ext cx="8019766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1143000" y="5461000"/>
            <a:ext cx="7532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 Айвазовский «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Наваринский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бой»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8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343350" y="6165304"/>
            <a:ext cx="7143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Дом  адмирала  Петра Федоровича Анжу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в Ломоносове на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Еленинской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улице</a:t>
            </a:r>
          </a:p>
        </p:txBody>
      </p:sp>
      <p:pic>
        <p:nvPicPr>
          <p:cNvPr id="20482" name="Picture 2" descr="&amp;Pcy;&amp;acy;&amp;mcy;&amp;yacy;&amp;tcy;&amp;ncy;&amp;icy;&amp;kcy; &amp;acy;&amp;rcy;&amp;khcy;&amp;icy;&amp;tcy;&amp;iecy;&amp;kcy;&amp;tcy;&amp;ucy;&amp;rcy;&amp;ycy;. &amp;Dcy;&amp;ocy;&amp;mcy; &amp;acy;&amp;dcy;&amp;mcy;&amp;icy;&amp;rcy;&amp;acy;&amp;lcy;&amp;acy; &amp;Pcy;.&amp;Fcy;. &amp;Acy;&amp;ncy;&amp;zhcy;&amp;ucy;. &amp;pcy;&amp;ocy;&amp;scy;&amp;tcy;&amp;rcy;.1848-1949&amp;gcy;&amp;g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38" y="118373"/>
            <a:ext cx="8062574" cy="60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395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joe-house.ru/image/u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6161338" cy="4256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 flipH="1">
            <a:off x="611560" y="4734436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Внутренняя территория усадьбы Анжу</a:t>
            </a:r>
          </a:p>
        </p:txBody>
      </p:sp>
    </p:spTree>
    <p:extLst>
      <p:ext uri="{BB962C8B-B14F-4D97-AF65-F5344CB8AC3E}">
        <p14:creationId xmlns:p14="http://schemas.microsoft.com/office/powerpoint/2010/main" val="245307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anjoe-house.ru/image/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645139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 flipH="1">
            <a:off x="6072188" y="785813"/>
            <a:ext cx="3071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388" y="324485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        </a:t>
            </a:r>
            <a:endParaRPr lang="ru-RU" b="1" dirty="0">
              <a:solidFill>
                <a:srgbClr val="F79646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797152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Вид усадьбы Анжу до реставрации,1995 год</a:t>
            </a:r>
          </a:p>
        </p:txBody>
      </p:sp>
    </p:spTree>
    <p:extLst>
      <p:ext uri="{BB962C8B-B14F-4D97-AF65-F5344CB8AC3E}">
        <p14:creationId xmlns:p14="http://schemas.microsoft.com/office/powerpoint/2010/main" val="3116170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714375" y="5072063"/>
            <a:ext cx="8429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Фердинанд Петрович Врангель — российский мореплаватель, полярный исследователь, один из основателей Русского географического общества. </a:t>
            </a:r>
          </a:p>
        </p:txBody>
      </p:sp>
      <p:pic>
        <p:nvPicPr>
          <p:cNvPr id="51202" name="Picture 2" descr="http://img-fotki.yandex.ru/get/5414/116846511.1/0_8a978_c6a8ec5a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488" y="285728"/>
            <a:ext cx="36290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2103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ncspb.ru/image/2805310372/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703" y="610676"/>
            <a:ext cx="4500594" cy="446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2195513" y="5461000"/>
            <a:ext cx="4752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Адмирал российского флота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Федор Федорович Матюшкин</a:t>
            </a:r>
          </a:p>
        </p:txBody>
      </p:sp>
    </p:spTree>
    <p:extLst>
      <p:ext uri="{BB962C8B-B14F-4D97-AF65-F5344CB8AC3E}">
        <p14:creationId xmlns:p14="http://schemas.microsoft.com/office/powerpoint/2010/main" val="343967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encspb.ru/image/2805310244/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4" y="714356"/>
            <a:ext cx="442913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2286000" y="56911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ВОЛЬХОВСКИЙ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Владимир Дмитриевич</a:t>
            </a:r>
          </a:p>
        </p:txBody>
      </p:sp>
    </p:spTree>
    <p:extLst>
      <p:ext uri="{BB962C8B-B14F-4D97-AF65-F5344CB8AC3E}">
        <p14:creationId xmlns:p14="http://schemas.microsoft.com/office/powerpoint/2010/main" val="181179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dmiralrambov.narod.ru/photos/anzhu_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3444974" cy="4593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://img1.liveinternet.ru/images/attach/c/7/97/803/97803431_Pyotr_Fyodorovich_Anzhu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79718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611561" y="5373216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Петр Федорович Анжу с семьей</a:t>
            </a:r>
          </a:p>
        </p:txBody>
      </p:sp>
    </p:spTree>
    <p:extLst>
      <p:ext uri="{BB962C8B-B14F-4D97-AF65-F5344CB8AC3E}">
        <p14:creationId xmlns:p14="http://schemas.microsoft.com/office/powerpoint/2010/main" val="3488006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tihi.ru/pics/2014/01/19/6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70550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5892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О землях, расположенных за Полярным кругом, </a:t>
            </a:r>
          </a:p>
          <a:p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ходили фантастические легенды…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49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8" descr="http://www.runivers.ru/bookreader/books/53749/011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21957" r="24461" b="34151"/>
          <a:stretch/>
        </p:blipFill>
        <p:spPr bwMode="auto">
          <a:xfrm flipH="1">
            <a:off x="159120" y="404664"/>
            <a:ext cx="2036615" cy="24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lib.rus.ec/i/13/517013/i_049.jpg">
            <a:extLst>
              <a:ext uri="{FF2B5EF4-FFF2-40B4-BE49-F238E27FC236}">
                <a16:creationId xmlns:a16="http://schemas.microsoft.com/office/drawing/2014/main" id="{A3C40763-A6F0-46D1-B877-C97867E2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9181"/>
            <a:ext cx="5559299" cy="605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1siz.ru/image/aHR0cDovL3N0YXRpYy5vem9uZS5ydS9tdWx0aW1lZGlhL2Jvb2tzX2NvdmVycy8xMDEwMzI1NDk5LmpwZw==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" r="2161" b="34243"/>
          <a:stretch/>
        </p:blipFill>
        <p:spPr bwMode="auto">
          <a:xfrm>
            <a:off x="6899412" y="398416"/>
            <a:ext cx="2085468" cy="24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6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5/55/IbrahimBa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476250"/>
            <a:ext cx="43307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699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612" y="6019991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Корабли "Гангут", "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Иезекииль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" и "Александр Невский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во время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Наваринского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морского сражения.</a:t>
            </a:r>
          </a:p>
        </p:txBody>
      </p:sp>
      <p:pic>
        <p:nvPicPr>
          <p:cNvPr id="2050" name="Picture 2" descr="http://www.allworldwars.com/image/015/NavyPaintings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2266"/>
            <a:ext cx="8064896" cy="587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71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anjoe-house.ru/image/port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786214" cy="509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72000" y="1000125"/>
            <a:ext cx="3857625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000" dirty="0">
              <a:solidFill>
                <a:srgbClr val="F79646">
                  <a:lumMod val="50000"/>
                </a:srgbClr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ПЁТР ФЁДОРОВИЧ АНЖУ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(1797 – 1869)</a:t>
            </a:r>
          </a:p>
        </p:txBody>
      </p:sp>
      <p:pic>
        <p:nvPicPr>
          <p:cNvPr id="4" name="Picture 20" descr="http://upload.wikimedia.org/wikipedia/commons/thumb/4/43/Navarino.JPG/400px-Navari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84984"/>
            <a:ext cx="2714644" cy="2471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067944" y="5644990"/>
            <a:ext cx="4752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  <a:cs typeface="Times New Roman" pitchFamily="18" charset="0"/>
              </a:rPr>
              <a:t>ЛИНКОР « ГАНГУТ»</a:t>
            </a:r>
          </a:p>
        </p:txBody>
      </p:sp>
    </p:spTree>
    <p:extLst>
      <p:ext uri="{BB962C8B-B14F-4D97-AF65-F5344CB8AC3E}">
        <p14:creationId xmlns:p14="http://schemas.microsoft.com/office/powerpoint/2010/main" val="13077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uneral-spb.narod.ru/necropols/smolenskoel/tombs/anzhu/img/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 bwMode="auto">
          <a:xfrm>
            <a:off x="1259632" y="97575"/>
            <a:ext cx="5112568" cy="65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86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0FBDE-6492-4275-956F-0098D1ACD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6385856" cy="41764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35B353-4A4D-44A0-94F1-2B76DC5C7B95}"/>
              </a:ext>
            </a:extLst>
          </p:cNvPr>
          <p:cNvSpPr/>
          <p:nvPr/>
        </p:nvSpPr>
        <p:spPr>
          <a:xfrm>
            <a:off x="611560" y="472514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Кирилл </a:t>
            </a:r>
            <a:r>
              <a:rPr lang="ru-RU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Шалахин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– праправнук адмирала Анжу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570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vischny-volochok.ru/wika/wika1/image/00017.gif">
            <a:extLst>
              <a:ext uri="{FF2B5EF4-FFF2-40B4-BE49-F238E27FC236}">
                <a16:creationId xmlns:a16="http://schemas.microsoft.com/office/drawing/2014/main" id="{4A365A63-8157-471B-B8AF-17BEC078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0"/>
            <a:ext cx="403225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4">
            <a:extLst>
              <a:ext uri="{FF2B5EF4-FFF2-40B4-BE49-F238E27FC236}">
                <a16:creationId xmlns:a16="http://schemas.microsoft.com/office/drawing/2014/main" id="{635BD905-C241-4147-A88F-9336BDC9E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5764213"/>
            <a:ext cx="532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Праправнук адмирала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Кирилл Игоревич Шалахин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у портрета своего предка</a:t>
            </a:r>
          </a:p>
        </p:txBody>
      </p:sp>
      <p:pic>
        <p:nvPicPr>
          <p:cNvPr id="37892" name="Picture 4" descr="http://vischny-volochok.ru/wika/wika1/image/00022.gif">
            <a:extLst>
              <a:ext uri="{FF2B5EF4-FFF2-40B4-BE49-F238E27FC236}">
                <a16:creationId xmlns:a16="http://schemas.microsoft.com/office/drawing/2014/main" id="{D884F3C4-B549-496C-AAF9-7579A6996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425"/>
            <a:ext cx="404495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>
            <a:extLst>
              <a:ext uri="{FF2B5EF4-FFF2-40B4-BE49-F238E27FC236}">
                <a16:creationId xmlns:a16="http://schemas.microsoft.com/office/drawing/2014/main" id="{784D1BE5-6E3E-48B9-AD4F-7E47DBD1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5786438"/>
            <a:ext cx="5321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Петр Иванович Анжу с внучкой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Ксенией,которая последней носила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фамилию Анжу.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vppress.ru/photo/new/9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855" y="1916832"/>
            <a:ext cx="5672750" cy="443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07950" y="115888"/>
            <a:ext cx="68405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omic Sans MS" pitchFamily="66" charset="0"/>
                <a:cs typeface="Arial" charset="0"/>
              </a:rPr>
              <a:t>Светлана и Николай </a:t>
            </a:r>
            <a:r>
              <a:rPr lang="ru-RU" sz="2800" dirty="0" err="1">
                <a:latin typeface="Comic Sans MS" pitchFamily="66" charset="0"/>
                <a:cs typeface="Arial" charset="0"/>
              </a:rPr>
              <a:t>Карлыхановы</a:t>
            </a:r>
            <a:r>
              <a:rPr lang="ru-RU" sz="2800" dirty="0">
                <a:latin typeface="Comic Sans MS" pitchFamily="66" charset="0"/>
                <a:cs typeface="Arial" charset="0"/>
              </a:rPr>
              <a:t> </a:t>
            </a:r>
            <a:r>
              <a:rPr lang="ru-RU" sz="3200" dirty="0">
                <a:latin typeface="Comic Sans MS" pitchFamily="66" charset="0"/>
                <a:cs typeface="Arial" charset="0"/>
              </a:rPr>
              <a:t>– </a:t>
            </a:r>
            <a:r>
              <a:rPr lang="ru-RU" sz="2400" dirty="0">
                <a:latin typeface="Comic Sans MS" pitchFamily="66" charset="0"/>
                <a:cs typeface="Arial" charset="0"/>
              </a:rPr>
              <a:t>организаторы «</a:t>
            </a:r>
            <a:r>
              <a:rPr lang="ru-RU" sz="2400" dirty="0" err="1">
                <a:latin typeface="Comic Sans MS" pitchFamily="66" charset="0"/>
                <a:cs typeface="Arial" charset="0"/>
              </a:rPr>
              <a:t>Наваринских</a:t>
            </a:r>
            <a:r>
              <a:rPr lang="ru-RU" sz="2400" dirty="0">
                <a:latin typeface="Comic Sans MS" pitchFamily="66" charset="0"/>
                <a:cs typeface="Arial" charset="0"/>
              </a:rPr>
              <a:t> встреч»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omic Sans MS" pitchFamily="66" charset="0"/>
                <a:cs typeface="Arial" charset="0"/>
              </a:rPr>
              <a:t> в Доме Анжу</a:t>
            </a:r>
          </a:p>
        </p:txBody>
      </p:sp>
    </p:spTree>
    <p:extLst>
      <p:ext uri="{BB962C8B-B14F-4D97-AF65-F5344CB8AC3E}">
        <p14:creationId xmlns:p14="http://schemas.microsoft.com/office/powerpoint/2010/main" val="1210400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anjoe-house.ru/image/ev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0871"/>
            <a:ext cx="6696744" cy="2787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http://anjoe-house.ru/image/ev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9878" y="3651623"/>
            <a:ext cx="607059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180528" y="2924944"/>
            <a:ext cx="295232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79646">
                  <a:lumMod val="50000"/>
                </a:srgbClr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«ТВОРЧЕСКАЯ МАСТЕРСКАЯ»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В ДОМЕ АНЖУ</a:t>
            </a:r>
          </a:p>
        </p:txBody>
      </p:sp>
    </p:spTree>
    <p:extLst>
      <p:ext uri="{BB962C8B-B14F-4D97-AF65-F5344CB8AC3E}">
        <p14:creationId xmlns:p14="http://schemas.microsoft.com/office/powerpoint/2010/main" val="4192778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691276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Рекомендуем прочитать: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85875"/>
            <a:ext cx="3135312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3571875" y="2928938"/>
            <a:ext cx="532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Гусев, И.Е. </a:t>
            </a:r>
            <a:r>
              <a:rPr lang="ru-RU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Наваринское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морское сражение: науч. – </a:t>
            </a:r>
            <a:r>
              <a:rPr lang="ru-RU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попул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. изд./ И.Е. Гусев.- Москва: АСТ, Мн.: </a:t>
            </a:r>
            <a:r>
              <a:rPr lang="ru-RU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Харвест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, 2002.- 48 </a:t>
            </a:r>
            <a:r>
              <a:rPr lang="ru-RU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с.ил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.- (Военная история)</a:t>
            </a:r>
          </a:p>
        </p:txBody>
      </p:sp>
      <p:pic>
        <p:nvPicPr>
          <p:cNvPr id="37893" name="Picture 7" descr="book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66813"/>
            <a:ext cx="15113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902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49F73E-43A8-4B53-9DE9-D774178F35B6}"/>
              </a:ext>
            </a:extLst>
          </p:cNvPr>
          <p:cNvSpPr/>
          <p:nvPr/>
        </p:nvSpPr>
        <p:spPr>
          <a:xfrm>
            <a:off x="4427984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Шигин, В.В.</a:t>
            </a:r>
          </a:p>
          <a:p>
            <a:r>
              <a:rPr lang="ru-RU" b="1" dirty="0" err="1">
                <a:latin typeface="Comic Sans MS" panose="030F0702030302020204" pitchFamily="66" charset="0"/>
              </a:rPr>
              <a:t>Наваринское</a:t>
            </a:r>
            <a:r>
              <a:rPr lang="ru-RU" b="1" dirty="0">
                <a:latin typeface="Comic Sans MS" panose="030F0702030302020204" pitchFamily="66" charset="0"/>
              </a:rPr>
              <a:t> сражение. Битва трех адмиралов [Текст] / Владимир Шигин. - Москва : Вече, 2016. - 333, [18] с., [8] л. ил. : фот. - (Победы и герои русского флота)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797518-5F88-4971-94CB-535832537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3168352" cy="4966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D15D81-F153-49A9-B632-6943A4D5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28240"/>
            <a:ext cx="1652159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98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0C356F-B4F5-455C-9825-A9B333DA17A1}"/>
              </a:ext>
            </a:extLst>
          </p:cNvPr>
          <p:cNvSpPr/>
          <p:nvPr/>
        </p:nvSpPr>
        <p:spPr>
          <a:xfrm>
            <a:off x="4355976" y="26369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Гребенщикова, Г.А.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	Морское сражение под </a:t>
            </a:r>
            <a:r>
              <a:rPr lang="ru-RU" b="1" dirty="0" err="1">
                <a:latin typeface="Comic Sans MS" panose="030F0702030302020204" pitchFamily="66" charset="0"/>
              </a:rPr>
              <a:t>Наварином</a:t>
            </a:r>
            <a:r>
              <a:rPr lang="ru-RU" b="1" dirty="0">
                <a:latin typeface="Comic Sans MS" panose="030F0702030302020204" pitchFamily="66" charset="0"/>
              </a:rPr>
              <a:t>: причины и следствия [Текст] : флот, война, политика : [монография] / Г. А. Гребенщикова. - Санкт-Петербург : Остров, 2017. - 487 с., [12] л. </a:t>
            </a:r>
            <a:r>
              <a:rPr lang="ru-RU" b="1" dirty="0" err="1">
                <a:latin typeface="Comic Sans MS" panose="030F0702030302020204" pitchFamily="66" charset="0"/>
              </a:rPr>
              <a:t>цв</a:t>
            </a:r>
            <a:r>
              <a:rPr lang="ru-RU" b="1" dirty="0">
                <a:latin typeface="Comic Sans MS" panose="030F0702030302020204" pitchFamily="66" charset="0"/>
              </a:rPr>
              <a:t>. ил. : ил., б. - (Библиотека Морского Собрания)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0D64A-DA4E-46AF-80AB-991233D9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568733" cy="5134868"/>
          </a:xfrm>
          <a:prstGeom prst="rect">
            <a:avLst/>
          </a:prstGeom>
        </p:spPr>
      </p:pic>
      <p:pic>
        <p:nvPicPr>
          <p:cNvPr id="7" name="Picture 7" descr="book25">
            <a:extLst>
              <a:ext uri="{FF2B5EF4-FFF2-40B4-BE49-F238E27FC236}">
                <a16:creationId xmlns:a16="http://schemas.microsoft.com/office/drawing/2014/main" id="{E84C14A9-C28C-47C1-97E7-BF04A57CF5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588"/>
            <a:ext cx="16541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19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928688" y="5715000"/>
            <a:ext cx="3500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Джордж Гордон Байрон 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Arial" charset="0"/>
              </a:rPr>
              <a:t>в греческом костюме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7D383-74F1-469E-8F06-31552D25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5" y="764704"/>
            <a:ext cx="3673549" cy="4586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E1CFC-E20D-43E7-9D36-D72A3F69D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32" y="2132855"/>
            <a:ext cx="4415159" cy="32187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BF3AB6-91FD-43FD-A595-045FF3F297C5}"/>
              </a:ext>
            </a:extLst>
          </p:cNvPr>
          <p:cNvSpPr/>
          <p:nvPr/>
        </p:nvSpPr>
        <p:spPr>
          <a:xfrm>
            <a:off x="4267854" y="5391834"/>
            <a:ext cx="4857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Comic Sans MS" panose="030F0702030302020204" pitchFamily="66" charset="0"/>
              </a:rPr>
              <a:t>«Человек должен делать для общества больше, чем только писать стихи» </a:t>
            </a:r>
          </a:p>
          <a:p>
            <a:r>
              <a:rPr lang="ru-RU" sz="1400" i="1" dirty="0">
                <a:latin typeface="Comic Sans MS" panose="030F0702030302020204" pitchFamily="66" charset="0"/>
              </a:rPr>
              <a:t>                                              </a:t>
            </a:r>
          </a:p>
          <a:p>
            <a:r>
              <a:rPr lang="ru-RU" sz="1400" i="1" dirty="0">
                <a:latin typeface="Comic Sans MS" panose="030F0702030302020204" pitchFamily="66" charset="0"/>
              </a:rPr>
              <a:t>                                                               Лорд Байрон</a:t>
            </a:r>
          </a:p>
        </p:txBody>
      </p:sp>
    </p:spTree>
    <p:extLst>
      <p:ext uri="{BB962C8B-B14F-4D97-AF65-F5344CB8AC3E}">
        <p14:creationId xmlns:p14="http://schemas.microsoft.com/office/powerpoint/2010/main" val="66535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atic.ozone.ru/multimedia/books_covers/1000058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4"/>
          <a:stretch>
            <a:fillRect/>
          </a:stretch>
        </p:blipFill>
        <p:spPr bwMode="auto">
          <a:xfrm>
            <a:off x="857250" y="428625"/>
            <a:ext cx="2714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7" descr="book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044575"/>
            <a:ext cx="16541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3643313" y="2571750"/>
            <a:ext cx="55006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prstClr val="black"/>
                </a:solidFill>
                <a:latin typeface="Comic Sans MS" pitchFamily="66" charset="0"/>
              </a:rPr>
              <a:t>Адмиралы российского флота. Россия поднимает паруса / сост. В. Д. Доценко; ред. И.С. Явор-ская.- Санкт – Петербург: Лениздат, 1995.- 492 с.: ил.</a:t>
            </a:r>
          </a:p>
        </p:txBody>
      </p:sp>
    </p:spTree>
    <p:extLst>
      <p:ext uri="{BB962C8B-B14F-4D97-AF65-F5344CB8AC3E}">
        <p14:creationId xmlns:p14="http://schemas.microsoft.com/office/powerpoint/2010/main" val="1073807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http://s03.radikal.ru/i176/1202/21/9cff7358f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3"/>
            <a:ext cx="381635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4357688" y="2571750"/>
            <a:ext cx="47863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История российского флота: иллюстрированное издание /сост.: С. </a:t>
            </a:r>
            <a:r>
              <a:rPr lang="ru-RU" sz="2000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Потрашков,Н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Дубенюк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.-</a:t>
            </a:r>
            <a:r>
              <a:rPr lang="ru-RU" sz="2000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Москва:Эксмо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, 2007.-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672 </a:t>
            </a:r>
            <a:r>
              <a:rPr lang="ru-RU" sz="2000" b="1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с.:ил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39940" name="Picture 7" descr="book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350963"/>
            <a:ext cx="1296988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84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ook25">
            <a:extLst>
              <a:ext uri="{FF2B5EF4-FFF2-40B4-BE49-F238E27FC236}">
                <a16:creationId xmlns:a16="http://schemas.microsoft.com/office/drawing/2014/main" id="{E744F1BB-D6E1-41F3-B773-77A0FC3101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22" y="260648"/>
            <a:ext cx="16541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551216-F33B-4F2B-B07B-9DC6C110301C}"/>
              </a:ext>
            </a:extLst>
          </p:cNvPr>
          <p:cNvSpPr/>
          <p:nvPr/>
        </p:nvSpPr>
        <p:spPr>
          <a:xfrm>
            <a:off x="4139952" y="26369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Худяков, Вадим.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Как искали Землю Санникова: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[для младшего школьного возраста] / Вадим Худяков ; [ил. Ольги </a:t>
            </a:r>
            <a:r>
              <a:rPr lang="ru-RU" b="1" dirty="0" err="1">
                <a:latin typeface="Comic Sans MS" panose="030F0702030302020204" pitchFamily="66" charset="0"/>
              </a:rPr>
              <a:t>Зинюковой</a:t>
            </a:r>
            <a:r>
              <a:rPr lang="ru-RU" b="1" dirty="0">
                <a:latin typeface="Comic Sans MS" panose="030F0702030302020204" pitchFamily="66" charset="0"/>
              </a:rPr>
              <a:t>]. - Москва : </a:t>
            </a:r>
            <a:r>
              <a:rPr lang="ru-RU" b="1" dirty="0" err="1">
                <a:latin typeface="Comic Sans MS" panose="030F0702030302020204" pitchFamily="66" charset="0"/>
              </a:rPr>
              <a:t>Паулсен</a:t>
            </a:r>
            <a:r>
              <a:rPr lang="ru-RU" b="1" dirty="0">
                <a:latin typeface="Comic Sans MS" panose="030F0702030302020204" pitchFamily="66" charset="0"/>
              </a:rPr>
              <a:t>, 2019. - 30, [1] с. : </a:t>
            </a:r>
            <a:r>
              <a:rPr lang="ru-RU" b="1" dirty="0" err="1">
                <a:latin typeface="Comic Sans MS" panose="030F0702030302020204" pitchFamily="66" charset="0"/>
              </a:rPr>
              <a:t>цв</a:t>
            </a:r>
            <a:r>
              <a:rPr lang="ru-RU" b="1" dirty="0">
                <a:latin typeface="Comic Sans MS" panose="030F0702030302020204" pitchFamily="66" charset="0"/>
              </a:rPr>
              <a:t>. ил. - (Великие экспедиции).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BD005-F144-494C-969F-0F7E4CAB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1"/>
            <a:ext cx="3600400" cy="49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0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D3C990-6F2A-41E7-8563-6CF9DC39212E}"/>
              </a:ext>
            </a:extLst>
          </p:cNvPr>
          <p:cNvSpPr/>
          <p:nvPr/>
        </p:nvSpPr>
        <p:spPr>
          <a:xfrm>
            <a:off x="0" y="214291"/>
            <a:ext cx="9144000" cy="47705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ВИКТОРИНА!</a:t>
            </a:r>
          </a:p>
        </p:txBody>
      </p:sp>
      <p:pic>
        <p:nvPicPr>
          <p:cNvPr id="43011" name="Picture 2" descr="http://lisyonok.ucoz.ru/smilez_arbuz/MOI20.gif">
            <a:extLst>
              <a:ext uri="{FF2B5EF4-FFF2-40B4-BE49-F238E27FC236}">
                <a16:creationId xmlns:a16="http://schemas.microsoft.com/office/drawing/2014/main" id="{E013D3F5-2BED-438F-A08D-D01FD52BA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00125"/>
            <a:ext cx="1857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2E7E1E-FACC-45C8-93F9-E5EBA2089AF7}"/>
              </a:ext>
            </a:extLst>
          </p:cNvPr>
          <p:cNvSpPr/>
          <p:nvPr/>
        </p:nvSpPr>
        <p:spPr>
          <a:xfrm>
            <a:off x="0" y="214290"/>
            <a:ext cx="8244407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Назовите дату </a:t>
            </a:r>
            <a:r>
              <a:rPr kumimoji="0" lang="ru-RU" sz="4400" b="1" i="0" u="none" strike="noStrike" kern="1200" cap="none" spc="0" normalizeH="0" baseline="0" noProof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Наваринского</a:t>
            </a:r>
            <a:r>
              <a:rPr kumimoji="0" lang="ru-RU" sz="4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сражения, которая стала ежегодно отмечаться у нас в городе?</a:t>
            </a:r>
          </a:p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4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4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742950" marR="0" lvl="0" indent="-742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4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6" descr="C:\Users\USER\Desktop\АНИМАШКИ ДЛЯ ПРЕЗЕНТАЦИЙ\Буквы и цифры\Буквы и цифры - 2\88.gif">
            <a:extLst>
              <a:ext uri="{FF2B5EF4-FFF2-40B4-BE49-F238E27FC236}">
                <a16:creationId xmlns:a16="http://schemas.microsoft.com/office/drawing/2014/main" id="{B5111AB5-DF57-4078-96BE-A17B84BF7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29063"/>
            <a:ext cx="495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40FD32-354B-46DD-9482-C038C369EF3A}"/>
              </a:ext>
            </a:extLst>
          </p:cNvPr>
          <p:cNvSpPr/>
          <p:nvPr/>
        </p:nvSpPr>
        <p:spPr>
          <a:xfrm>
            <a:off x="1766745" y="2967335"/>
            <a:ext cx="377706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ОКТЯБРЯ</a:t>
            </a:r>
          </a:p>
        </p:txBody>
      </p:sp>
      <p:pic>
        <p:nvPicPr>
          <p:cNvPr id="6" name="Picture 5" descr="C:\Users\USER\Desktop\АНИМАШКИ ДЛЯ ПРЕЗЕНТАЦИЙ\Буквы и цифры\Буквы и цифры - 2\11.gif">
            <a:extLst>
              <a:ext uri="{FF2B5EF4-FFF2-40B4-BE49-F238E27FC236}">
                <a16:creationId xmlns:a16="http://schemas.microsoft.com/office/drawing/2014/main" id="{FE12EFA0-E82A-43FD-A12A-A0194793C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57625"/>
            <a:ext cx="542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АНИМАШКИ ДЛЯ ПРЕЗЕНТАЦИЙ\Буквы и цифры\Буквы и цифры - 2\88.gif">
            <a:extLst>
              <a:ext uri="{FF2B5EF4-FFF2-40B4-BE49-F238E27FC236}">
                <a16:creationId xmlns:a16="http://schemas.microsoft.com/office/drawing/2014/main" id="{1FF80D92-B51F-47AD-8324-9CB8B091FF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57625"/>
            <a:ext cx="495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USER\Desktop\АНИМАШКИ ДЛЯ ПРЕЗЕНТАЦИЙ\Буквы и цифры\Буквы и цифры - 2\22.gif">
            <a:extLst>
              <a:ext uri="{FF2B5EF4-FFF2-40B4-BE49-F238E27FC236}">
                <a16:creationId xmlns:a16="http://schemas.microsoft.com/office/drawing/2014/main" id="{9728A3CF-27D7-4398-AD8D-DA609405E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57625"/>
            <a:ext cx="590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USER\Desktop\АНИМАШКИ ДЛЯ ПРЕЗЕНТАЦИЙ\Буквы и цифры\Буквы и цифры - 2\77.gif">
            <a:extLst>
              <a:ext uri="{FF2B5EF4-FFF2-40B4-BE49-F238E27FC236}">
                <a16:creationId xmlns:a16="http://schemas.microsoft.com/office/drawing/2014/main" id="{59B67289-6DEB-4B3F-80E9-62E2AB75F8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857625"/>
            <a:ext cx="5048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4FC1C9-1A7A-4D75-A39D-70347BC1A3A2}"/>
              </a:ext>
            </a:extLst>
          </p:cNvPr>
          <p:cNvSpPr/>
          <p:nvPr/>
        </p:nvSpPr>
        <p:spPr>
          <a:xfrm flipH="1">
            <a:off x="8143898" y="3714751"/>
            <a:ext cx="78581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Г</a:t>
            </a:r>
            <a:r>
              <a:rPr kumimoji="0" lang="ru-RU" sz="54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147062-6A23-445E-A1DA-FAE11093BC36}"/>
              </a:ext>
            </a:extLst>
          </p:cNvPr>
          <p:cNvSpPr/>
          <p:nvPr/>
        </p:nvSpPr>
        <p:spPr>
          <a:xfrm>
            <a:off x="214283" y="214290"/>
            <a:ext cx="7358114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Какие страны сражались вместе с Россией  против турецкого флота в </a:t>
            </a:r>
            <a:r>
              <a:rPr kumimoji="0" lang="ru-RU" sz="4400" b="1" i="0" u="none" strike="noStrike" kern="1200" cap="none" spc="0" normalizeH="0" baseline="0" noProof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Наваринской</a:t>
            </a:r>
            <a:r>
              <a:rPr kumimoji="0" lang="ru-RU" sz="4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бухте?</a:t>
            </a:r>
          </a:p>
        </p:txBody>
      </p:sp>
      <p:pic>
        <p:nvPicPr>
          <p:cNvPr id="4" name="Picture 20" descr="http://planetgun.ru/images/flagi/f_France.jpg">
            <a:extLst>
              <a:ext uri="{FF2B5EF4-FFF2-40B4-BE49-F238E27FC236}">
                <a16:creationId xmlns:a16="http://schemas.microsoft.com/office/drawing/2014/main" id="{6895ACA3-0D1D-4DA7-A464-6646B481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14813"/>
            <a:ext cx="19288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ABA47-D7AE-4173-982E-427A77613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4572000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ФРАНЦИЯ</a:t>
            </a:r>
          </a:p>
        </p:txBody>
      </p:sp>
      <p:pic>
        <p:nvPicPr>
          <p:cNvPr id="6" name="Picture 16" descr="http://im0-tub-ru.yandex.net/i?id=339111600-17-72&amp;n=21">
            <a:extLst>
              <a:ext uri="{FF2B5EF4-FFF2-40B4-BE49-F238E27FC236}">
                <a16:creationId xmlns:a16="http://schemas.microsoft.com/office/drawing/2014/main" id="{32265299-5172-405B-AD40-8A46CCCB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164013"/>
            <a:ext cx="185737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328CBA-69F6-4B6E-8264-9555A39A8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4572000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ВЕЛИКОБРИТАНИЯ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F313B1-B1C2-4729-B379-CB9905819607}"/>
              </a:ext>
            </a:extLst>
          </p:cNvPr>
          <p:cNvSpPr/>
          <p:nvPr/>
        </p:nvSpPr>
        <p:spPr>
          <a:xfrm>
            <a:off x="0" y="0"/>
            <a:ext cx="6984342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ru-RU" sz="48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Кто командовал российской эскадрой?</a:t>
            </a:r>
          </a:p>
        </p:txBody>
      </p:sp>
      <p:pic>
        <p:nvPicPr>
          <p:cNvPr id="46083" name="Picture 14" descr="http://www.navy.su/persons/04/images/geyden_lp_00.jpg">
            <a:extLst>
              <a:ext uri="{FF2B5EF4-FFF2-40B4-BE49-F238E27FC236}">
                <a16:creationId xmlns:a16="http://schemas.microsoft.com/office/drawing/2014/main" id="{9384CFBD-FC3A-447C-9C7D-F69C69F3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357438"/>
            <a:ext cx="27860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4784C-C822-4458-9DEF-B78B9A070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3071813"/>
            <a:ext cx="2217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ЛОГИН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ГЕЙДЕН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CB370F-1626-4D3D-90E7-1576ACE54CCE}"/>
              </a:ext>
            </a:extLst>
          </p:cNvPr>
          <p:cNvSpPr/>
          <p:nvPr/>
        </p:nvSpPr>
        <p:spPr>
          <a:xfrm>
            <a:off x="0" y="0"/>
            <a:ext cx="7143767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</a:t>
            </a:r>
            <a:r>
              <a:rPr kumimoji="0" lang="ru-RU" sz="4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Назовите корабли российского флота, которые особо отличились в сражении? </a:t>
            </a:r>
          </a:p>
        </p:txBody>
      </p:sp>
      <p:pic>
        <p:nvPicPr>
          <p:cNvPr id="3" name="Picture 2" descr="http://sailing-ships.ru/wp-content/gallery/cache/290__320x240_naval-battle-5.jpg">
            <a:extLst>
              <a:ext uri="{FF2B5EF4-FFF2-40B4-BE49-F238E27FC236}">
                <a16:creationId xmlns:a16="http://schemas.microsoft.com/office/drawing/2014/main" id="{7E53E662-1D25-461F-AFB5-DD37450F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00372"/>
            <a:ext cx="2714625" cy="228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FCD2C418-22CF-4EEF-80BF-C59175F2D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429250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«АЗОВ»</a:t>
            </a:r>
          </a:p>
        </p:txBody>
      </p:sp>
      <p:pic>
        <p:nvPicPr>
          <p:cNvPr id="5" name="Picture 22" descr="http://vos.1september.ru/2001/20/10_2.jpg">
            <a:extLst>
              <a:ext uri="{FF2B5EF4-FFF2-40B4-BE49-F238E27FC236}">
                <a16:creationId xmlns:a16="http://schemas.microsoft.com/office/drawing/2014/main" id="{F2A43CAB-AF97-4742-9A4C-D7851F8C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14620"/>
            <a:ext cx="2286016" cy="2831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599CE97E-4049-450B-AA9A-C874113A6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5643563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«АЛЕКСАНДР НЕВСКИЙ»</a:t>
            </a:r>
          </a:p>
        </p:txBody>
      </p:sp>
      <p:pic>
        <p:nvPicPr>
          <p:cNvPr id="7" name="Picture 20" descr="http://upload.wikimedia.org/wikipedia/commons/thumb/4/43/Navarino.JPG/400px-Navarino.JPG">
            <a:extLst>
              <a:ext uri="{FF2B5EF4-FFF2-40B4-BE49-F238E27FC236}">
                <a16:creationId xmlns:a16="http://schemas.microsoft.com/office/drawing/2014/main" id="{81425F63-90AC-40AC-ADE2-DAB5CDC6A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100740"/>
            <a:ext cx="2714644" cy="2471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E76A43-3E87-44B6-A2FC-7D0408AF7F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43688" y="527526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«ГАНГУТ"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A42F09-BC56-44FD-90C8-3955599F987E}"/>
              </a:ext>
            </a:extLst>
          </p:cNvPr>
          <p:cNvSpPr/>
          <p:nvPr/>
        </p:nvSpPr>
        <p:spPr>
          <a:xfrm>
            <a:off x="1" y="0"/>
            <a:ext cx="642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B9340F-4B25-4082-AFED-EC786CC7D000}"/>
              </a:ext>
            </a:extLst>
          </p:cNvPr>
          <p:cNvSpPr/>
          <p:nvPr/>
        </p:nvSpPr>
        <p:spPr>
          <a:xfrm>
            <a:off x="142844" y="0"/>
            <a:ext cx="750099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В сражении чудеса храбрости и героизма проявил экипаж линейного корабля 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АЗОВ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которым командовал замечательный флотоводец. Как его имя ?</a:t>
            </a:r>
            <a:endParaRPr kumimoji="0" lang="ru-RU" sz="4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2" descr="http://www.megabook.ru/MObjects2/data/pict2006/new1/pl_022.jpg">
            <a:extLst>
              <a:ext uri="{FF2B5EF4-FFF2-40B4-BE49-F238E27FC236}">
                <a16:creationId xmlns:a16="http://schemas.microsoft.com/office/drawing/2014/main" id="{2D44AA18-663B-4CA3-82F0-72F64298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97624"/>
            <a:ext cx="2753557" cy="3474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D7B80-B672-49C5-9701-93F9DFEED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3714750"/>
            <a:ext cx="2500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МИХАИЛ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ЛАЗАРЕВ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2F679C-8500-4088-938B-290A1396B6AA}"/>
              </a:ext>
            </a:extLst>
          </p:cNvPr>
          <p:cNvSpPr/>
          <p:nvPr/>
        </p:nvSpPr>
        <p:spPr>
          <a:xfrm>
            <a:off x="0" y="0"/>
            <a:ext cx="7286644" cy="27699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Именем какого адмирала  называют в нашем городе Дом на улице </a:t>
            </a:r>
            <a:r>
              <a:rPr kumimoji="0" lang="ru-RU" sz="4000" b="1" i="0" u="none" strike="noStrike" kern="1200" cap="none" spc="0" normalizeH="0" baseline="0" noProof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Еленинской</a:t>
            </a: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чем этот дом знаменит?</a:t>
            </a:r>
          </a:p>
        </p:txBody>
      </p:sp>
      <p:pic>
        <p:nvPicPr>
          <p:cNvPr id="4" name="Picture 2" descr="http://anjoe-house.ru/image/portret.jpg">
            <a:extLst>
              <a:ext uri="{FF2B5EF4-FFF2-40B4-BE49-F238E27FC236}">
                <a16:creationId xmlns:a16="http://schemas.microsoft.com/office/drawing/2014/main" id="{C15CA8DC-FBF6-40EB-B141-32942D99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44792"/>
            <a:ext cx="2786082" cy="374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A1C59-E5B1-4E7A-985D-25AB8BBB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3" y="4000500"/>
            <a:ext cx="2533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ПЁТР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ФЁДОРОВИЧ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АНЖУ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5/55/IbrahimBa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1"/>
            <a:ext cx="3600400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103315" y="1555142"/>
            <a:ext cx="504068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« Ибрагим–паша вторгся вглубь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Пелопоннеса, предавая всё огню и мечу, а греки, лишенные съестных и боевых припасов и денег, оказались накануне полного истребления»</a:t>
            </a:r>
            <a:endParaRPr lang="ru-RU" sz="2400" b="1" dirty="0">
              <a:solidFill>
                <a:prstClr val="black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0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076486-5E53-4E72-9098-478BB9331396}"/>
              </a:ext>
            </a:extLst>
          </p:cNvPr>
          <p:cNvSpPr/>
          <p:nvPr/>
        </p:nvSpPr>
        <p:spPr>
          <a:xfrm>
            <a:off x="0" y="0"/>
            <a:ext cx="6929454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7. Почему флаг российского флота называется Андреевским?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что означает его символика?</a:t>
            </a:r>
          </a:p>
        </p:txBody>
      </p:sp>
      <p:pic>
        <p:nvPicPr>
          <p:cNvPr id="3" name="Picture 6" descr="http://www.ptr-vlad.ru/uploads/posts/2011-08/1314228167_147713482.jpg">
            <a:extLst>
              <a:ext uri="{FF2B5EF4-FFF2-40B4-BE49-F238E27FC236}">
                <a16:creationId xmlns:a16="http://schemas.microsoft.com/office/drawing/2014/main" id="{E581BC1D-5D1D-43DE-9C60-EEFD2FA8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286124"/>
            <a:ext cx="4429156" cy="286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lisyonok.ucoz.ru/smilez/ogromniye/2783.gif">
            <a:extLst>
              <a:ext uri="{FF2B5EF4-FFF2-40B4-BE49-F238E27FC236}">
                <a16:creationId xmlns:a16="http://schemas.microsoft.com/office/drawing/2014/main" id="{9F76718D-1CEF-49C9-8150-0663BE5A53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571875"/>
            <a:ext cx="2500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CC6C80-AC78-4027-8678-2C444A297BFC}"/>
              </a:ext>
            </a:extLst>
          </p:cNvPr>
          <p:cNvSpPr/>
          <p:nvPr/>
        </p:nvSpPr>
        <p:spPr>
          <a:xfrm>
            <a:off x="357158" y="428604"/>
            <a:ext cx="8072493" cy="298543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МОЛОДЦЫ!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426" y="2967335"/>
            <a:ext cx="839915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335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lot.com/images/pic-ch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928934"/>
            <a:ext cx="4633469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 flipH="1">
            <a:off x="4521200" y="2452688"/>
            <a:ext cx="4479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ФЛОТ НАКАНУНЕ СРАЖЕНИЯ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064418" y="5740030"/>
            <a:ext cx="2669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Император Николай І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3DE27A-889A-4414-8794-3778FD96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242326"/>
            <a:ext cx="4438743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 descr="http://samlib.ru/img/f/fedin_w_w/trafalgar01/admcodring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2286000"/>
            <a:ext cx="27241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 flipH="1">
            <a:off x="6072188" y="5857875"/>
            <a:ext cx="3857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Эдвард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Кодрингтон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4044" name="Picture 12" descr="http://upload.wikimedia.org/wikipedia/commons/thumb/2/24/Rigny%2C_Henri_de.jpg/280px-Rigny%2C_Henri_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500188"/>
            <a:ext cx="23574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0063" y="4357688"/>
            <a:ext cx="5214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Андре де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Риньи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4046" name="Picture 14" descr="http://www.navy.su/persons/04/images/geyden_lp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2071688"/>
            <a:ext cx="278606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 flipH="1">
            <a:off x="3000374" y="5461000"/>
            <a:ext cx="30718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Логин Петрович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Гейден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296" name="Picture 16" descr="http://im0-tub-ru.yandex.net/i?id=339111600-17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1428750"/>
            <a:ext cx="10477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8" descr="http://im7-tub-ru.yandex.net/i?id=304959899-70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1143000"/>
            <a:ext cx="107156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0" descr="http://planetgun.ru/images/flagi/f_Fran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571500"/>
            <a:ext cx="10715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28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eiden L.L. 1806-1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342902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857625" y="2428875"/>
            <a:ext cx="5286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Логин </a:t>
            </a:r>
            <a:r>
              <a:rPr lang="ru-RU" sz="2400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Логинович</a:t>
            </a: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Гейден</a:t>
            </a: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участник </a:t>
            </a:r>
            <a:r>
              <a:rPr lang="ru-RU" sz="2400" b="1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Наваринского</a:t>
            </a: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сражения</a:t>
            </a:r>
          </a:p>
        </p:txBody>
      </p:sp>
      <p:pic>
        <p:nvPicPr>
          <p:cNvPr id="18437" name="Picture 5" descr="http://www.randewy.ru/nk/fregatbf6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429000"/>
            <a:ext cx="4248150" cy="281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9" name="Picture 7" descr="http://img-fotki.yandex.ru/get/4407/alexdar-y.2/0_5d58d_42c921c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7166"/>
            <a:ext cx="2071702" cy="206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4067175" y="6308725"/>
            <a:ext cx="2906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Фрегат «Константин»</a:t>
            </a:r>
          </a:p>
        </p:txBody>
      </p:sp>
    </p:spTree>
    <p:extLst>
      <p:ext uri="{BB962C8B-B14F-4D97-AF65-F5344CB8AC3E}">
        <p14:creationId xmlns:p14="http://schemas.microsoft.com/office/powerpoint/2010/main" val="200932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vladregion.info/files/images/person/stodolskiy_aleksandr_semenovich/stodolskiy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2705100" cy="385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42875" y="4143375"/>
            <a:ext cx="3143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Линейный корабль (Линкор)</a:t>
            </a:r>
          </a:p>
        </p:txBody>
      </p:sp>
      <p:pic>
        <p:nvPicPr>
          <p:cNvPr id="21510" name="Picture 6" descr="http://dic.academic.ru/pictures/wiki/files/85/USS_Boston_%281799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4305300" cy="279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072188" y="6143625"/>
            <a:ext cx="1357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Фрегат</a:t>
            </a:r>
          </a:p>
        </p:txBody>
      </p:sp>
      <p:pic>
        <p:nvPicPr>
          <p:cNvPr id="21512" name="Picture 8" descr="http://razukras.xytorok.ru/arhiv/ships/02.jpg"/>
          <p:cNvPicPr>
            <a:picLocks noChangeAspect="1" noChangeArrowheads="1"/>
          </p:cNvPicPr>
          <p:nvPr/>
        </p:nvPicPr>
        <p:blipFill rotWithShape="1">
          <a:blip r:embed="rId4" cstate="print"/>
          <a:srcRect b="11130"/>
          <a:stretch/>
        </p:blipFill>
        <p:spPr bwMode="auto">
          <a:xfrm>
            <a:off x="4500562" y="214290"/>
            <a:ext cx="4305300" cy="272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4643438" y="3071813"/>
            <a:ext cx="2143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Корвет</a:t>
            </a:r>
          </a:p>
        </p:txBody>
      </p:sp>
      <p:pic>
        <p:nvPicPr>
          <p:cNvPr id="21514" name="Picture 10" descr="http://sea-gallery.narod.ru/img/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643446"/>
            <a:ext cx="3429258" cy="195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1643063" y="6500813"/>
            <a:ext cx="15255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Бриг</a:t>
            </a:r>
          </a:p>
        </p:txBody>
      </p:sp>
    </p:spTree>
    <p:extLst>
      <p:ext uri="{BB962C8B-B14F-4D97-AF65-F5344CB8AC3E}">
        <p14:creationId xmlns:p14="http://schemas.microsoft.com/office/powerpoint/2010/main" val="2699449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701</TotalTime>
  <Words>764</Words>
  <Application>Microsoft Office PowerPoint</Application>
  <PresentationFormat>Экран (4:3)</PresentationFormat>
  <Paragraphs>153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52</vt:i4>
      </vt:variant>
    </vt:vector>
  </HeadingPairs>
  <TitlesOfParts>
    <vt:vector size="65" baseType="lpstr">
      <vt:lpstr>Arial</vt:lpstr>
      <vt:lpstr>Bookman Old Style</vt:lpstr>
      <vt:lpstr>Calibri</vt:lpstr>
      <vt:lpstr>Comic Sans MS</vt:lpstr>
      <vt:lpstr>Mistral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Адмирал  апельсинового города</dc:title>
  <dc:creator>Lmn7-2</dc:creator>
  <cp:lastModifiedBy>1</cp:lastModifiedBy>
  <cp:revision>43</cp:revision>
  <dcterms:created xsi:type="dcterms:W3CDTF">2016-02-14T14:04:23Z</dcterms:created>
  <dcterms:modified xsi:type="dcterms:W3CDTF">2020-10-07T07:59:51Z</dcterms:modified>
</cp:coreProperties>
</file>