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8" r:id="rId5"/>
    <p:sldId id="260" r:id="rId6"/>
    <p:sldId id="266" r:id="rId7"/>
    <p:sldId id="267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CCFF"/>
    <a:srgbClr val="66CCFF"/>
    <a:srgbClr val="9900FF"/>
    <a:srgbClr val="3399FF"/>
    <a:srgbClr val="FF7C80"/>
    <a:srgbClr val="CC99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42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FD02-402B-4F03-B51D-F4B2B5A53A8B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201D8-01E0-4C64-8219-C683A851A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918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FD02-402B-4F03-B51D-F4B2B5A53A8B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201D8-01E0-4C64-8219-C683A851A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41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FD02-402B-4F03-B51D-F4B2B5A53A8B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201D8-01E0-4C64-8219-C683A851A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08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FD02-402B-4F03-B51D-F4B2B5A53A8B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201D8-01E0-4C64-8219-C683A851A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88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FD02-402B-4F03-B51D-F4B2B5A53A8B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201D8-01E0-4C64-8219-C683A851A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64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FD02-402B-4F03-B51D-F4B2B5A53A8B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201D8-01E0-4C64-8219-C683A851A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44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FD02-402B-4F03-B51D-F4B2B5A53A8B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201D8-01E0-4C64-8219-C683A851A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90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FD02-402B-4F03-B51D-F4B2B5A53A8B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201D8-01E0-4C64-8219-C683A851A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41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FD02-402B-4F03-B51D-F4B2B5A53A8B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201D8-01E0-4C64-8219-C683A851A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67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FD02-402B-4F03-B51D-F4B2B5A53A8B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201D8-01E0-4C64-8219-C683A851A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542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FD02-402B-4F03-B51D-F4B2B5A53A8B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201D8-01E0-4C64-8219-C683A851A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186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CFD02-402B-4F03-B51D-F4B2B5A53A8B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201D8-01E0-4C64-8219-C683A851AF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40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audio" Target="../media/audio1.wav"/><Relationship Id="rId7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5.xml"/><Relationship Id="rId4" Type="http://schemas.openxmlformats.org/officeDocument/2006/relationships/slide" Target="slide3.xml"/><Relationship Id="rId9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80.png"/><Relationship Id="rId7" Type="http://schemas.openxmlformats.org/officeDocument/2006/relationships/slide" Target="slide3.xml"/><Relationship Id="rId12" Type="http://schemas.openxmlformats.org/officeDocument/2006/relationships/slide" Target="slide1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11" Type="http://schemas.openxmlformats.org/officeDocument/2006/relationships/slide" Target="slide11.xml"/><Relationship Id="rId5" Type="http://schemas.openxmlformats.org/officeDocument/2006/relationships/image" Target="../media/image10.png"/><Relationship Id="rId10" Type="http://schemas.openxmlformats.org/officeDocument/2006/relationships/slide" Target="slide9.xml"/><Relationship Id="rId4" Type="http://schemas.openxmlformats.org/officeDocument/2006/relationships/image" Target="../media/image9.png"/><Relationship Id="rId9" Type="http://schemas.openxmlformats.org/officeDocument/2006/relationships/slide" Target="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slide" Target="slide1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4.png"/><Relationship Id="rId7" Type="http://schemas.openxmlformats.org/officeDocument/2006/relationships/slide" Target="slide1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image" Target="../media/image16.png"/><Relationship Id="rId10" Type="http://schemas.openxmlformats.org/officeDocument/2006/relationships/image" Target="../media/image19.png"/><Relationship Id="rId4" Type="http://schemas.openxmlformats.org/officeDocument/2006/relationships/image" Target="../media/image15.png"/><Relationship Id="rId9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1.png"/><Relationship Id="rId7" Type="http://schemas.openxmlformats.org/officeDocument/2006/relationships/slide" Target="slide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2.png"/><Relationship Id="rId7" Type="http://schemas.openxmlformats.org/officeDocument/2006/relationships/slide" Target="slide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5.xml"/><Relationship Id="rId4" Type="http://schemas.openxmlformats.org/officeDocument/2006/relationships/slide" Target="slide2.xml"/><Relationship Id="rId9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30.png"/><Relationship Id="rId7" Type="http://schemas.openxmlformats.org/officeDocument/2006/relationships/slide" Target="slide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3.xml"/><Relationship Id="rId10" Type="http://schemas.openxmlformats.org/officeDocument/2006/relationships/slide" Target="slide7.xml"/><Relationship Id="rId4" Type="http://schemas.openxmlformats.org/officeDocument/2006/relationships/slide" Target="slide2.xml"/><Relationship Id="rId9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6.png"/><Relationship Id="rId7" Type="http://schemas.openxmlformats.org/officeDocument/2006/relationships/image" Target="../media/image4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11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40.png"/><Relationship Id="rId7" Type="http://schemas.openxmlformats.org/officeDocument/2006/relationships/slide" Target="slide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50.png"/><Relationship Id="rId7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70.png"/><Relationship Id="rId10" Type="http://schemas.openxmlformats.org/officeDocument/2006/relationships/slide" Target="slide10.xml"/><Relationship Id="rId4" Type="http://schemas.openxmlformats.org/officeDocument/2006/relationships/image" Target="../media/image60.png"/><Relationship Id="rId9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ПЛОЩАДИ ФИГУР</a:t>
            </a:r>
            <a:endParaRPr lang="ru-RU" dirty="0"/>
          </a:p>
        </p:txBody>
      </p:sp>
      <p:sp>
        <p:nvSpPr>
          <p:cNvPr id="4" name="Прямоугольник 3">
            <a:hlinkClick r:id="rId2" action="ppaction://hlinksldjump">
              <a:snd r:embed="rId3" name="click.wav"/>
            </a:hlinkClick>
          </p:cNvPr>
          <p:cNvSpPr/>
          <p:nvPr/>
        </p:nvSpPr>
        <p:spPr>
          <a:xfrm>
            <a:off x="371857" y="2204864"/>
            <a:ext cx="2328907" cy="13681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dirty="0" smtClean="0"/>
              <a:t>ПРЯМОУГОЛЬНИК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pattFill prst="ltDnDiag">
            <a:fgClr>
              <a:schemeClr val="tx1">
                <a:lumMod val="95000"/>
                <a:lumOff val="5000"/>
              </a:schemeClr>
            </a:fgClr>
            <a:bgClr>
              <a:schemeClr val="bg1"/>
            </a:bgClr>
          </a:patt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араллелограмм 6">
            <a:hlinkClick r:id="rId4" action="ppaction://hlinksldjump">
              <a:snd r:embed="rId3" name="click.wav"/>
            </a:hlinkClick>
          </p:cNvPr>
          <p:cNvSpPr/>
          <p:nvPr/>
        </p:nvSpPr>
        <p:spPr>
          <a:xfrm>
            <a:off x="2987824" y="2204864"/>
            <a:ext cx="2880320" cy="1368152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ПАРАЛЛЕЛОГРАММ</a:t>
            </a:r>
            <a:endParaRPr lang="ru-RU" dirty="0"/>
          </a:p>
        </p:txBody>
      </p:sp>
      <p:sp>
        <p:nvSpPr>
          <p:cNvPr id="8" name="Равнобедренный треугольник 7">
            <a:hlinkClick r:id="rId5" action="ppaction://hlinksldjump">
              <a:snd r:embed="rId3" name="click.wav"/>
            </a:hlinkClick>
          </p:cNvPr>
          <p:cNvSpPr/>
          <p:nvPr/>
        </p:nvSpPr>
        <p:spPr>
          <a:xfrm>
            <a:off x="5724128" y="2169596"/>
            <a:ext cx="3240360" cy="1403420"/>
          </a:xfrm>
          <a:prstGeom prst="triangle">
            <a:avLst>
              <a:gd name="adj" fmla="val 33973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/>
              <a:t>ТРЕУГОЛЬНИК</a:t>
            </a:r>
            <a:endParaRPr lang="ru-RU" dirty="0"/>
          </a:p>
        </p:txBody>
      </p:sp>
      <p:sp>
        <p:nvSpPr>
          <p:cNvPr id="9" name="Трапеция 8">
            <a:hlinkClick r:id="rId6" action="ppaction://hlinksldjump">
              <a:snd r:embed="rId3" name="click.wav"/>
            </a:hlinkClick>
          </p:cNvPr>
          <p:cNvSpPr/>
          <p:nvPr/>
        </p:nvSpPr>
        <p:spPr>
          <a:xfrm>
            <a:off x="276171" y="4509120"/>
            <a:ext cx="2520280" cy="1296144"/>
          </a:xfrm>
          <a:prstGeom prst="trapezoi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ТРАПЕЦИЯ</a:t>
            </a:r>
            <a:endParaRPr lang="ru-RU" dirty="0"/>
          </a:p>
        </p:txBody>
      </p:sp>
      <p:sp>
        <p:nvSpPr>
          <p:cNvPr id="10" name="Ромб 9">
            <a:hlinkClick r:id="rId7" action="ppaction://hlinksldjump" highlightClick="1">
              <a:snd r:embed="rId3" name="click.wav"/>
            </a:hlinkClick>
          </p:cNvPr>
          <p:cNvSpPr/>
          <p:nvPr/>
        </p:nvSpPr>
        <p:spPr>
          <a:xfrm>
            <a:off x="3131840" y="4483233"/>
            <a:ext cx="3024336" cy="1512168"/>
          </a:xfrm>
          <a:prstGeom prst="diamond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РОМБ</a:t>
            </a:r>
            <a:endParaRPr lang="ru-RU" dirty="0"/>
          </a:p>
        </p:txBody>
      </p:sp>
      <p:sp>
        <p:nvSpPr>
          <p:cNvPr id="11" name="Овал 10">
            <a:hlinkClick r:id="rId8" action="ppaction://hlinksldjump">
              <a:snd r:embed="rId3" name="click.wav"/>
            </a:hlinkClick>
          </p:cNvPr>
          <p:cNvSpPr/>
          <p:nvPr/>
        </p:nvSpPr>
        <p:spPr>
          <a:xfrm>
            <a:off x="6660232" y="4149080"/>
            <a:ext cx="2016224" cy="2016224"/>
          </a:xfrm>
          <a:prstGeom prst="ellipse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КРУГ</a:t>
            </a:r>
            <a:endParaRPr lang="ru-RU" dirty="0"/>
          </a:p>
        </p:txBody>
      </p:sp>
      <p:sp>
        <p:nvSpPr>
          <p:cNvPr id="12" name="Штриховая стрелка вправо 11">
            <a:hlinkClick r:id="" action="ppaction://hlinkshowjump?jump=endshow">
              <a:snd r:embed="rId3" name="click.wav"/>
            </a:hlinkClick>
          </p:cNvPr>
          <p:cNvSpPr/>
          <p:nvPr/>
        </p:nvSpPr>
        <p:spPr>
          <a:xfrm flipH="1">
            <a:off x="7782286" y="6237312"/>
            <a:ext cx="1361714" cy="504056"/>
          </a:xfrm>
          <a:prstGeom prst="stripedRightArrow">
            <a:avLst>
              <a:gd name="adj1" fmla="val 50000"/>
              <a:gd name="adj2" fmla="val 0"/>
            </a:avLst>
          </a:prstGeom>
          <a:pattFill prst="ltDnDiag">
            <a:fgClr>
              <a:schemeClr val="accent6">
                <a:lumMod val="75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ЗАКРЫТЬ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1760" y="126876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Нажмите на выбранную Вами фигуру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user\Desktop\Без-имени-1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082" y="1313510"/>
            <a:ext cx="276225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0530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ПЛОЩАДЬ КРУГА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pattFill prst="ltDnDiag">
            <a:fgClr>
              <a:srgbClr val="FF0000"/>
            </a:fgClr>
            <a:bgClr>
              <a:schemeClr val="bg1"/>
            </a:bgClr>
          </a:patt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hlinkClick r:id="" action="ppaction://noaction">
              <a:snd r:embed="rId2" name="click.wav"/>
            </a:hlinkClick>
          </p:cNvPr>
          <p:cNvSpPr/>
          <p:nvPr/>
        </p:nvSpPr>
        <p:spPr>
          <a:xfrm>
            <a:off x="6660232" y="4149080"/>
            <a:ext cx="2016224" cy="2016224"/>
          </a:xfrm>
          <a:prstGeom prst="ellipse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КРУГ</a:t>
            </a:r>
            <a:endParaRPr lang="ru-RU" dirty="0"/>
          </a:p>
        </p:txBody>
      </p:sp>
      <p:sp>
        <p:nvSpPr>
          <p:cNvPr id="6" name="Штриховая стрелка вправо 5">
            <a:hlinkClick r:id="" action="ppaction://hlinkshowjump?jump=firstslide"/>
          </p:cNvPr>
          <p:cNvSpPr/>
          <p:nvPr/>
        </p:nvSpPr>
        <p:spPr>
          <a:xfrm flipH="1">
            <a:off x="7782286" y="6237312"/>
            <a:ext cx="1361714" cy="504056"/>
          </a:xfrm>
          <a:prstGeom prst="stripedRightArrow">
            <a:avLst/>
          </a:prstGeom>
          <a:pattFill prst="ltDnDiag">
            <a:fgClr>
              <a:srgbClr val="FF0000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НАЗАД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>
            <a:hlinkClick r:id="" action="ppaction://noaction">
              <a:snd r:embed="rId2" name="click.wav"/>
            </a:hlinkClick>
          </p:cNvPr>
          <p:cNvSpPr/>
          <p:nvPr/>
        </p:nvSpPr>
        <p:spPr>
          <a:xfrm>
            <a:off x="611144" y="1916416"/>
            <a:ext cx="2016224" cy="2016224"/>
          </a:xfrm>
          <a:prstGeom prst="ellipse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" name="Прямая соединительная линия 7"/>
          <p:cNvCxnSpPr>
            <a:endCxn id="7" idx="7"/>
          </p:cNvCxnSpPr>
          <p:nvPr/>
        </p:nvCxnSpPr>
        <p:spPr>
          <a:xfrm flipV="1">
            <a:off x="1639290" y="2211685"/>
            <a:ext cx="692809" cy="722137"/>
          </a:xfrm>
          <a:prstGeom prst="line">
            <a:avLst/>
          </a:prstGeom>
          <a:ln w="34925" cap="rnd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82802" y="2238377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endParaRPr lang="ru-RU" sz="2400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3888" y="2204864"/>
            <a:ext cx="3677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ru-RU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3600" i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радиус</a:t>
            </a:r>
            <a:r>
              <a:rPr lang="ru-RU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6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вал 10">
            <a:hlinkClick r:id="" action="ppaction://noaction">
              <a:snd r:embed="rId2" name="click.wav"/>
            </a:hlinkClick>
          </p:cNvPr>
          <p:cNvSpPr/>
          <p:nvPr/>
        </p:nvSpPr>
        <p:spPr>
          <a:xfrm rot="2672384">
            <a:off x="611560" y="1916832"/>
            <a:ext cx="2016224" cy="2016224"/>
          </a:xfrm>
          <a:prstGeom prst="ellipse">
            <a:avLst/>
          </a:prstGeom>
          <a:noFill/>
          <a:ln w="41275" cap="rnd" cmpd="dbl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123728" y="3645024"/>
                <a:ext cx="49084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ℓ</m:t>
                      </m:r>
                    </m:oMath>
                  </m:oMathPara>
                </a14:m>
                <a:endParaRPr lang="ru-RU" sz="32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3645024"/>
                <a:ext cx="490840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601786" y="2882948"/>
                <a:ext cx="46099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ℓ</m:t>
                    </m:r>
                  </m:oMath>
                </a14:m>
                <a:r>
                  <a:rPr lang="en-US" sz="2800" b="1" dirty="0" smtClean="0"/>
                  <a:t> - </a:t>
                </a:r>
                <a:r>
                  <a:rPr lang="ru-RU" sz="3600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длина окружности</a:t>
                </a:r>
                <a:endParaRPr lang="ru-RU" sz="36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1786" y="2882948"/>
                <a:ext cx="4609916" cy="646331"/>
              </a:xfrm>
              <a:prstGeom prst="rect">
                <a:avLst/>
              </a:prstGeom>
              <a:blipFill rotWithShape="1">
                <a:blip r:embed="rId4"/>
                <a:stretch>
                  <a:fillRect t="-15094" r="-2249" b="-405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589335" y="4221088"/>
            <a:ext cx="7873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Площадь круга равна половине произведения длины  его окружности на радиус</a:t>
            </a:r>
            <a:endParaRPr lang="ru-RU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66423" y="5263108"/>
                <a:ext cx="3744487" cy="1372107"/>
              </a:xfrm>
              <a:prstGeom prst="rect">
                <a:avLst/>
              </a:prstGeom>
              <a:pattFill prst="pct5">
                <a:fgClr>
                  <a:schemeClr val="lt1"/>
                </a:fgClr>
                <a:bgClr>
                  <a:schemeClr val="bg1"/>
                </a:bgClr>
              </a:pattFill>
              <a:ln>
                <a:solidFill>
                  <a:srgbClr val="FF0000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</a:rPr>
                        <m:t>𝑆</m:t>
                      </m:r>
                      <m:r>
                        <a:rPr lang="en-US" sz="44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40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ℓ</m:t>
                          </m:r>
                          <m:r>
                            <a:rPr lang="en-US" sz="4400" b="0" i="1" smtClean="0">
                              <a:solidFill>
                                <a:srgbClr val="00B0F0"/>
                              </a:solidFill>
                              <a:latin typeface="Cambria Math"/>
                              <a:ea typeface="Cambria Math"/>
                            </a:rPr>
                            <m:t>𝑅</m:t>
                          </m:r>
                        </m:num>
                        <m:den>
                          <m:r>
                            <a:rPr lang="ru-RU" sz="4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4400" b="0" i="1" smtClean="0">
                          <a:latin typeface="Cambria Math"/>
                        </a:rPr>
                        <m:t>=</m:t>
                      </m:r>
                      <m:r>
                        <a:rPr lang="en-US" sz="4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4400" b="0" i="1" smtClean="0">
                              <a:solidFill>
                                <a:srgbClr val="00B0F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solidFill>
                                <a:srgbClr val="00B0F0"/>
                              </a:solidFill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  <m:sup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423" y="5263108"/>
                <a:ext cx="3744487" cy="137210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Прямоугольник 20">
            <a:hlinkClick r:id="rId6" action="ppaction://hlinksldjump">
              <a:snd r:embed="rId2" name="click.wav"/>
            </a:hlinkClick>
          </p:cNvPr>
          <p:cNvSpPr/>
          <p:nvPr/>
        </p:nvSpPr>
        <p:spPr>
          <a:xfrm>
            <a:off x="371857" y="2204864"/>
            <a:ext cx="2328907" cy="13681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ПРЯМОУГОЛЬНИК</a:t>
            </a:r>
            <a:endParaRPr lang="ru-RU" dirty="0"/>
          </a:p>
        </p:txBody>
      </p:sp>
      <p:sp>
        <p:nvSpPr>
          <p:cNvPr id="22" name="Параллелограмм 21">
            <a:hlinkClick r:id="rId7" action="ppaction://hlinksldjump">
              <a:snd r:embed="rId2" name="click.wav"/>
            </a:hlinkClick>
          </p:cNvPr>
          <p:cNvSpPr/>
          <p:nvPr/>
        </p:nvSpPr>
        <p:spPr>
          <a:xfrm>
            <a:off x="2987824" y="2204864"/>
            <a:ext cx="2880320" cy="1368152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ПАРАЛЛЕЛОГРАММ</a:t>
            </a:r>
            <a:endParaRPr lang="ru-RU" dirty="0"/>
          </a:p>
        </p:txBody>
      </p:sp>
      <p:sp>
        <p:nvSpPr>
          <p:cNvPr id="23" name="Равнобедренный треугольник 22">
            <a:hlinkClick r:id="rId8" action="ppaction://hlinksldjump">
              <a:snd r:embed="rId2" name="click.wav"/>
            </a:hlinkClick>
          </p:cNvPr>
          <p:cNvSpPr/>
          <p:nvPr/>
        </p:nvSpPr>
        <p:spPr>
          <a:xfrm>
            <a:off x="5724128" y="2169596"/>
            <a:ext cx="3240360" cy="1403420"/>
          </a:xfrm>
          <a:prstGeom prst="triangle">
            <a:avLst>
              <a:gd name="adj" fmla="val 33973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/>
              <a:t>ТРЕУГОЛЬНИК</a:t>
            </a:r>
            <a:endParaRPr lang="ru-RU" dirty="0"/>
          </a:p>
        </p:txBody>
      </p:sp>
      <p:sp>
        <p:nvSpPr>
          <p:cNvPr id="24" name="Трапеция 23">
            <a:hlinkClick r:id="rId9" action="ppaction://hlinksldjump">
              <a:snd r:embed="rId2" name="click.wav"/>
            </a:hlinkClick>
          </p:cNvPr>
          <p:cNvSpPr/>
          <p:nvPr/>
        </p:nvSpPr>
        <p:spPr>
          <a:xfrm>
            <a:off x="276171" y="4509120"/>
            <a:ext cx="2520280" cy="1296144"/>
          </a:xfrm>
          <a:prstGeom prst="trapezoi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ТРАПЕЦИЯ</a:t>
            </a:r>
            <a:endParaRPr lang="ru-RU" dirty="0"/>
          </a:p>
        </p:txBody>
      </p:sp>
      <p:sp>
        <p:nvSpPr>
          <p:cNvPr id="25" name="Ромб 24">
            <a:hlinkClick r:id="rId10" action="ppaction://hlinksldjump" highlightClick="1">
              <a:snd r:embed="rId2" name="click.wav"/>
            </a:hlinkClick>
          </p:cNvPr>
          <p:cNvSpPr/>
          <p:nvPr/>
        </p:nvSpPr>
        <p:spPr>
          <a:xfrm>
            <a:off x="3131840" y="4483233"/>
            <a:ext cx="3024336" cy="1512168"/>
          </a:xfrm>
          <a:prstGeom prst="diamond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РОМБ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268760"/>
            <a:ext cx="3060000" cy="432048"/>
          </a:xfrm>
          <a:prstGeom prst="rect">
            <a:avLst/>
          </a:prstGeom>
          <a:pattFill prst="pct50">
            <a:fgClr>
              <a:schemeClr val="accent6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КРУГ</a:t>
            </a: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Прямоугольник 25">
            <a:hlinkClick r:id="rId11" action="ppaction://hlinksldjump"/>
          </p:cNvPr>
          <p:cNvSpPr/>
          <p:nvPr/>
        </p:nvSpPr>
        <p:spPr>
          <a:xfrm>
            <a:off x="3059832" y="1268760"/>
            <a:ext cx="3060000" cy="432048"/>
          </a:xfrm>
          <a:prstGeom prst="rect">
            <a:avLst/>
          </a:prstGeom>
          <a:pattFill prst="pct50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СЕКТОР </a:t>
            </a:r>
            <a:r>
              <a:rPr lang="ru-RU" sz="13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13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нажмите для просмотра)</a:t>
            </a:r>
          </a:p>
        </p:txBody>
      </p:sp>
      <p:sp>
        <p:nvSpPr>
          <p:cNvPr id="27" name="Прямоугольник 26">
            <a:hlinkClick r:id="rId12" action="ppaction://hlinksldjump"/>
          </p:cNvPr>
          <p:cNvSpPr/>
          <p:nvPr/>
        </p:nvSpPr>
        <p:spPr>
          <a:xfrm>
            <a:off x="6109400" y="1268884"/>
            <a:ext cx="3060000" cy="432048"/>
          </a:xfrm>
          <a:prstGeom prst="rect">
            <a:avLst/>
          </a:prstGeom>
          <a:pattFill prst="pct50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СЕГМЕНТ 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3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(нажмите для просмотра)</a:t>
            </a:r>
          </a:p>
        </p:txBody>
      </p:sp>
    </p:spTree>
    <p:extLst>
      <p:ext uri="{BB962C8B-B14F-4D97-AF65-F5344CB8AC3E}">
        <p14:creationId xmlns:p14="http://schemas.microsoft.com/office/powerpoint/2010/main" val="1888112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1568E-6 L -0.66146 -0.32547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73" y="-162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2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/>
      <p:bldP spid="10" grpId="0"/>
      <p:bldP spid="11" grpId="0" animBg="1"/>
      <p:bldP spid="14" grpId="0"/>
      <p:bldP spid="15" grpId="0"/>
      <p:bldP spid="16" grpId="0"/>
      <p:bldP spid="17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ПЛОЩАДЬ КРУГОВОГО СЕКТОРА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pattFill prst="ltDnDiag">
            <a:fgClr>
              <a:srgbClr val="FF0000"/>
            </a:fgClr>
            <a:bgClr>
              <a:schemeClr val="bg1"/>
            </a:bgClr>
          </a:patt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Штриховая стрелка вправо 5">
            <a:hlinkClick r:id="" action="ppaction://hlinkshowjump?jump=firstslide"/>
          </p:cNvPr>
          <p:cNvSpPr/>
          <p:nvPr/>
        </p:nvSpPr>
        <p:spPr>
          <a:xfrm flipH="1">
            <a:off x="7782286" y="6237312"/>
            <a:ext cx="1361714" cy="504056"/>
          </a:xfrm>
          <a:prstGeom prst="stripedRightArrow">
            <a:avLst/>
          </a:prstGeom>
          <a:pattFill prst="ltDnDiag">
            <a:fgClr>
              <a:srgbClr val="FF0000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НАЗАД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>
            <a:hlinkClick r:id="" action="ppaction://noaction">
              <a:snd r:embed="rId2" name="click.wav"/>
            </a:hlinkClick>
          </p:cNvPr>
          <p:cNvSpPr/>
          <p:nvPr/>
        </p:nvSpPr>
        <p:spPr>
          <a:xfrm>
            <a:off x="611144" y="1916416"/>
            <a:ext cx="2016224" cy="20162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907704" y="2895327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endParaRPr lang="ru-RU" sz="2400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3888" y="2204864"/>
            <a:ext cx="3677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ru-RU" sz="3600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3600" i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радиус</a:t>
            </a:r>
            <a:r>
              <a:rPr lang="ru-RU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6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601786" y="2882948"/>
                <a:ext cx="529069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33400" indent="-533400"/>
                <a14:m>
                  <m:oMath xmlns:m="http://schemas.openxmlformats.org/officeDocument/2006/math">
                    <m:r>
                      <a:rPr lang="el-GR" sz="2800" b="1" i="1" smtClean="0">
                        <a:latin typeface="Cambria Math"/>
                        <a:ea typeface="Cambria Math"/>
                      </a:rPr>
                      <m:t>𝜶</m:t>
                    </m:r>
                  </m:oMath>
                </a14:m>
                <a:r>
                  <a:rPr lang="ru-RU" sz="2800" b="1" dirty="0" smtClean="0"/>
                  <a:t> </a:t>
                </a:r>
                <a:r>
                  <a:rPr lang="en-US" sz="2800" b="1" dirty="0" smtClean="0"/>
                  <a:t>– </a:t>
                </a:r>
                <a:r>
                  <a:rPr lang="ru-RU" sz="3600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градусная мера    центрального угла</a:t>
                </a:r>
                <a:endParaRPr lang="ru-RU" sz="36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1786" y="2882948"/>
                <a:ext cx="5290694" cy="1200329"/>
              </a:xfrm>
              <a:prstGeom prst="rect">
                <a:avLst/>
              </a:prstGeom>
              <a:blipFill rotWithShape="1">
                <a:blip r:embed="rId3"/>
                <a:stretch>
                  <a:fillRect t="-8122" b="-213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589335" y="4221088"/>
            <a:ext cx="7873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Площадь кругового сектора вычисляется по формуле</a:t>
            </a:r>
            <a:endParaRPr lang="ru-RU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66423" y="5072608"/>
                <a:ext cx="2791470" cy="1451038"/>
              </a:xfrm>
              <a:prstGeom prst="rect">
                <a:avLst/>
              </a:prstGeom>
              <a:pattFill prst="pct5">
                <a:fgClr>
                  <a:schemeClr val="lt1"/>
                </a:fgClr>
                <a:bgClr>
                  <a:schemeClr val="bg1"/>
                </a:bgClr>
              </a:pattFill>
              <a:ln>
                <a:solidFill>
                  <a:srgbClr val="FF0000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</a:rPr>
                        <m:t>𝑆</m:t>
                      </m:r>
                      <m:r>
                        <a:rPr lang="en-US" sz="44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400" i="1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440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4400" i="1">
                                  <a:solidFill>
                                    <a:srgbClr val="00B0F0"/>
                                  </a:solidFill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ru-RU" sz="4400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ru-RU" sz="4400" b="0" i="1" smtClean="0">
                              <a:solidFill>
                                <a:srgbClr val="00B0F0"/>
                              </a:solidFill>
                              <a:latin typeface="Cambria Math"/>
                              <a:ea typeface="Cambria Math"/>
                            </a:rPr>
                            <m:t>360</m:t>
                          </m:r>
                        </m:den>
                      </m:f>
                      <m:r>
                        <a:rPr lang="ru-RU" sz="4400" b="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423" y="5072608"/>
                <a:ext cx="2791470" cy="145103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ирог 11"/>
          <p:cNvSpPr/>
          <p:nvPr/>
        </p:nvSpPr>
        <p:spPr>
          <a:xfrm>
            <a:off x="613788" y="1916640"/>
            <a:ext cx="2016000" cy="2016000"/>
          </a:xfrm>
          <a:prstGeom prst="pie">
            <a:avLst>
              <a:gd name="adj1" fmla="val 2568168"/>
              <a:gd name="adj2" fmla="val 8348747"/>
            </a:avLst>
          </a:prstGeom>
          <a:pattFill prst="ltDn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Дуга 2"/>
          <p:cNvSpPr/>
          <p:nvPr/>
        </p:nvSpPr>
        <p:spPr>
          <a:xfrm rot="8125604">
            <a:off x="1448692" y="2812185"/>
            <a:ext cx="358883" cy="363652"/>
          </a:xfrm>
          <a:prstGeom prst="arc">
            <a:avLst>
              <a:gd name="adj1" fmla="val 15184162"/>
              <a:gd name="adj2" fmla="val 976848"/>
            </a:avLst>
          </a:prstGeom>
          <a:ln w="349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39460" y="3068960"/>
                <a:ext cx="382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9460" y="3068960"/>
                <a:ext cx="382412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Овал 7"/>
          <p:cNvSpPr/>
          <p:nvPr/>
        </p:nvSpPr>
        <p:spPr>
          <a:xfrm>
            <a:off x="1584160" y="2898310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6" action="ppaction://hlinksldjump"/>
          </p:cNvPr>
          <p:cNvSpPr/>
          <p:nvPr/>
        </p:nvSpPr>
        <p:spPr>
          <a:xfrm>
            <a:off x="0" y="1268760"/>
            <a:ext cx="3060000" cy="432048"/>
          </a:xfrm>
          <a:prstGeom prst="rect">
            <a:avLst/>
          </a:prstGeom>
          <a:pattFill prst="pct50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КРУГ </a:t>
            </a:r>
            <a:r>
              <a:rPr lang="ru-RU" sz="13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13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нажмите для просмотра)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059832" y="1268760"/>
            <a:ext cx="3060000" cy="432048"/>
          </a:xfrm>
          <a:prstGeom prst="rect">
            <a:avLst/>
          </a:prstGeom>
          <a:pattFill prst="pct50">
            <a:fgClr>
              <a:srgbClr val="FF7C8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СЕКТОР</a:t>
            </a:r>
            <a:endParaRPr lang="ru-RU" sz="13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Прямоугольник 19">
            <a:hlinkClick r:id="rId7" action="ppaction://hlinksldjump"/>
          </p:cNvPr>
          <p:cNvSpPr/>
          <p:nvPr/>
        </p:nvSpPr>
        <p:spPr>
          <a:xfrm>
            <a:off x="6109400" y="1268884"/>
            <a:ext cx="3060000" cy="432048"/>
          </a:xfrm>
          <a:prstGeom prst="rect">
            <a:avLst/>
          </a:prstGeom>
          <a:pattFill prst="pct50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СЕГМЕНТ </a:t>
            </a:r>
            <a:r>
              <a:rPr lang="ru-RU" sz="13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(нажмите для </a:t>
            </a:r>
            <a:r>
              <a:rPr lang="ru-RU" sz="13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просмотра)</a:t>
            </a:r>
            <a:endParaRPr lang="ru-RU" sz="13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5279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2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P spid="15" grpId="0"/>
      <p:bldP spid="16" grpId="0"/>
      <p:bldP spid="17" grpId="0" animBg="1"/>
      <p:bldP spid="12" grpId="0" animBg="1"/>
      <p:bldP spid="12" grpId="1" animBg="1"/>
      <p:bldP spid="3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ПЛОЩАДЬ КРУГОВОГО СЕГМЕНТА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pattFill prst="ltDnDiag">
            <a:fgClr>
              <a:srgbClr val="FF0000"/>
            </a:fgClr>
            <a:bgClr>
              <a:schemeClr val="bg1"/>
            </a:bgClr>
          </a:patt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Штриховая стрелка вправо 5">
            <a:hlinkClick r:id="" action="ppaction://hlinkshowjump?jump=firstslide"/>
          </p:cNvPr>
          <p:cNvSpPr/>
          <p:nvPr/>
        </p:nvSpPr>
        <p:spPr>
          <a:xfrm flipH="1">
            <a:off x="7782286" y="6237312"/>
            <a:ext cx="1361714" cy="504056"/>
          </a:xfrm>
          <a:prstGeom prst="stripedRightArrow">
            <a:avLst/>
          </a:prstGeom>
          <a:pattFill prst="ltDnDiag">
            <a:fgClr>
              <a:srgbClr val="FF0000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НАЗАД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>
            <a:hlinkClick r:id="" action="ppaction://noaction">
              <a:snd r:embed="rId2" name="click.wav"/>
            </a:hlinkClick>
          </p:cNvPr>
          <p:cNvSpPr/>
          <p:nvPr/>
        </p:nvSpPr>
        <p:spPr>
          <a:xfrm>
            <a:off x="827584" y="1916416"/>
            <a:ext cx="2016224" cy="20162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124144" y="2895327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endParaRPr lang="ru-RU" sz="2400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6768" y="4077072"/>
            <a:ext cx="1872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ru-RU" sz="2000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000" i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радиус</a:t>
            </a:r>
            <a:r>
              <a:rPr lang="ru-RU" sz="2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0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052938" y="4085848"/>
                <a:ext cx="4152621" cy="392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33400" indent="-533400"/>
                <a14:m>
                  <m:oMath xmlns:m="http://schemas.openxmlformats.org/officeDocument/2006/math">
                    <m:r>
                      <a:rPr lang="el-GR" sz="2000" b="1" i="1" smtClean="0">
                        <a:latin typeface="Cambria Math"/>
                        <a:ea typeface="Cambria Math"/>
                      </a:rPr>
                      <m:t>𝜶</m:t>
                    </m:r>
                  </m:oMath>
                </a14:m>
                <a:r>
                  <a:rPr lang="ru-RU" sz="1400" b="1" dirty="0" smtClean="0"/>
                  <a:t> </a:t>
                </a:r>
                <a:r>
                  <a:rPr lang="en-US" sz="1400" b="1" dirty="0" smtClean="0"/>
                  <a:t>– </a:t>
                </a:r>
                <a:r>
                  <a:rPr lang="ru-RU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градусная мера центрального угла</a:t>
                </a:r>
                <a:endParaRPr lang="ru-RU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2938" y="4085848"/>
                <a:ext cx="4152621" cy="392993"/>
              </a:xfrm>
              <a:prstGeom prst="rect">
                <a:avLst/>
              </a:prstGeom>
              <a:blipFill rotWithShape="1">
                <a:blip r:embed="rId3"/>
                <a:stretch>
                  <a:fillRect t="-3077" b="-307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589335" y="4623519"/>
            <a:ext cx="7873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Площадь кругового сегмента вычисляется по формуле</a:t>
            </a:r>
            <a:endParaRPr lang="ru-RU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83074" y="5301208"/>
                <a:ext cx="4000894" cy="833433"/>
              </a:xfrm>
              <a:prstGeom prst="rect">
                <a:avLst/>
              </a:prstGeom>
              <a:pattFill prst="pct5">
                <a:fgClr>
                  <a:schemeClr val="lt1"/>
                </a:fgClr>
                <a:bgClr>
                  <a:schemeClr val="bg1"/>
                </a:bgClr>
              </a:pattFill>
              <a:ln>
                <a:solidFill>
                  <a:srgbClr val="FF0000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𝑆</m:t>
                      </m:r>
                      <m:r>
                        <a:rPr lang="en-US" sz="24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240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ru-RU" sz="2400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ru-RU" sz="2400" b="0" i="1" smtClean="0">
                              <a:solidFill>
                                <a:srgbClr val="00B0F0"/>
                              </a:solidFill>
                              <a:latin typeface="Cambria Math"/>
                              <a:ea typeface="Cambria Math"/>
                            </a:rPr>
                            <m:t>360</m:t>
                          </m:r>
                        </m:den>
                      </m:f>
                      <m:r>
                        <a:rPr lang="ru-RU" sz="2400" i="1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ru-RU" sz="2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ru-RU" sz="2400" b="0" i="1" smtClean="0">
                              <a:solidFill>
                                <a:srgbClr val="00B0F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/>
                              <a:ea typeface="Cambria Math"/>
                            </a:rPr>
                            <m:t>𝑆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2400" b="0" i="1" smtClean="0">
                              <a:solidFill>
                                <a:srgbClr val="00B0F0"/>
                              </a:solidFill>
                              <a:latin typeface="Cambria Math"/>
                              <a:ea typeface="Cambria Math"/>
                            </a:rPr>
                            <m:t>Δ</m:t>
                          </m:r>
                        </m:sub>
                      </m:sSub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sSup>
                        <m:sSupPr>
                          <m:ctrlPr>
                            <a:rPr lang="ru-RU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ru-RU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180</m:t>
                          </m:r>
                        </m:e>
                        <m:sup>
                          <m:r>
                            <a:rPr lang="ru-RU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74" y="5301208"/>
                <a:ext cx="4000894" cy="83343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ирог 11"/>
          <p:cNvSpPr/>
          <p:nvPr/>
        </p:nvSpPr>
        <p:spPr>
          <a:xfrm>
            <a:off x="830228" y="1916640"/>
            <a:ext cx="2016000" cy="2016000"/>
          </a:xfrm>
          <a:prstGeom prst="pie">
            <a:avLst>
              <a:gd name="adj1" fmla="val 2433984"/>
              <a:gd name="adj2" fmla="val 8369194"/>
            </a:avLst>
          </a:prstGeom>
          <a:pattFill prst="ltDn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Дуга 2"/>
          <p:cNvSpPr/>
          <p:nvPr/>
        </p:nvSpPr>
        <p:spPr>
          <a:xfrm rot="8125604">
            <a:off x="1652649" y="2809010"/>
            <a:ext cx="358883" cy="363652"/>
          </a:xfrm>
          <a:prstGeom prst="arc">
            <a:avLst>
              <a:gd name="adj1" fmla="val 15184162"/>
              <a:gd name="adj2" fmla="val 976848"/>
            </a:avLst>
          </a:prstGeom>
          <a:ln w="349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655900" y="3072492"/>
                <a:ext cx="382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5900" y="3072492"/>
                <a:ext cx="382412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Овал 7"/>
          <p:cNvSpPr/>
          <p:nvPr/>
        </p:nvSpPr>
        <p:spPr>
          <a:xfrm>
            <a:off x="1800600" y="2898310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6" action="ppaction://hlinksldjump"/>
          </p:cNvPr>
          <p:cNvSpPr/>
          <p:nvPr/>
        </p:nvSpPr>
        <p:spPr>
          <a:xfrm>
            <a:off x="0" y="1268760"/>
            <a:ext cx="3060000" cy="432048"/>
          </a:xfrm>
          <a:prstGeom prst="rect">
            <a:avLst/>
          </a:prstGeom>
          <a:pattFill prst="pct50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КРУГ </a:t>
            </a:r>
            <a:r>
              <a:rPr lang="ru-RU" sz="13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(нажмите для просмотра)</a:t>
            </a:r>
          </a:p>
        </p:txBody>
      </p:sp>
      <p:sp>
        <p:nvSpPr>
          <p:cNvPr id="19" name="Прямоугольник 18">
            <a:hlinkClick r:id="rId7" action="ppaction://hlinksldjump"/>
          </p:cNvPr>
          <p:cNvSpPr/>
          <p:nvPr/>
        </p:nvSpPr>
        <p:spPr>
          <a:xfrm>
            <a:off x="3059832" y="1268760"/>
            <a:ext cx="3060000" cy="432048"/>
          </a:xfrm>
          <a:prstGeom prst="rect">
            <a:avLst/>
          </a:prstGeom>
          <a:pattFill prst="pct50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СЕКТОР </a:t>
            </a:r>
            <a:r>
              <a:rPr lang="ru-RU" sz="13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(нажмите для просмотра)</a:t>
            </a:r>
            <a:endParaRPr lang="ru-RU" sz="13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109400" y="1268884"/>
            <a:ext cx="3060000" cy="432048"/>
          </a:xfrm>
          <a:prstGeom prst="rect">
            <a:avLst/>
          </a:prstGeom>
          <a:pattFill prst="pct50">
            <a:fgClr>
              <a:srgbClr val="FF7C80"/>
            </a:fgClr>
            <a:bgClr>
              <a:schemeClr val="bg1"/>
            </a:bgClr>
          </a:patt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СЕГМЕНТ</a:t>
            </a:r>
            <a:endParaRPr lang="ru-RU" sz="13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Месяц 24"/>
          <p:cNvSpPr/>
          <p:nvPr/>
        </p:nvSpPr>
        <p:spPr>
          <a:xfrm rot="16200000">
            <a:off x="1658753" y="2992696"/>
            <a:ext cx="349562" cy="1526399"/>
          </a:xfrm>
          <a:custGeom>
            <a:avLst/>
            <a:gdLst>
              <a:gd name="connsiteX0" fmla="*/ 332794 w 332794"/>
              <a:gd name="connsiteY0" fmla="*/ 1494000 h 1494000"/>
              <a:gd name="connsiteX1" fmla="*/ 0 w 332794"/>
              <a:gd name="connsiteY1" fmla="*/ 747000 h 1494000"/>
              <a:gd name="connsiteX2" fmla="*/ 332794 w 332794"/>
              <a:gd name="connsiteY2" fmla="*/ 0 h 1494000"/>
              <a:gd name="connsiteX3" fmla="*/ 332794 w 332794"/>
              <a:gd name="connsiteY3" fmla="*/ 1494000 h 1494000"/>
              <a:gd name="connsiteX0" fmla="*/ 332794 w 332794"/>
              <a:gd name="connsiteY0" fmla="*/ 1494000 h 1494000"/>
              <a:gd name="connsiteX1" fmla="*/ 0 w 332794"/>
              <a:gd name="connsiteY1" fmla="*/ 747000 h 1494000"/>
              <a:gd name="connsiteX2" fmla="*/ 332794 w 332794"/>
              <a:gd name="connsiteY2" fmla="*/ 0 h 1494000"/>
              <a:gd name="connsiteX3" fmla="*/ 332794 w 332794"/>
              <a:gd name="connsiteY3" fmla="*/ 1494000 h 1494000"/>
              <a:gd name="connsiteX0" fmla="*/ 332794 w 332794"/>
              <a:gd name="connsiteY0" fmla="*/ 1494000 h 1494000"/>
              <a:gd name="connsiteX1" fmla="*/ 0 w 332794"/>
              <a:gd name="connsiteY1" fmla="*/ 747000 h 1494000"/>
              <a:gd name="connsiteX2" fmla="*/ 332794 w 332794"/>
              <a:gd name="connsiteY2" fmla="*/ 0 h 1494000"/>
              <a:gd name="connsiteX3" fmla="*/ 332794 w 332794"/>
              <a:gd name="connsiteY3" fmla="*/ 1494000 h 1494000"/>
              <a:gd name="connsiteX0" fmla="*/ 332794 w 332794"/>
              <a:gd name="connsiteY0" fmla="*/ 1494000 h 1494000"/>
              <a:gd name="connsiteX1" fmla="*/ 0 w 332794"/>
              <a:gd name="connsiteY1" fmla="*/ 747000 h 1494000"/>
              <a:gd name="connsiteX2" fmla="*/ 332794 w 332794"/>
              <a:gd name="connsiteY2" fmla="*/ 0 h 1494000"/>
              <a:gd name="connsiteX3" fmla="*/ 332794 w 332794"/>
              <a:gd name="connsiteY3" fmla="*/ 1494000 h 1494000"/>
              <a:gd name="connsiteX0" fmla="*/ 332794 w 333301"/>
              <a:gd name="connsiteY0" fmla="*/ 1494000 h 1494000"/>
              <a:gd name="connsiteX1" fmla="*/ 0 w 333301"/>
              <a:gd name="connsiteY1" fmla="*/ 747000 h 1494000"/>
              <a:gd name="connsiteX2" fmla="*/ 332794 w 333301"/>
              <a:gd name="connsiteY2" fmla="*/ 0 h 1494000"/>
              <a:gd name="connsiteX3" fmla="*/ 332794 w 333301"/>
              <a:gd name="connsiteY3" fmla="*/ 1494000 h 1494000"/>
              <a:gd name="connsiteX0" fmla="*/ 332794 w 333301"/>
              <a:gd name="connsiteY0" fmla="*/ 1494000 h 1494000"/>
              <a:gd name="connsiteX1" fmla="*/ 0 w 333301"/>
              <a:gd name="connsiteY1" fmla="*/ 747000 h 1494000"/>
              <a:gd name="connsiteX2" fmla="*/ 332794 w 333301"/>
              <a:gd name="connsiteY2" fmla="*/ 0 h 1494000"/>
              <a:gd name="connsiteX3" fmla="*/ 332794 w 333301"/>
              <a:gd name="connsiteY3" fmla="*/ 1494000 h 1494000"/>
              <a:gd name="connsiteX0" fmla="*/ 332794 w 333301"/>
              <a:gd name="connsiteY0" fmla="*/ 1494000 h 1494000"/>
              <a:gd name="connsiteX1" fmla="*/ 0 w 333301"/>
              <a:gd name="connsiteY1" fmla="*/ 747000 h 1494000"/>
              <a:gd name="connsiteX2" fmla="*/ 332794 w 333301"/>
              <a:gd name="connsiteY2" fmla="*/ 0 h 1494000"/>
              <a:gd name="connsiteX3" fmla="*/ 332794 w 333301"/>
              <a:gd name="connsiteY3" fmla="*/ 1494000 h 1494000"/>
              <a:gd name="connsiteX0" fmla="*/ 332794 w 333301"/>
              <a:gd name="connsiteY0" fmla="*/ 1494000 h 1494000"/>
              <a:gd name="connsiteX1" fmla="*/ 0 w 333301"/>
              <a:gd name="connsiteY1" fmla="*/ 747000 h 1494000"/>
              <a:gd name="connsiteX2" fmla="*/ 332794 w 333301"/>
              <a:gd name="connsiteY2" fmla="*/ 0 h 1494000"/>
              <a:gd name="connsiteX3" fmla="*/ 332794 w 333301"/>
              <a:gd name="connsiteY3" fmla="*/ 1494000 h 1494000"/>
              <a:gd name="connsiteX0" fmla="*/ 332794 w 333301"/>
              <a:gd name="connsiteY0" fmla="*/ 1494000 h 1494000"/>
              <a:gd name="connsiteX1" fmla="*/ 0 w 333301"/>
              <a:gd name="connsiteY1" fmla="*/ 747000 h 1494000"/>
              <a:gd name="connsiteX2" fmla="*/ 332794 w 333301"/>
              <a:gd name="connsiteY2" fmla="*/ 0 h 1494000"/>
              <a:gd name="connsiteX3" fmla="*/ 332794 w 333301"/>
              <a:gd name="connsiteY3" fmla="*/ 1494000 h 1494000"/>
              <a:gd name="connsiteX0" fmla="*/ 332794 w 333301"/>
              <a:gd name="connsiteY0" fmla="*/ 1494000 h 1494000"/>
              <a:gd name="connsiteX1" fmla="*/ 0 w 333301"/>
              <a:gd name="connsiteY1" fmla="*/ 747000 h 1494000"/>
              <a:gd name="connsiteX2" fmla="*/ 332794 w 333301"/>
              <a:gd name="connsiteY2" fmla="*/ 0 h 1494000"/>
              <a:gd name="connsiteX3" fmla="*/ 332794 w 333301"/>
              <a:gd name="connsiteY3" fmla="*/ 1494000 h 1494000"/>
              <a:gd name="connsiteX0" fmla="*/ 332794 w 333301"/>
              <a:gd name="connsiteY0" fmla="*/ 1494000 h 1494000"/>
              <a:gd name="connsiteX1" fmla="*/ 0 w 333301"/>
              <a:gd name="connsiteY1" fmla="*/ 747000 h 1494000"/>
              <a:gd name="connsiteX2" fmla="*/ 332794 w 333301"/>
              <a:gd name="connsiteY2" fmla="*/ 0 h 1494000"/>
              <a:gd name="connsiteX3" fmla="*/ 332794 w 333301"/>
              <a:gd name="connsiteY3" fmla="*/ 1494000 h 1494000"/>
              <a:gd name="connsiteX0" fmla="*/ 332794 w 333301"/>
              <a:gd name="connsiteY0" fmla="*/ 1494000 h 1494000"/>
              <a:gd name="connsiteX1" fmla="*/ 0 w 333301"/>
              <a:gd name="connsiteY1" fmla="*/ 747000 h 1494000"/>
              <a:gd name="connsiteX2" fmla="*/ 332794 w 333301"/>
              <a:gd name="connsiteY2" fmla="*/ 0 h 1494000"/>
              <a:gd name="connsiteX3" fmla="*/ 332794 w 333301"/>
              <a:gd name="connsiteY3" fmla="*/ 1494000 h 1494000"/>
              <a:gd name="connsiteX0" fmla="*/ 323272 w 323779"/>
              <a:gd name="connsiteY0" fmla="*/ 1494000 h 1494000"/>
              <a:gd name="connsiteX1" fmla="*/ 0 w 323779"/>
              <a:gd name="connsiteY1" fmla="*/ 750178 h 1494000"/>
              <a:gd name="connsiteX2" fmla="*/ 323272 w 323779"/>
              <a:gd name="connsiteY2" fmla="*/ 0 h 1494000"/>
              <a:gd name="connsiteX3" fmla="*/ 323272 w 323779"/>
              <a:gd name="connsiteY3" fmla="*/ 1494000 h 1494000"/>
              <a:gd name="connsiteX0" fmla="*/ 332800 w 333307"/>
              <a:gd name="connsiteY0" fmla="*/ 1494000 h 1494000"/>
              <a:gd name="connsiteX1" fmla="*/ 0 w 333307"/>
              <a:gd name="connsiteY1" fmla="*/ 756531 h 1494000"/>
              <a:gd name="connsiteX2" fmla="*/ 332800 w 333307"/>
              <a:gd name="connsiteY2" fmla="*/ 0 h 1494000"/>
              <a:gd name="connsiteX3" fmla="*/ 332800 w 333307"/>
              <a:gd name="connsiteY3" fmla="*/ 1494000 h 1494000"/>
              <a:gd name="connsiteX0" fmla="*/ 302323 w 302830"/>
              <a:gd name="connsiteY0" fmla="*/ 1494000 h 1494000"/>
              <a:gd name="connsiteX1" fmla="*/ 0 w 302830"/>
              <a:gd name="connsiteY1" fmla="*/ 756534 h 1494000"/>
              <a:gd name="connsiteX2" fmla="*/ 302323 w 302830"/>
              <a:gd name="connsiteY2" fmla="*/ 0 h 1494000"/>
              <a:gd name="connsiteX3" fmla="*/ 302323 w 302830"/>
              <a:gd name="connsiteY3" fmla="*/ 1494000 h 1494000"/>
              <a:gd name="connsiteX0" fmla="*/ 325183 w 325690"/>
              <a:gd name="connsiteY0" fmla="*/ 1494000 h 1494000"/>
              <a:gd name="connsiteX1" fmla="*/ 0 w 325690"/>
              <a:gd name="connsiteY1" fmla="*/ 756534 h 1494000"/>
              <a:gd name="connsiteX2" fmla="*/ 325183 w 325690"/>
              <a:gd name="connsiteY2" fmla="*/ 0 h 1494000"/>
              <a:gd name="connsiteX3" fmla="*/ 325183 w 325690"/>
              <a:gd name="connsiteY3" fmla="*/ 1494000 h 1494000"/>
              <a:gd name="connsiteX0" fmla="*/ 325183 w 325690"/>
              <a:gd name="connsiteY0" fmla="*/ 1494000 h 1494000"/>
              <a:gd name="connsiteX1" fmla="*/ 0 w 325690"/>
              <a:gd name="connsiteY1" fmla="*/ 756534 h 1494000"/>
              <a:gd name="connsiteX2" fmla="*/ 325183 w 325690"/>
              <a:gd name="connsiteY2" fmla="*/ 0 h 1494000"/>
              <a:gd name="connsiteX3" fmla="*/ 325183 w 325690"/>
              <a:gd name="connsiteY3" fmla="*/ 1494000 h 1494000"/>
              <a:gd name="connsiteX0" fmla="*/ 325183 w 325690"/>
              <a:gd name="connsiteY0" fmla="*/ 1494000 h 1494000"/>
              <a:gd name="connsiteX1" fmla="*/ 0 w 325690"/>
              <a:gd name="connsiteY1" fmla="*/ 756534 h 1494000"/>
              <a:gd name="connsiteX2" fmla="*/ 325183 w 325690"/>
              <a:gd name="connsiteY2" fmla="*/ 0 h 1494000"/>
              <a:gd name="connsiteX3" fmla="*/ 325183 w 325690"/>
              <a:gd name="connsiteY3" fmla="*/ 1494000 h 1494000"/>
              <a:gd name="connsiteX0" fmla="*/ 325183 w 325690"/>
              <a:gd name="connsiteY0" fmla="*/ 1494000 h 1494000"/>
              <a:gd name="connsiteX1" fmla="*/ 0 w 325690"/>
              <a:gd name="connsiteY1" fmla="*/ 756534 h 1494000"/>
              <a:gd name="connsiteX2" fmla="*/ 325183 w 325690"/>
              <a:gd name="connsiteY2" fmla="*/ 0 h 1494000"/>
              <a:gd name="connsiteX3" fmla="*/ 325183 w 325690"/>
              <a:gd name="connsiteY3" fmla="*/ 1494000 h 149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690" h="1494000">
                <a:moveTo>
                  <a:pt x="325183" y="1494000"/>
                </a:moveTo>
                <a:cubicBezTo>
                  <a:pt x="147733" y="1332081"/>
                  <a:pt x="5709" y="1137982"/>
                  <a:pt x="0" y="756534"/>
                </a:cubicBezTo>
                <a:cubicBezTo>
                  <a:pt x="8255" y="368748"/>
                  <a:pt x="192186" y="117478"/>
                  <a:pt x="325183" y="0"/>
                </a:cubicBezTo>
                <a:cubicBezTo>
                  <a:pt x="323692" y="525144"/>
                  <a:pt x="326867" y="968856"/>
                  <a:pt x="325183" y="1494000"/>
                </a:cubicBezTo>
                <a:close/>
              </a:path>
            </a:pathLst>
          </a:custGeom>
          <a:solidFill>
            <a:srgbClr val="FF0000">
              <a:alpha val="44000"/>
            </a:srgb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>
            <a:hlinkClick r:id="" action="ppaction://noaction">
              <a:snd r:embed="rId2" name="click.wav"/>
            </a:hlinkClick>
          </p:cNvPr>
          <p:cNvSpPr/>
          <p:nvPr/>
        </p:nvSpPr>
        <p:spPr>
          <a:xfrm>
            <a:off x="5798470" y="1887215"/>
            <a:ext cx="2016224" cy="20162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7095030" y="2866126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endParaRPr lang="ru-RU" sz="2400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Пирог 30"/>
          <p:cNvSpPr/>
          <p:nvPr/>
        </p:nvSpPr>
        <p:spPr>
          <a:xfrm>
            <a:off x="5801114" y="1887439"/>
            <a:ext cx="2016000" cy="2016000"/>
          </a:xfrm>
          <a:prstGeom prst="pie">
            <a:avLst>
              <a:gd name="adj1" fmla="val 2433984"/>
              <a:gd name="adj2" fmla="val 8369194"/>
            </a:avLst>
          </a:prstGeom>
          <a:pattFill prst="ltDn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Дуга 31"/>
          <p:cNvSpPr/>
          <p:nvPr/>
        </p:nvSpPr>
        <p:spPr>
          <a:xfrm rot="15969250">
            <a:off x="6623535" y="2779809"/>
            <a:ext cx="358883" cy="363652"/>
          </a:xfrm>
          <a:prstGeom prst="arc">
            <a:avLst>
              <a:gd name="adj1" fmla="val 15257580"/>
              <a:gd name="adj2" fmla="val 6805764"/>
            </a:avLst>
          </a:prstGeom>
          <a:ln w="34925" cap="rnd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626786" y="2492896"/>
                <a:ext cx="382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6786" y="2492896"/>
                <a:ext cx="382412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Овал 33"/>
          <p:cNvSpPr/>
          <p:nvPr/>
        </p:nvSpPr>
        <p:spPr>
          <a:xfrm>
            <a:off x="6771486" y="2869109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Месяц 24"/>
          <p:cNvSpPr/>
          <p:nvPr/>
        </p:nvSpPr>
        <p:spPr>
          <a:xfrm rot="5400000">
            <a:off x="5971159" y="1712579"/>
            <a:ext cx="1676266" cy="2006504"/>
          </a:xfrm>
          <a:custGeom>
            <a:avLst/>
            <a:gdLst>
              <a:gd name="connsiteX0" fmla="*/ 332794 w 332794"/>
              <a:gd name="connsiteY0" fmla="*/ 1494000 h 1494000"/>
              <a:gd name="connsiteX1" fmla="*/ 0 w 332794"/>
              <a:gd name="connsiteY1" fmla="*/ 747000 h 1494000"/>
              <a:gd name="connsiteX2" fmla="*/ 332794 w 332794"/>
              <a:gd name="connsiteY2" fmla="*/ 0 h 1494000"/>
              <a:gd name="connsiteX3" fmla="*/ 332794 w 332794"/>
              <a:gd name="connsiteY3" fmla="*/ 1494000 h 1494000"/>
              <a:gd name="connsiteX0" fmla="*/ 332794 w 332794"/>
              <a:gd name="connsiteY0" fmla="*/ 1494000 h 1494000"/>
              <a:gd name="connsiteX1" fmla="*/ 0 w 332794"/>
              <a:gd name="connsiteY1" fmla="*/ 747000 h 1494000"/>
              <a:gd name="connsiteX2" fmla="*/ 332794 w 332794"/>
              <a:gd name="connsiteY2" fmla="*/ 0 h 1494000"/>
              <a:gd name="connsiteX3" fmla="*/ 332794 w 332794"/>
              <a:gd name="connsiteY3" fmla="*/ 1494000 h 1494000"/>
              <a:gd name="connsiteX0" fmla="*/ 332794 w 332794"/>
              <a:gd name="connsiteY0" fmla="*/ 1494000 h 1494000"/>
              <a:gd name="connsiteX1" fmla="*/ 0 w 332794"/>
              <a:gd name="connsiteY1" fmla="*/ 747000 h 1494000"/>
              <a:gd name="connsiteX2" fmla="*/ 332794 w 332794"/>
              <a:gd name="connsiteY2" fmla="*/ 0 h 1494000"/>
              <a:gd name="connsiteX3" fmla="*/ 332794 w 332794"/>
              <a:gd name="connsiteY3" fmla="*/ 1494000 h 1494000"/>
              <a:gd name="connsiteX0" fmla="*/ 332794 w 332794"/>
              <a:gd name="connsiteY0" fmla="*/ 1494000 h 1494000"/>
              <a:gd name="connsiteX1" fmla="*/ 0 w 332794"/>
              <a:gd name="connsiteY1" fmla="*/ 747000 h 1494000"/>
              <a:gd name="connsiteX2" fmla="*/ 332794 w 332794"/>
              <a:gd name="connsiteY2" fmla="*/ 0 h 1494000"/>
              <a:gd name="connsiteX3" fmla="*/ 332794 w 332794"/>
              <a:gd name="connsiteY3" fmla="*/ 1494000 h 1494000"/>
              <a:gd name="connsiteX0" fmla="*/ 332794 w 333301"/>
              <a:gd name="connsiteY0" fmla="*/ 1494000 h 1494000"/>
              <a:gd name="connsiteX1" fmla="*/ 0 w 333301"/>
              <a:gd name="connsiteY1" fmla="*/ 747000 h 1494000"/>
              <a:gd name="connsiteX2" fmla="*/ 332794 w 333301"/>
              <a:gd name="connsiteY2" fmla="*/ 0 h 1494000"/>
              <a:gd name="connsiteX3" fmla="*/ 332794 w 333301"/>
              <a:gd name="connsiteY3" fmla="*/ 1494000 h 1494000"/>
              <a:gd name="connsiteX0" fmla="*/ 332794 w 333301"/>
              <a:gd name="connsiteY0" fmla="*/ 1494000 h 1494000"/>
              <a:gd name="connsiteX1" fmla="*/ 0 w 333301"/>
              <a:gd name="connsiteY1" fmla="*/ 747000 h 1494000"/>
              <a:gd name="connsiteX2" fmla="*/ 332794 w 333301"/>
              <a:gd name="connsiteY2" fmla="*/ 0 h 1494000"/>
              <a:gd name="connsiteX3" fmla="*/ 332794 w 333301"/>
              <a:gd name="connsiteY3" fmla="*/ 1494000 h 1494000"/>
              <a:gd name="connsiteX0" fmla="*/ 332794 w 333301"/>
              <a:gd name="connsiteY0" fmla="*/ 1494000 h 1494000"/>
              <a:gd name="connsiteX1" fmla="*/ 0 w 333301"/>
              <a:gd name="connsiteY1" fmla="*/ 747000 h 1494000"/>
              <a:gd name="connsiteX2" fmla="*/ 332794 w 333301"/>
              <a:gd name="connsiteY2" fmla="*/ 0 h 1494000"/>
              <a:gd name="connsiteX3" fmla="*/ 332794 w 333301"/>
              <a:gd name="connsiteY3" fmla="*/ 1494000 h 1494000"/>
              <a:gd name="connsiteX0" fmla="*/ 332794 w 333301"/>
              <a:gd name="connsiteY0" fmla="*/ 1494000 h 1494000"/>
              <a:gd name="connsiteX1" fmla="*/ 0 w 333301"/>
              <a:gd name="connsiteY1" fmla="*/ 747000 h 1494000"/>
              <a:gd name="connsiteX2" fmla="*/ 332794 w 333301"/>
              <a:gd name="connsiteY2" fmla="*/ 0 h 1494000"/>
              <a:gd name="connsiteX3" fmla="*/ 332794 w 333301"/>
              <a:gd name="connsiteY3" fmla="*/ 1494000 h 1494000"/>
              <a:gd name="connsiteX0" fmla="*/ 332794 w 333301"/>
              <a:gd name="connsiteY0" fmla="*/ 1494000 h 1494000"/>
              <a:gd name="connsiteX1" fmla="*/ 0 w 333301"/>
              <a:gd name="connsiteY1" fmla="*/ 747000 h 1494000"/>
              <a:gd name="connsiteX2" fmla="*/ 332794 w 333301"/>
              <a:gd name="connsiteY2" fmla="*/ 0 h 1494000"/>
              <a:gd name="connsiteX3" fmla="*/ 332794 w 333301"/>
              <a:gd name="connsiteY3" fmla="*/ 1494000 h 1494000"/>
              <a:gd name="connsiteX0" fmla="*/ 332794 w 333301"/>
              <a:gd name="connsiteY0" fmla="*/ 1494000 h 1494000"/>
              <a:gd name="connsiteX1" fmla="*/ 0 w 333301"/>
              <a:gd name="connsiteY1" fmla="*/ 747000 h 1494000"/>
              <a:gd name="connsiteX2" fmla="*/ 332794 w 333301"/>
              <a:gd name="connsiteY2" fmla="*/ 0 h 1494000"/>
              <a:gd name="connsiteX3" fmla="*/ 332794 w 333301"/>
              <a:gd name="connsiteY3" fmla="*/ 1494000 h 1494000"/>
              <a:gd name="connsiteX0" fmla="*/ 332794 w 333301"/>
              <a:gd name="connsiteY0" fmla="*/ 1494000 h 1494000"/>
              <a:gd name="connsiteX1" fmla="*/ 0 w 333301"/>
              <a:gd name="connsiteY1" fmla="*/ 747000 h 1494000"/>
              <a:gd name="connsiteX2" fmla="*/ 332794 w 333301"/>
              <a:gd name="connsiteY2" fmla="*/ 0 h 1494000"/>
              <a:gd name="connsiteX3" fmla="*/ 332794 w 333301"/>
              <a:gd name="connsiteY3" fmla="*/ 1494000 h 1494000"/>
              <a:gd name="connsiteX0" fmla="*/ 332794 w 333301"/>
              <a:gd name="connsiteY0" fmla="*/ 1494000 h 1494000"/>
              <a:gd name="connsiteX1" fmla="*/ 0 w 333301"/>
              <a:gd name="connsiteY1" fmla="*/ 747000 h 1494000"/>
              <a:gd name="connsiteX2" fmla="*/ 332794 w 333301"/>
              <a:gd name="connsiteY2" fmla="*/ 0 h 1494000"/>
              <a:gd name="connsiteX3" fmla="*/ 332794 w 333301"/>
              <a:gd name="connsiteY3" fmla="*/ 1494000 h 1494000"/>
              <a:gd name="connsiteX0" fmla="*/ 323272 w 323779"/>
              <a:gd name="connsiteY0" fmla="*/ 1494000 h 1494000"/>
              <a:gd name="connsiteX1" fmla="*/ 0 w 323779"/>
              <a:gd name="connsiteY1" fmla="*/ 750178 h 1494000"/>
              <a:gd name="connsiteX2" fmla="*/ 323272 w 323779"/>
              <a:gd name="connsiteY2" fmla="*/ 0 h 1494000"/>
              <a:gd name="connsiteX3" fmla="*/ 323272 w 323779"/>
              <a:gd name="connsiteY3" fmla="*/ 1494000 h 1494000"/>
              <a:gd name="connsiteX0" fmla="*/ 332800 w 333307"/>
              <a:gd name="connsiteY0" fmla="*/ 1494000 h 1494000"/>
              <a:gd name="connsiteX1" fmla="*/ 0 w 333307"/>
              <a:gd name="connsiteY1" fmla="*/ 756531 h 1494000"/>
              <a:gd name="connsiteX2" fmla="*/ 332800 w 333307"/>
              <a:gd name="connsiteY2" fmla="*/ 0 h 1494000"/>
              <a:gd name="connsiteX3" fmla="*/ 332800 w 333307"/>
              <a:gd name="connsiteY3" fmla="*/ 1494000 h 1494000"/>
              <a:gd name="connsiteX0" fmla="*/ 302323 w 302830"/>
              <a:gd name="connsiteY0" fmla="*/ 1494000 h 1494000"/>
              <a:gd name="connsiteX1" fmla="*/ 0 w 302830"/>
              <a:gd name="connsiteY1" fmla="*/ 756534 h 1494000"/>
              <a:gd name="connsiteX2" fmla="*/ 302323 w 302830"/>
              <a:gd name="connsiteY2" fmla="*/ 0 h 1494000"/>
              <a:gd name="connsiteX3" fmla="*/ 302323 w 302830"/>
              <a:gd name="connsiteY3" fmla="*/ 1494000 h 1494000"/>
              <a:gd name="connsiteX0" fmla="*/ 325183 w 325690"/>
              <a:gd name="connsiteY0" fmla="*/ 1494000 h 1494000"/>
              <a:gd name="connsiteX1" fmla="*/ 0 w 325690"/>
              <a:gd name="connsiteY1" fmla="*/ 756534 h 1494000"/>
              <a:gd name="connsiteX2" fmla="*/ 325183 w 325690"/>
              <a:gd name="connsiteY2" fmla="*/ 0 h 1494000"/>
              <a:gd name="connsiteX3" fmla="*/ 325183 w 325690"/>
              <a:gd name="connsiteY3" fmla="*/ 1494000 h 1494000"/>
              <a:gd name="connsiteX0" fmla="*/ 325183 w 325690"/>
              <a:gd name="connsiteY0" fmla="*/ 1494000 h 1494000"/>
              <a:gd name="connsiteX1" fmla="*/ 0 w 325690"/>
              <a:gd name="connsiteY1" fmla="*/ 756534 h 1494000"/>
              <a:gd name="connsiteX2" fmla="*/ 325183 w 325690"/>
              <a:gd name="connsiteY2" fmla="*/ 0 h 1494000"/>
              <a:gd name="connsiteX3" fmla="*/ 325183 w 325690"/>
              <a:gd name="connsiteY3" fmla="*/ 1494000 h 1494000"/>
              <a:gd name="connsiteX0" fmla="*/ 325183 w 325690"/>
              <a:gd name="connsiteY0" fmla="*/ 1494000 h 1494000"/>
              <a:gd name="connsiteX1" fmla="*/ 0 w 325690"/>
              <a:gd name="connsiteY1" fmla="*/ 756534 h 1494000"/>
              <a:gd name="connsiteX2" fmla="*/ 325183 w 325690"/>
              <a:gd name="connsiteY2" fmla="*/ 0 h 1494000"/>
              <a:gd name="connsiteX3" fmla="*/ 325183 w 325690"/>
              <a:gd name="connsiteY3" fmla="*/ 1494000 h 1494000"/>
              <a:gd name="connsiteX0" fmla="*/ 325183 w 325690"/>
              <a:gd name="connsiteY0" fmla="*/ 1494000 h 1494000"/>
              <a:gd name="connsiteX1" fmla="*/ 0 w 325690"/>
              <a:gd name="connsiteY1" fmla="*/ 756534 h 1494000"/>
              <a:gd name="connsiteX2" fmla="*/ 325183 w 325690"/>
              <a:gd name="connsiteY2" fmla="*/ 0 h 1494000"/>
              <a:gd name="connsiteX3" fmla="*/ 325183 w 325690"/>
              <a:gd name="connsiteY3" fmla="*/ 1494000 h 1494000"/>
              <a:gd name="connsiteX0" fmla="*/ 325183 w 325690"/>
              <a:gd name="connsiteY0" fmla="*/ 1494000 h 1494000"/>
              <a:gd name="connsiteX1" fmla="*/ 0 w 325690"/>
              <a:gd name="connsiteY1" fmla="*/ 756534 h 1494000"/>
              <a:gd name="connsiteX2" fmla="*/ 325183 w 325690"/>
              <a:gd name="connsiteY2" fmla="*/ 0 h 1494000"/>
              <a:gd name="connsiteX3" fmla="*/ 325183 w 325690"/>
              <a:gd name="connsiteY3" fmla="*/ 1494000 h 1494000"/>
              <a:gd name="connsiteX0" fmla="*/ 325183 w 325690"/>
              <a:gd name="connsiteY0" fmla="*/ 1494000 h 1723183"/>
              <a:gd name="connsiteX1" fmla="*/ 0 w 325690"/>
              <a:gd name="connsiteY1" fmla="*/ 756534 h 1723183"/>
              <a:gd name="connsiteX2" fmla="*/ 325183 w 325690"/>
              <a:gd name="connsiteY2" fmla="*/ 0 h 1723183"/>
              <a:gd name="connsiteX3" fmla="*/ 325183 w 325690"/>
              <a:gd name="connsiteY3" fmla="*/ 1494000 h 1723183"/>
              <a:gd name="connsiteX0" fmla="*/ 325183 w 325690"/>
              <a:gd name="connsiteY0" fmla="*/ 1494000 h 1710263"/>
              <a:gd name="connsiteX1" fmla="*/ 0 w 325690"/>
              <a:gd name="connsiteY1" fmla="*/ 756534 h 1710263"/>
              <a:gd name="connsiteX2" fmla="*/ 325183 w 325690"/>
              <a:gd name="connsiteY2" fmla="*/ 0 h 1710263"/>
              <a:gd name="connsiteX3" fmla="*/ 325183 w 325690"/>
              <a:gd name="connsiteY3" fmla="*/ 1494000 h 1710263"/>
              <a:gd name="connsiteX0" fmla="*/ 325183 w 325690"/>
              <a:gd name="connsiteY0" fmla="*/ 1494000 h 1728846"/>
              <a:gd name="connsiteX1" fmla="*/ 0 w 325690"/>
              <a:gd name="connsiteY1" fmla="*/ 756534 h 1728846"/>
              <a:gd name="connsiteX2" fmla="*/ 325183 w 325690"/>
              <a:gd name="connsiteY2" fmla="*/ 0 h 1728846"/>
              <a:gd name="connsiteX3" fmla="*/ 325183 w 325690"/>
              <a:gd name="connsiteY3" fmla="*/ 1494000 h 1728846"/>
              <a:gd name="connsiteX0" fmla="*/ 325183 w 325690"/>
              <a:gd name="connsiteY0" fmla="*/ 1512700 h 1747546"/>
              <a:gd name="connsiteX1" fmla="*/ 0 w 325690"/>
              <a:gd name="connsiteY1" fmla="*/ 775234 h 1747546"/>
              <a:gd name="connsiteX2" fmla="*/ 325183 w 325690"/>
              <a:gd name="connsiteY2" fmla="*/ 18700 h 1747546"/>
              <a:gd name="connsiteX3" fmla="*/ 325183 w 325690"/>
              <a:gd name="connsiteY3" fmla="*/ 1512700 h 1747546"/>
              <a:gd name="connsiteX0" fmla="*/ 325183 w 325690"/>
              <a:gd name="connsiteY0" fmla="*/ 1732579 h 1967425"/>
              <a:gd name="connsiteX1" fmla="*/ 0 w 325690"/>
              <a:gd name="connsiteY1" fmla="*/ 995113 h 1967425"/>
              <a:gd name="connsiteX2" fmla="*/ 325183 w 325690"/>
              <a:gd name="connsiteY2" fmla="*/ 238579 h 1967425"/>
              <a:gd name="connsiteX3" fmla="*/ 325183 w 325690"/>
              <a:gd name="connsiteY3" fmla="*/ 1732579 h 1967425"/>
              <a:gd name="connsiteX0" fmla="*/ 325183 w 325690"/>
              <a:gd name="connsiteY0" fmla="*/ 1732579 h 1967425"/>
              <a:gd name="connsiteX1" fmla="*/ 0 w 325690"/>
              <a:gd name="connsiteY1" fmla="*/ 995113 h 1967425"/>
              <a:gd name="connsiteX2" fmla="*/ 325183 w 325690"/>
              <a:gd name="connsiteY2" fmla="*/ 238579 h 1967425"/>
              <a:gd name="connsiteX3" fmla="*/ 325183 w 325690"/>
              <a:gd name="connsiteY3" fmla="*/ 1732579 h 1967425"/>
              <a:gd name="connsiteX0" fmla="*/ 325183 w 325690"/>
              <a:gd name="connsiteY0" fmla="*/ 1730159 h 1965005"/>
              <a:gd name="connsiteX1" fmla="*/ 0 w 325690"/>
              <a:gd name="connsiteY1" fmla="*/ 992693 h 1965005"/>
              <a:gd name="connsiteX2" fmla="*/ 325183 w 325690"/>
              <a:gd name="connsiteY2" fmla="*/ 236159 h 1965005"/>
              <a:gd name="connsiteX3" fmla="*/ 325183 w 325690"/>
              <a:gd name="connsiteY3" fmla="*/ 1730159 h 1965005"/>
              <a:gd name="connsiteX0" fmla="*/ 325183 w 325690"/>
              <a:gd name="connsiteY0" fmla="*/ 1721854 h 1956700"/>
              <a:gd name="connsiteX1" fmla="*/ 0 w 325690"/>
              <a:gd name="connsiteY1" fmla="*/ 984388 h 1956700"/>
              <a:gd name="connsiteX2" fmla="*/ 325183 w 325690"/>
              <a:gd name="connsiteY2" fmla="*/ 227854 h 1956700"/>
              <a:gd name="connsiteX3" fmla="*/ 325183 w 325690"/>
              <a:gd name="connsiteY3" fmla="*/ 1721854 h 1956700"/>
              <a:gd name="connsiteX0" fmla="*/ 325183 w 325690"/>
              <a:gd name="connsiteY0" fmla="*/ 1709340 h 1944186"/>
              <a:gd name="connsiteX1" fmla="*/ 0 w 325690"/>
              <a:gd name="connsiteY1" fmla="*/ 971874 h 1944186"/>
              <a:gd name="connsiteX2" fmla="*/ 325183 w 325690"/>
              <a:gd name="connsiteY2" fmla="*/ 215340 h 1944186"/>
              <a:gd name="connsiteX3" fmla="*/ 325183 w 325690"/>
              <a:gd name="connsiteY3" fmla="*/ 1709340 h 1944186"/>
              <a:gd name="connsiteX0" fmla="*/ 325183 w 325690"/>
              <a:gd name="connsiteY0" fmla="*/ 1721853 h 1956699"/>
              <a:gd name="connsiteX1" fmla="*/ 0 w 325690"/>
              <a:gd name="connsiteY1" fmla="*/ 984387 h 1956699"/>
              <a:gd name="connsiteX2" fmla="*/ 325183 w 325690"/>
              <a:gd name="connsiteY2" fmla="*/ 227853 h 1956699"/>
              <a:gd name="connsiteX3" fmla="*/ 325183 w 325690"/>
              <a:gd name="connsiteY3" fmla="*/ 1721853 h 1956699"/>
              <a:gd name="connsiteX0" fmla="*/ 325183 w 325690"/>
              <a:gd name="connsiteY0" fmla="*/ 1732159 h 1967005"/>
              <a:gd name="connsiteX1" fmla="*/ 0 w 325690"/>
              <a:gd name="connsiteY1" fmla="*/ 994693 h 1967005"/>
              <a:gd name="connsiteX2" fmla="*/ 325183 w 325690"/>
              <a:gd name="connsiteY2" fmla="*/ 238159 h 1967005"/>
              <a:gd name="connsiteX3" fmla="*/ 325183 w 325690"/>
              <a:gd name="connsiteY3" fmla="*/ 1732159 h 1967005"/>
              <a:gd name="connsiteX0" fmla="*/ 325183 w 325690"/>
              <a:gd name="connsiteY0" fmla="*/ 1723022 h 1957868"/>
              <a:gd name="connsiteX1" fmla="*/ 0 w 325690"/>
              <a:gd name="connsiteY1" fmla="*/ 985556 h 1957868"/>
              <a:gd name="connsiteX2" fmla="*/ 325183 w 325690"/>
              <a:gd name="connsiteY2" fmla="*/ 229022 h 1957868"/>
              <a:gd name="connsiteX3" fmla="*/ 325183 w 325690"/>
              <a:gd name="connsiteY3" fmla="*/ 1723022 h 1957868"/>
              <a:gd name="connsiteX0" fmla="*/ 325183 w 325690"/>
              <a:gd name="connsiteY0" fmla="*/ 1723022 h 1957868"/>
              <a:gd name="connsiteX1" fmla="*/ 0 w 325690"/>
              <a:gd name="connsiteY1" fmla="*/ 985556 h 1957868"/>
              <a:gd name="connsiteX2" fmla="*/ 325183 w 325690"/>
              <a:gd name="connsiteY2" fmla="*/ 229022 h 1957868"/>
              <a:gd name="connsiteX3" fmla="*/ 325183 w 325690"/>
              <a:gd name="connsiteY3" fmla="*/ 1723022 h 1957868"/>
              <a:gd name="connsiteX0" fmla="*/ 325183 w 325690"/>
              <a:gd name="connsiteY0" fmla="*/ 1728534 h 1963380"/>
              <a:gd name="connsiteX1" fmla="*/ 0 w 325690"/>
              <a:gd name="connsiteY1" fmla="*/ 991068 h 1963380"/>
              <a:gd name="connsiteX2" fmla="*/ 325183 w 325690"/>
              <a:gd name="connsiteY2" fmla="*/ 234534 h 1963380"/>
              <a:gd name="connsiteX3" fmla="*/ 325183 w 325690"/>
              <a:gd name="connsiteY3" fmla="*/ 1728534 h 1963380"/>
              <a:gd name="connsiteX0" fmla="*/ 325183 w 325690"/>
              <a:gd name="connsiteY0" fmla="*/ 1721644 h 1956490"/>
              <a:gd name="connsiteX1" fmla="*/ 0 w 325690"/>
              <a:gd name="connsiteY1" fmla="*/ 984178 h 1956490"/>
              <a:gd name="connsiteX2" fmla="*/ 325183 w 325690"/>
              <a:gd name="connsiteY2" fmla="*/ 227644 h 1956490"/>
              <a:gd name="connsiteX3" fmla="*/ 325183 w 325690"/>
              <a:gd name="connsiteY3" fmla="*/ 1721644 h 1956490"/>
              <a:gd name="connsiteX0" fmla="*/ 327044 w 327551"/>
              <a:gd name="connsiteY0" fmla="*/ 1719888 h 1956538"/>
              <a:gd name="connsiteX1" fmla="*/ 0 w 327551"/>
              <a:gd name="connsiteY1" fmla="*/ 988637 h 1956538"/>
              <a:gd name="connsiteX2" fmla="*/ 327044 w 327551"/>
              <a:gd name="connsiteY2" fmla="*/ 225888 h 1956538"/>
              <a:gd name="connsiteX3" fmla="*/ 327044 w 327551"/>
              <a:gd name="connsiteY3" fmla="*/ 1719888 h 1956538"/>
              <a:gd name="connsiteX0" fmla="*/ 326423 w 326930"/>
              <a:gd name="connsiteY0" fmla="*/ 1720763 h 1956509"/>
              <a:gd name="connsiteX1" fmla="*/ 0 w 326930"/>
              <a:gd name="connsiteY1" fmla="*/ 986404 h 1956509"/>
              <a:gd name="connsiteX2" fmla="*/ 326423 w 326930"/>
              <a:gd name="connsiteY2" fmla="*/ 226763 h 1956509"/>
              <a:gd name="connsiteX3" fmla="*/ 326423 w 326930"/>
              <a:gd name="connsiteY3" fmla="*/ 1720763 h 1956509"/>
              <a:gd name="connsiteX0" fmla="*/ 327043 w 327550"/>
              <a:gd name="connsiteY0" fmla="*/ 1720763 h 1956509"/>
              <a:gd name="connsiteX1" fmla="*/ 0 w 327550"/>
              <a:gd name="connsiteY1" fmla="*/ 986403 h 1956509"/>
              <a:gd name="connsiteX2" fmla="*/ 327043 w 327550"/>
              <a:gd name="connsiteY2" fmla="*/ 226763 h 1956509"/>
              <a:gd name="connsiteX3" fmla="*/ 327043 w 327550"/>
              <a:gd name="connsiteY3" fmla="*/ 1720763 h 1956509"/>
              <a:gd name="connsiteX0" fmla="*/ 327043 w 327550"/>
              <a:gd name="connsiteY0" fmla="*/ 1721644 h 1956489"/>
              <a:gd name="connsiteX1" fmla="*/ 0 w 327550"/>
              <a:gd name="connsiteY1" fmla="*/ 984176 h 1956489"/>
              <a:gd name="connsiteX2" fmla="*/ 327043 w 327550"/>
              <a:gd name="connsiteY2" fmla="*/ 227644 h 1956489"/>
              <a:gd name="connsiteX3" fmla="*/ 327043 w 327550"/>
              <a:gd name="connsiteY3" fmla="*/ 1721644 h 1956489"/>
              <a:gd name="connsiteX0" fmla="*/ 327043 w 327550"/>
              <a:gd name="connsiteY0" fmla="*/ 1714288 h 1949134"/>
              <a:gd name="connsiteX1" fmla="*/ 0 w 327550"/>
              <a:gd name="connsiteY1" fmla="*/ 976820 h 1949134"/>
              <a:gd name="connsiteX2" fmla="*/ 327043 w 327550"/>
              <a:gd name="connsiteY2" fmla="*/ 220288 h 1949134"/>
              <a:gd name="connsiteX3" fmla="*/ 327043 w 327550"/>
              <a:gd name="connsiteY3" fmla="*/ 1714288 h 1949134"/>
              <a:gd name="connsiteX0" fmla="*/ 327043 w 327550"/>
              <a:gd name="connsiteY0" fmla="*/ 1736275 h 1971121"/>
              <a:gd name="connsiteX1" fmla="*/ 0 w 327550"/>
              <a:gd name="connsiteY1" fmla="*/ 998807 h 1971121"/>
              <a:gd name="connsiteX2" fmla="*/ 327043 w 327550"/>
              <a:gd name="connsiteY2" fmla="*/ 242275 h 1971121"/>
              <a:gd name="connsiteX3" fmla="*/ 327043 w 327550"/>
              <a:gd name="connsiteY3" fmla="*/ 1736275 h 1971121"/>
              <a:gd name="connsiteX0" fmla="*/ 327043 w 327550"/>
              <a:gd name="connsiteY0" fmla="*/ 1719413 h 1954259"/>
              <a:gd name="connsiteX1" fmla="*/ 0 w 327550"/>
              <a:gd name="connsiteY1" fmla="*/ 981945 h 1954259"/>
              <a:gd name="connsiteX2" fmla="*/ 327043 w 327550"/>
              <a:gd name="connsiteY2" fmla="*/ 225413 h 1954259"/>
              <a:gd name="connsiteX3" fmla="*/ 327043 w 327550"/>
              <a:gd name="connsiteY3" fmla="*/ 1719413 h 1954259"/>
              <a:gd name="connsiteX0" fmla="*/ 327043 w 327550"/>
              <a:gd name="connsiteY0" fmla="*/ 1731822 h 1966668"/>
              <a:gd name="connsiteX1" fmla="*/ 0 w 327550"/>
              <a:gd name="connsiteY1" fmla="*/ 994354 h 1966668"/>
              <a:gd name="connsiteX2" fmla="*/ 327043 w 327550"/>
              <a:gd name="connsiteY2" fmla="*/ 237822 h 1966668"/>
              <a:gd name="connsiteX3" fmla="*/ 327043 w 327550"/>
              <a:gd name="connsiteY3" fmla="*/ 1731822 h 1966668"/>
              <a:gd name="connsiteX0" fmla="*/ 327043 w 327550"/>
              <a:gd name="connsiteY0" fmla="*/ 1729065 h 1963911"/>
              <a:gd name="connsiteX1" fmla="*/ 0 w 327550"/>
              <a:gd name="connsiteY1" fmla="*/ 991597 h 1963911"/>
              <a:gd name="connsiteX2" fmla="*/ 327043 w 327550"/>
              <a:gd name="connsiteY2" fmla="*/ 235065 h 1963911"/>
              <a:gd name="connsiteX3" fmla="*/ 327043 w 327550"/>
              <a:gd name="connsiteY3" fmla="*/ 1729065 h 1963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550" h="1963911">
                <a:moveTo>
                  <a:pt x="327043" y="1729065"/>
                </a:moveTo>
                <a:cubicBezTo>
                  <a:pt x="245447" y="2149822"/>
                  <a:pt x="13155" y="2062932"/>
                  <a:pt x="0" y="991597"/>
                </a:cubicBezTo>
                <a:cubicBezTo>
                  <a:pt x="11982" y="-81417"/>
                  <a:pt x="239337" y="-197505"/>
                  <a:pt x="327043" y="235065"/>
                </a:cubicBezTo>
                <a:cubicBezTo>
                  <a:pt x="325552" y="760209"/>
                  <a:pt x="328727" y="1203921"/>
                  <a:pt x="327043" y="1729065"/>
                </a:cubicBezTo>
                <a:close/>
              </a:path>
            </a:pathLst>
          </a:custGeom>
          <a:solidFill>
            <a:srgbClr val="FF0000">
              <a:alpha val="46000"/>
            </a:srgb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747570" y="5301208"/>
                <a:ext cx="4000894" cy="833433"/>
              </a:xfrm>
              <a:prstGeom prst="rect">
                <a:avLst/>
              </a:prstGeom>
              <a:pattFill prst="pct5">
                <a:fgClr>
                  <a:schemeClr val="lt1"/>
                </a:fgClr>
                <a:bgClr>
                  <a:schemeClr val="bg1"/>
                </a:bgClr>
              </a:pattFill>
              <a:ln>
                <a:solidFill>
                  <a:srgbClr val="FF0000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𝑆</m:t>
                      </m:r>
                      <m:r>
                        <a:rPr lang="en-US" sz="24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240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ru-RU" sz="2400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ru-RU" sz="2400" b="0" i="1" smtClean="0">
                              <a:solidFill>
                                <a:srgbClr val="00B0F0"/>
                              </a:solidFill>
                              <a:latin typeface="Cambria Math"/>
                              <a:ea typeface="Cambria Math"/>
                            </a:rPr>
                            <m:t>360</m:t>
                          </m:r>
                        </m:den>
                      </m:f>
                      <m:r>
                        <a:rPr lang="ru-RU" sz="2400" i="1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ru-RU" sz="2400" b="0" i="1" smtClean="0">
                              <a:solidFill>
                                <a:srgbClr val="00B0F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/>
                              <a:ea typeface="Cambria Math"/>
                            </a:rPr>
                            <m:t>𝑆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2400" b="0" i="1" smtClean="0">
                              <a:solidFill>
                                <a:srgbClr val="00B0F0"/>
                              </a:solidFill>
                              <a:latin typeface="Cambria Math"/>
                              <a:ea typeface="Cambria Math"/>
                            </a:rPr>
                            <m:t>Δ</m:t>
                          </m:r>
                        </m:sub>
                      </m:sSub>
                      <m:r>
                        <a:rPr lang="ru-RU" sz="2400" b="0" i="1" smtClean="0">
                          <a:solidFill>
                            <a:srgbClr val="00B0F0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&gt;</m:t>
                      </m:r>
                      <m:sSup>
                        <m:sSupPr>
                          <m:ctrlPr>
                            <a:rPr lang="ru-RU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ru-RU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180</m:t>
                          </m:r>
                        </m:e>
                        <m:sup>
                          <m:r>
                            <a:rPr lang="ru-RU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7570" y="5301208"/>
                <a:ext cx="4000894" cy="83343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172171" y="4087773"/>
                <a:ext cx="3324869" cy="577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33400" indent="-533400"/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solidFill>
                              <a:srgbClr val="00B0F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B0F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sz="2000" i="1">
                            <a:solidFill>
                              <a:srgbClr val="00B0F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Δ</m:t>
                        </m:r>
                      </m:sub>
                    </m:sSub>
                  </m:oMath>
                </a14:m>
                <a:r>
                  <a:rPr lang="en-US" sz="1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–</a:t>
                </a:r>
                <a:r>
                  <a:rPr lang="ru-RU" sz="1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ru-RU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площадь треугольника</a:t>
                </a:r>
              </a:p>
              <a:p>
                <a:pPr marL="533400" indent="-533400" algn="ctr"/>
                <a:r>
                  <a:rPr lang="ru-RU" sz="1200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          (нажмите для просмотра)</a:t>
                </a:r>
                <a:endParaRPr lang="ru-RU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171" y="4087773"/>
                <a:ext cx="3324869" cy="577659"/>
              </a:xfrm>
              <a:prstGeom prst="rect">
                <a:avLst/>
              </a:prstGeom>
              <a:blipFill rotWithShape="1">
                <a:blip r:embed="rId10"/>
                <a:stretch>
                  <a:fillRect t="-2128" b="-117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Равнобедренный треугольник 10"/>
          <p:cNvSpPr/>
          <p:nvPr/>
        </p:nvSpPr>
        <p:spPr>
          <a:xfrm>
            <a:off x="1068890" y="2936472"/>
            <a:ext cx="1526399" cy="646799"/>
          </a:xfrm>
          <a:prstGeom prst="triangle">
            <a:avLst/>
          </a:prstGeom>
          <a:solidFill>
            <a:srgbClr val="00CCFF">
              <a:alpha val="5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Равнобедренный треугольник 37"/>
          <p:cNvSpPr/>
          <p:nvPr/>
        </p:nvSpPr>
        <p:spPr>
          <a:xfrm>
            <a:off x="6046092" y="2907165"/>
            <a:ext cx="1526399" cy="646799"/>
          </a:xfrm>
          <a:prstGeom prst="triangle">
            <a:avLst/>
          </a:prstGeom>
          <a:solidFill>
            <a:srgbClr val="CCFFFF">
              <a:alpha val="5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66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25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75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750"/>
                            </p:stCondLst>
                            <p:childTnLst>
                              <p:par>
                                <p:cTn id="5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3750"/>
                            </p:stCondLst>
                            <p:childTnLst>
                              <p:par>
                                <p:cTn id="5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750"/>
                            </p:stCondLst>
                            <p:childTnLst>
                              <p:par>
                                <p:cTn id="6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625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P spid="15" grpId="0"/>
      <p:bldP spid="16" grpId="0"/>
      <p:bldP spid="17" grpId="0" animBg="1"/>
      <p:bldP spid="12" grpId="0" animBg="1"/>
      <p:bldP spid="3" grpId="0" animBg="1"/>
      <p:bldP spid="5" grpId="0"/>
      <p:bldP spid="25" grpId="0" animBg="1"/>
      <p:bldP spid="25" grpId="1" animBg="1"/>
      <p:bldP spid="29" grpId="0" animBg="1"/>
      <p:bldP spid="30" grpId="0"/>
      <p:bldP spid="31" grpId="0" animBg="1"/>
      <p:bldP spid="32" grpId="0" animBg="1"/>
      <p:bldP spid="33" grpId="0"/>
      <p:bldP spid="34" grpId="0" animBg="1"/>
      <p:bldP spid="35" grpId="0" animBg="1"/>
      <p:bldP spid="35" grpId="1" animBg="1"/>
      <p:bldP spid="36" grpId="0" animBg="1"/>
      <p:bldP spid="37" grpId="0"/>
      <p:bldP spid="11" grpId="0" animBg="1"/>
      <p:bldP spid="11" grpId="1" animBg="1"/>
      <p:bldP spid="38" grpId="0" animBg="1"/>
      <p:bldP spid="3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ПЛОЩАДЬ ПРЯМОУГОЛЬНИКА</a:t>
            </a:r>
            <a:endParaRPr lang="ru-RU" dirty="0"/>
          </a:p>
        </p:txBody>
      </p:sp>
      <p:sp>
        <p:nvSpPr>
          <p:cNvPr id="4" name="Прямоугольник 3">
            <a:hlinkClick r:id="" action="ppaction://hlinkshowjump?jump=firstslide">
              <a:snd r:embed="rId2" name="click.wav"/>
            </a:hlinkClick>
          </p:cNvPr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pattFill prst="ltDnDiag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hlinkClick r:id="" action="ppaction://noaction">
              <a:snd r:embed="rId2" name="click.wav"/>
            </a:hlinkClick>
          </p:cNvPr>
          <p:cNvSpPr/>
          <p:nvPr/>
        </p:nvSpPr>
        <p:spPr>
          <a:xfrm>
            <a:off x="371857" y="2204864"/>
            <a:ext cx="2328907" cy="13681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ПРЯМОУГОЛЬНИК</a:t>
            </a:r>
            <a:endParaRPr lang="ru-RU" dirty="0"/>
          </a:p>
        </p:txBody>
      </p:sp>
      <p:sp>
        <p:nvSpPr>
          <p:cNvPr id="7" name="Штриховая стрелка вправо 6">
            <a:hlinkClick r:id="" action="ppaction://hlinkshowjump?jump=firstslide"/>
          </p:cNvPr>
          <p:cNvSpPr/>
          <p:nvPr/>
        </p:nvSpPr>
        <p:spPr>
          <a:xfrm flipH="1">
            <a:off x="7782286" y="6237312"/>
            <a:ext cx="1361714" cy="504056"/>
          </a:xfrm>
          <a:prstGeom prst="stripedRightArrow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НАЗАД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9335" y="4221088"/>
            <a:ext cx="7873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Площадь прямоугольника со сторонами </a:t>
            </a:r>
            <a:r>
              <a:rPr lang="en-US" sz="2400" b="1" i="1" dirty="0" smtClean="0">
                <a:solidFill>
                  <a:srgbClr val="C00000"/>
                </a:solidFill>
              </a:rPr>
              <a:t>a</a:t>
            </a:r>
            <a:r>
              <a:rPr lang="en-US" sz="2400" b="1" dirty="0" smtClean="0"/>
              <a:t>, </a:t>
            </a:r>
            <a:r>
              <a:rPr lang="en-US" sz="2400" b="1" i="1" dirty="0" smtClean="0">
                <a:solidFill>
                  <a:srgbClr val="7030A0"/>
                </a:solidFill>
              </a:rPr>
              <a:t>b</a:t>
            </a:r>
            <a:r>
              <a:rPr lang="en-US" sz="2400" b="1" dirty="0" smtClean="0"/>
              <a:t> </a:t>
            </a:r>
            <a:r>
              <a:rPr lang="ru-RU" sz="2400" b="1" dirty="0" smtClean="0"/>
              <a:t>вычисляется по формуле</a:t>
            </a:r>
            <a:endParaRPr lang="ru-RU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66423" y="5301208"/>
                <a:ext cx="1988237" cy="769441"/>
              </a:xfrm>
              <a:prstGeom prst="rect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</a:rPr>
                        <m:t>𝑆</m:t>
                      </m:r>
                      <m:r>
                        <a:rPr lang="en-US" sz="4400" i="1" smtClean="0">
                          <a:latin typeface="Cambria Math"/>
                        </a:rPr>
                        <m:t>=</m:t>
                      </m:r>
                      <m:r>
                        <a:rPr lang="en-US" sz="44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4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ru-RU" sz="4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423" y="5301208"/>
                <a:ext cx="1988237" cy="76944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>
            <a:hlinkClick r:id="" action="ppaction://noaction">
              <a:snd r:embed="rId2" name="click.wav"/>
            </a:hlinkClick>
          </p:cNvPr>
          <p:cNvSpPr/>
          <p:nvPr/>
        </p:nvSpPr>
        <p:spPr>
          <a:xfrm>
            <a:off x="371153" y="2204822"/>
            <a:ext cx="2328907" cy="13681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695823" y="2204864"/>
            <a:ext cx="0" cy="1386000"/>
          </a:xfrm>
          <a:prstGeom prst="line">
            <a:avLst/>
          </a:prstGeom>
          <a:ln w="349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76104" y="3581618"/>
            <a:ext cx="2324660" cy="0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59632" y="3449573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ru-RU" sz="24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61589" y="2668533"/>
            <a:ext cx="261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2400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91880" y="2483867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a, </a:t>
            </a:r>
            <a:r>
              <a:rPr lang="en-US" sz="36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ru-RU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сторон</a:t>
            </a:r>
            <a:r>
              <a:rPr lang="ru-RU" sz="3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6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Параллелограмм 15">
            <a:hlinkClick r:id="rId4" action="ppaction://hlinksldjump">
              <a:snd r:embed="rId2" name="click.wav"/>
            </a:hlinkClick>
          </p:cNvPr>
          <p:cNvSpPr/>
          <p:nvPr/>
        </p:nvSpPr>
        <p:spPr>
          <a:xfrm>
            <a:off x="2987824" y="2204864"/>
            <a:ext cx="2880320" cy="1368152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ПАРАЛЛЕЛОГРАММ</a:t>
            </a:r>
            <a:endParaRPr lang="ru-RU" dirty="0"/>
          </a:p>
        </p:txBody>
      </p:sp>
      <p:sp>
        <p:nvSpPr>
          <p:cNvPr id="18" name="Равнобедренный треугольник 17">
            <a:hlinkClick r:id="rId5" action="ppaction://hlinksldjump">
              <a:snd r:embed="rId2" name="click.wav"/>
            </a:hlinkClick>
          </p:cNvPr>
          <p:cNvSpPr/>
          <p:nvPr/>
        </p:nvSpPr>
        <p:spPr>
          <a:xfrm>
            <a:off x="5724128" y="2169596"/>
            <a:ext cx="3240360" cy="1403420"/>
          </a:xfrm>
          <a:prstGeom prst="triangle">
            <a:avLst>
              <a:gd name="adj" fmla="val 33973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/>
              <a:t>ТРЕУГОЛЬНИК</a:t>
            </a:r>
            <a:endParaRPr lang="ru-RU" dirty="0"/>
          </a:p>
        </p:txBody>
      </p:sp>
      <p:sp>
        <p:nvSpPr>
          <p:cNvPr id="19" name="Трапеция 18">
            <a:hlinkClick r:id="rId6" action="ppaction://hlinksldjump">
              <a:snd r:embed="rId2" name="click.wav"/>
            </a:hlinkClick>
          </p:cNvPr>
          <p:cNvSpPr/>
          <p:nvPr/>
        </p:nvSpPr>
        <p:spPr>
          <a:xfrm>
            <a:off x="276171" y="4509120"/>
            <a:ext cx="2520280" cy="1296144"/>
          </a:xfrm>
          <a:prstGeom prst="trapezoi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ТРАПЕЦИЯ</a:t>
            </a:r>
            <a:endParaRPr lang="ru-RU" dirty="0"/>
          </a:p>
        </p:txBody>
      </p:sp>
      <p:sp>
        <p:nvSpPr>
          <p:cNvPr id="20" name="Ромб 19">
            <a:hlinkClick r:id="rId7" action="ppaction://hlinksldjump" highlightClick="1">
              <a:snd r:embed="rId2" name="click.wav"/>
            </a:hlinkClick>
          </p:cNvPr>
          <p:cNvSpPr/>
          <p:nvPr/>
        </p:nvSpPr>
        <p:spPr>
          <a:xfrm>
            <a:off x="3131840" y="4483233"/>
            <a:ext cx="3024336" cy="1512168"/>
          </a:xfrm>
          <a:prstGeom prst="diamond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РОМБ</a:t>
            </a:r>
            <a:endParaRPr lang="ru-RU" dirty="0"/>
          </a:p>
        </p:txBody>
      </p:sp>
      <p:sp>
        <p:nvSpPr>
          <p:cNvPr id="21" name="Овал 20">
            <a:hlinkClick r:id="rId8" action="ppaction://hlinksldjump">
              <a:snd r:embed="rId2" name="click.wav"/>
            </a:hlinkClick>
          </p:cNvPr>
          <p:cNvSpPr/>
          <p:nvPr/>
        </p:nvSpPr>
        <p:spPr>
          <a:xfrm>
            <a:off x="6660232" y="4149080"/>
            <a:ext cx="2016224" cy="2016224"/>
          </a:xfrm>
          <a:prstGeom prst="ellipse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КРУГ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477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75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5" grpId="0" animBg="1"/>
      <p:bldP spid="15" grpId="1" animBg="1"/>
      <p:bldP spid="13" grpId="0"/>
      <p:bldP spid="14" grpId="0"/>
      <p:bldP spid="17" grpId="0"/>
      <p:bldP spid="16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ПЛОЩАДЬ ПАРАЛЛЕЛОГРАММА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pattFill prst="ltDnDiag">
            <a:fgClr>
              <a:schemeClr val="accent3"/>
            </a:fgClr>
            <a:bgClr>
              <a:schemeClr val="bg1"/>
            </a:bgClr>
          </a:patt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араллелограмм 4">
            <a:hlinkClick r:id="" action="ppaction://noaction">
              <a:snd r:embed="rId2" name="click.wav"/>
            </a:hlinkClick>
          </p:cNvPr>
          <p:cNvSpPr/>
          <p:nvPr/>
        </p:nvSpPr>
        <p:spPr>
          <a:xfrm>
            <a:off x="3414544" y="2228679"/>
            <a:ext cx="2880320" cy="1368152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ПАРАЛЛЕЛОГРАММ</a:t>
            </a:r>
            <a:endParaRPr lang="ru-RU" dirty="0"/>
          </a:p>
        </p:txBody>
      </p:sp>
      <p:sp>
        <p:nvSpPr>
          <p:cNvPr id="7" name="Штриховая стрелка вправо 6">
            <a:hlinkClick r:id="" action="ppaction://hlinkshowjump?jump=firstslide"/>
          </p:cNvPr>
          <p:cNvSpPr/>
          <p:nvPr/>
        </p:nvSpPr>
        <p:spPr>
          <a:xfrm flipH="1">
            <a:off x="7782286" y="6237312"/>
            <a:ext cx="1361714" cy="504056"/>
          </a:xfrm>
          <a:prstGeom prst="stripedRightArrow">
            <a:avLst/>
          </a:prstGeom>
          <a:pattFill prst="ltDnDiag">
            <a:fgClr>
              <a:schemeClr val="accent3">
                <a:lumMod val="75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НАЗАД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араллелограмм 7">
            <a:hlinkClick r:id="" action="ppaction://noaction">
              <a:snd r:embed="rId2" name="click.wav"/>
            </a:hlinkClick>
          </p:cNvPr>
          <p:cNvSpPr/>
          <p:nvPr/>
        </p:nvSpPr>
        <p:spPr>
          <a:xfrm>
            <a:off x="670346" y="2243311"/>
            <a:ext cx="2880320" cy="1368152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018655" y="3467447"/>
            <a:ext cx="144016" cy="144016"/>
          </a:xfrm>
          <a:prstGeom prst="rect">
            <a:avLst/>
          </a:prstGeom>
          <a:noFill/>
          <a:ln w="19050">
            <a:solidFill>
              <a:srgbClr val="7030A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16055" y="2234709"/>
            <a:ext cx="0" cy="138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70346" y="3611463"/>
            <a:ext cx="2528174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67885" y="3502278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ru-RU" sz="24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81821" y="2698378"/>
            <a:ext cx="261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9335" y="4221088"/>
            <a:ext cx="7873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Площадь парал</a:t>
            </a:r>
            <a:r>
              <a:rPr lang="ru-RU" sz="2400" b="1" dirty="0"/>
              <a:t>л</a:t>
            </a:r>
            <a:r>
              <a:rPr lang="ru-RU" sz="2400" b="1" dirty="0" smtClean="0"/>
              <a:t>елограмма равна произведению его стороны на высоту, проведенную к этой стороне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494664" y="2222957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ru-RU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сторона </a:t>
            </a:r>
            <a:endParaRPr lang="ru-RU" sz="36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94888" y="2723466"/>
            <a:ext cx="2880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высота 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66423" y="5301208"/>
                <a:ext cx="1993494" cy="769441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</a:rPr>
                        <m:t>𝑆</m:t>
                      </m:r>
                      <m:r>
                        <a:rPr lang="en-US" sz="4400" i="1" smtClean="0">
                          <a:latin typeface="Cambria Math"/>
                        </a:rPr>
                        <m:t>=</m:t>
                      </m:r>
                      <m:r>
                        <a:rPr lang="en-US" sz="44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4400" b="0" i="1" smtClean="0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423" y="5301208"/>
                <a:ext cx="1993494" cy="76944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Прямоугольник 18">
            <a:hlinkClick r:id="rId4" action="ppaction://hlinksldjump">
              <a:snd r:embed="rId2" name="click.wav"/>
            </a:hlinkClick>
          </p:cNvPr>
          <p:cNvSpPr/>
          <p:nvPr/>
        </p:nvSpPr>
        <p:spPr>
          <a:xfrm>
            <a:off x="371857" y="2204864"/>
            <a:ext cx="2328907" cy="13681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ПРЯМОУГОЛЬНИК</a:t>
            </a:r>
            <a:endParaRPr lang="ru-RU" dirty="0"/>
          </a:p>
        </p:txBody>
      </p:sp>
      <p:sp>
        <p:nvSpPr>
          <p:cNvPr id="20" name="Равнобедренный треугольник 19">
            <a:hlinkClick r:id="rId5" action="ppaction://hlinksldjump">
              <a:snd r:embed="rId2" name="click.wav"/>
            </a:hlinkClick>
          </p:cNvPr>
          <p:cNvSpPr/>
          <p:nvPr/>
        </p:nvSpPr>
        <p:spPr>
          <a:xfrm>
            <a:off x="5724128" y="2169596"/>
            <a:ext cx="3240360" cy="1403420"/>
          </a:xfrm>
          <a:prstGeom prst="triangle">
            <a:avLst>
              <a:gd name="adj" fmla="val 33973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/>
              <a:t>ТРЕУГОЛЬНИК</a:t>
            </a:r>
            <a:endParaRPr lang="ru-RU" dirty="0"/>
          </a:p>
        </p:txBody>
      </p:sp>
      <p:sp>
        <p:nvSpPr>
          <p:cNvPr id="21" name="Трапеция 20">
            <a:hlinkClick r:id="rId6" action="ppaction://hlinksldjump">
              <a:snd r:embed="rId2" name="click.wav"/>
            </a:hlinkClick>
          </p:cNvPr>
          <p:cNvSpPr/>
          <p:nvPr/>
        </p:nvSpPr>
        <p:spPr>
          <a:xfrm>
            <a:off x="276171" y="4509120"/>
            <a:ext cx="2520280" cy="1296144"/>
          </a:xfrm>
          <a:prstGeom prst="trapezoi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ТРАПЕЦИЯ</a:t>
            </a:r>
            <a:endParaRPr lang="ru-RU" dirty="0"/>
          </a:p>
        </p:txBody>
      </p:sp>
      <p:sp>
        <p:nvSpPr>
          <p:cNvPr id="22" name="Ромб 21">
            <a:hlinkClick r:id="rId7" action="ppaction://hlinksldjump" highlightClick="1">
              <a:snd r:embed="rId2" name="click.wav"/>
            </a:hlinkClick>
          </p:cNvPr>
          <p:cNvSpPr/>
          <p:nvPr/>
        </p:nvSpPr>
        <p:spPr>
          <a:xfrm>
            <a:off x="3131840" y="4483233"/>
            <a:ext cx="3024336" cy="1512168"/>
          </a:xfrm>
          <a:prstGeom prst="diamond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РОМБ</a:t>
            </a:r>
            <a:endParaRPr lang="ru-RU" dirty="0"/>
          </a:p>
        </p:txBody>
      </p:sp>
      <p:sp>
        <p:nvSpPr>
          <p:cNvPr id="23" name="Овал 22">
            <a:hlinkClick r:id="rId8" action="ppaction://hlinksldjump">
              <a:snd r:embed="rId2" name="click.wav"/>
            </a:hlinkClick>
          </p:cNvPr>
          <p:cNvSpPr/>
          <p:nvPr/>
        </p:nvSpPr>
        <p:spPr>
          <a:xfrm>
            <a:off x="6660232" y="4149080"/>
            <a:ext cx="2016224" cy="2016224"/>
          </a:xfrm>
          <a:prstGeom prst="ellipse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КРУГ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0" y="1268760"/>
            <a:ext cx="4572000" cy="432048"/>
          </a:xfrm>
          <a:prstGeom prst="rect">
            <a:avLst/>
          </a:prstGeom>
          <a:pattFill prst="pct50">
            <a:fgClr>
              <a:schemeClr val="accent3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ФОРМУЛА 1</a:t>
            </a: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Прямоугольник 24">
            <a:hlinkClick r:id="rId9" action="ppaction://hlinksldjump"/>
          </p:cNvPr>
          <p:cNvSpPr/>
          <p:nvPr/>
        </p:nvSpPr>
        <p:spPr>
          <a:xfrm>
            <a:off x="4572000" y="1268760"/>
            <a:ext cx="4572000" cy="432048"/>
          </a:xfrm>
          <a:prstGeom prst="rect">
            <a:avLst/>
          </a:prstGeom>
          <a:pattFill prst="pct50">
            <a:fgClr>
              <a:schemeClr val="accent3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ФОРМУЛА 2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3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13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нажмите для просмотра)</a:t>
            </a:r>
          </a:p>
        </p:txBody>
      </p:sp>
    </p:spTree>
    <p:extLst>
      <p:ext uri="{BB962C8B-B14F-4D97-AF65-F5344CB8AC3E}">
        <p14:creationId xmlns:p14="http://schemas.microsoft.com/office/powerpoint/2010/main" val="2996981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11111E-6 L -0.29913 0.00347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65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10"/>
                            </p:stCondLst>
                            <p:childTnLst>
                              <p:par>
                                <p:cTn id="2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1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10"/>
                            </p:stCondLst>
                            <p:childTnLst>
                              <p:par>
                                <p:cTn id="3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10"/>
                            </p:stCondLst>
                            <p:childTnLst>
                              <p:par>
                                <p:cTn id="44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6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10"/>
                            </p:stCondLst>
                            <p:childTnLst>
                              <p:par>
                                <p:cTn id="4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51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1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8" grpId="1" animBg="1"/>
      <p:bldP spid="15" grpId="0" animBg="1"/>
      <p:bldP spid="13" grpId="0"/>
      <p:bldP spid="14" grpId="0"/>
      <p:bldP spid="16" grpId="0"/>
      <p:bldP spid="17" grpId="0"/>
      <p:bldP spid="18" grpId="0"/>
      <p:bldP spid="3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ПЛОЩАДЬ ПАРАЛЛЕЛОГРАММА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pattFill prst="ltDnDiag">
            <a:fgClr>
              <a:schemeClr val="accent3"/>
            </a:fgClr>
            <a:bgClr>
              <a:schemeClr val="bg1"/>
            </a:bgClr>
          </a:patt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Штриховая стрелка вправо 6">
            <a:hlinkClick r:id="" action="ppaction://hlinkshowjump?jump=firstslide"/>
          </p:cNvPr>
          <p:cNvSpPr/>
          <p:nvPr/>
        </p:nvSpPr>
        <p:spPr>
          <a:xfrm flipH="1">
            <a:off x="7782286" y="6237312"/>
            <a:ext cx="1361714" cy="504056"/>
          </a:xfrm>
          <a:prstGeom prst="stripedRightArrow">
            <a:avLst/>
          </a:prstGeom>
          <a:pattFill prst="ltDnDiag">
            <a:fgClr>
              <a:schemeClr val="accent3">
                <a:lumMod val="75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НАЗАД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араллелограмм 7">
            <a:hlinkClick r:id="" action="ppaction://noaction">
              <a:snd r:embed="rId2" name="click.wav"/>
            </a:hlinkClick>
          </p:cNvPr>
          <p:cNvSpPr/>
          <p:nvPr/>
        </p:nvSpPr>
        <p:spPr>
          <a:xfrm>
            <a:off x="670346" y="2243311"/>
            <a:ext cx="2880320" cy="1368152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670346" y="2234709"/>
            <a:ext cx="345709" cy="1386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70346" y="3611463"/>
            <a:ext cx="2528174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67885" y="3502278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ru-RU" sz="24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2638455"/>
            <a:ext cx="261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66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2400" i="1" dirty="0">
              <a:solidFill>
                <a:srgbClr val="66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9335" y="4221088"/>
            <a:ext cx="7873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Площадь парал</a:t>
            </a:r>
            <a:r>
              <a:rPr lang="ru-RU" sz="2400" b="1" dirty="0"/>
              <a:t>л</a:t>
            </a:r>
            <a:r>
              <a:rPr lang="ru-RU" sz="2400" b="1" dirty="0" smtClean="0"/>
              <a:t>елограмма равна произведению двух его сторон на </a:t>
            </a:r>
            <a:r>
              <a:rPr lang="ru-RU" sz="2400" b="1" dirty="0"/>
              <a:t>синус угла между ними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94664" y="2222957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a, </a:t>
            </a:r>
            <a:r>
              <a:rPr lang="en-US" sz="3600" i="1" dirty="0" smtClean="0">
                <a:solidFill>
                  <a:srgbClr val="66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ru-RU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стороны </a:t>
            </a:r>
            <a:endParaRPr lang="ru-RU" sz="36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66423" y="5301208"/>
                <a:ext cx="3244991" cy="769441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</a:rPr>
                        <m:t>𝑆</m:t>
                      </m:r>
                      <m:r>
                        <a:rPr lang="en-US" sz="4400" i="1" smtClean="0">
                          <a:latin typeface="Cambria Math"/>
                        </a:rPr>
                        <m:t>=</m:t>
                      </m:r>
                      <m:r>
                        <a:rPr lang="en-US" sz="4400" i="1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𝑎</m:t>
                      </m:r>
                      <m:r>
                        <a:rPr lang="en-US" sz="4400" i="1">
                          <a:solidFill>
                            <a:srgbClr val="33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𝑏</m:t>
                      </m:r>
                      <m:func>
                        <m:funcPr>
                          <m:ctrlPr>
                            <a:rPr lang="en-US" sz="4400" i="1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440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4400" i="1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func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423" y="5301208"/>
                <a:ext cx="3244991" cy="76944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847904" y="3203684"/>
                <a:ext cx="382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904" y="3203684"/>
                <a:ext cx="382412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Дуга 24"/>
          <p:cNvSpPr/>
          <p:nvPr/>
        </p:nvSpPr>
        <p:spPr>
          <a:xfrm rot="1020465">
            <a:off x="592509" y="3332574"/>
            <a:ext cx="358883" cy="363652"/>
          </a:xfrm>
          <a:prstGeom prst="arc">
            <a:avLst>
              <a:gd name="adj1" fmla="val 14916171"/>
              <a:gd name="adj2" fmla="val 1010970"/>
            </a:avLst>
          </a:prstGeom>
          <a:ln w="349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503982" y="2996952"/>
                <a:ext cx="529069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33400" indent="-533400"/>
                <a14:m>
                  <m:oMath xmlns:m="http://schemas.openxmlformats.org/officeDocument/2006/math">
                    <m:r>
                      <a:rPr lang="el-GR" sz="2900" b="1" i="1" smtClean="0">
                        <a:latin typeface="Cambria Math"/>
                        <a:ea typeface="Cambria Math"/>
                      </a:rPr>
                      <m:t>𝜶</m:t>
                    </m:r>
                  </m:oMath>
                </a14:m>
                <a:r>
                  <a:rPr lang="ru-RU" sz="2900" b="1" dirty="0" smtClean="0"/>
                  <a:t> </a:t>
                </a:r>
                <a:r>
                  <a:rPr lang="en-US" sz="2900" b="1" dirty="0" smtClean="0"/>
                  <a:t>– </a:t>
                </a:r>
                <a:r>
                  <a:rPr lang="ru-RU" sz="2900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угол между сторонами</a:t>
                </a:r>
                <a:endParaRPr lang="ru-RU" sz="29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3982" y="2996952"/>
                <a:ext cx="5290694" cy="553998"/>
              </a:xfrm>
              <a:prstGeom prst="rect">
                <a:avLst/>
              </a:prstGeom>
              <a:blipFill rotWithShape="1">
                <a:blip r:embed="rId5"/>
                <a:stretch>
                  <a:fillRect t="-12088" b="-340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Прямоугольник 26">
            <a:hlinkClick r:id="rId6" action="ppaction://hlinksldjump"/>
          </p:cNvPr>
          <p:cNvSpPr/>
          <p:nvPr/>
        </p:nvSpPr>
        <p:spPr>
          <a:xfrm>
            <a:off x="0" y="1268760"/>
            <a:ext cx="4572000" cy="432048"/>
          </a:xfrm>
          <a:prstGeom prst="rect">
            <a:avLst/>
          </a:prstGeom>
          <a:pattFill prst="pct50">
            <a:fgClr>
              <a:schemeClr val="accent3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ФОРМУЛА </a:t>
            </a:r>
            <a:r>
              <a:rPr lang="ru-RU" sz="1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(нажмите для просмотра</a:t>
            </a:r>
            <a:r>
              <a:rPr lang="ru-RU" sz="1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1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572000" y="1268760"/>
            <a:ext cx="4572000" cy="432048"/>
          </a:xfrm>
          <a:prstGeom prst="rect">
            <a:avLst/>
          </a:prstGeom>
          <a:pattFill prst="pct50">
            <a:fgClr>
              <a:schemeClr val="accent3">
                <a:lumMod val="60000"/>
                <a:lumOff val="40000"/>
              </a:schemeClr>
            </a:fgClr>
            <a:bgClr>
              <a:schemeClr val="bg1"/>
            </a:bgClr>
          </a:patt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ФОРМУЛА 2</a:t>
            </a:r>
            <a:endParaRPr lang="ru-RU" sz="1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3406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3" grpId="0"/>
      <p:bldP spid="14" grpId="0"/>
      <p:bldP spid="16" grpId="0"/>
      <p:bldP spid="17" grpId="0"/>
      <p:bldP spid="3" grpId="0" animBg="1"/>
      <p:bldP spid="24" grpId="0"/>
      <p:bldP spid="25" grpId="0" animBg="1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ПЛОЩАДЬ ТРЕУГОЛЬНИКА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pattFill prst="ltDnDiag">
            <a:fgClr>
              <a:schemeClr val="accent6">
                <a:lumMod val="75000"/>
              </a:schemeClr>
            </a:fgClr>
            <a:bgClr>
              <a:schemeClr val="bg1"/>
            </a:bgClr>
          </a:patt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>
            <a:hlinkClick r:id="" action="ppaction://noaction">
              <a:snd r:embed="rId2" name="click.wav"/>
            </a:hlinkClick>
          </p:cNvPr>
          <p:cNvSpPr/>
          <p:nvPr/>
        </p:nvSpPr>
        <p:spPr>
          <a:xfrm>
            <a:off x="5724128" y="2169596"/>
            <a:ext cx="3240360" cy="1403420"/>
          </a:xfrm>
          <a:prstGeom prst="triangle">
            <a:avLst>
              <a:gd name="adj" fmla="val 33973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/>
              <a:t>ТРЕУГОЛЬНИК</a:t>
            </a:r>
            <a:endParaRPr lang="ru-RU" dirty="0"/>
          </a:p>
        </p:txBody>
      </p:sp>
      <p:sp>
        <p:nvSpPr>
          <p:cNvPr id="6" name="Штриховая стрелка вправо 5">
            <a:hlinkClick r:id="" action="ppaction://hlinkshowjump?jump=firstslide"/>
          </p:cNvPr>
          <p:cNvSpPr/>
          <p:nvPr/>
        </p:nvSpPr>
        <p:spPr>
          <a:xfrm flipH="1">
            <a:off x="7782286" y="6237312"/>
            <a:ext cx="1361714" cy="504056"/>
          </a:xfrm>
          <a:prstGeom prst="stripedRightArrow">
            <a:avLst/>
          </a:prstGeom>
          <a:pattFill prst="ltDnDiag">
            <a:fgClr>
              <a:schemeClr val="accent6">
                <a:lumMod val="75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НАЗАД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Равнобедренный треугольник 7">
            <a:hlinkClick r:id="" action="ppaction://noaction">
              <a:snd r:embed="rId2" name="click.wav"/>
            </a:hlinkClick>
          </p:cNvPr>
          <p:cNvSpPr/>
          <p:nvPr/>
        </p:nvSpPr>
        <p:spPr>
          <a:xfrm>
            <a:off x="654993" y="2221413"/>
            <a:ext cx="3240360" cy="1403420"/>
          </a:xfrm>
          <a:prstGeom prst="triangle">
            <a:avLst>
              <a:gd name="adj" fmla="val 33973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757338" y="3480147"/>
            <a:ext cx="144016" cy="144016"/>
          </a:xfrm>
          <a:prstGeom prst="rect">
            <a:avLst/>
          </a:prstGeom>
          <a:noFill/>
          <a:ln w="19050">
            <a:solidFill>
              <a:srgbClr val="7030A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651818" y="3624833"/>
            <a:ext cx="3240360" cy="0"/>
          </a:xfrm>
          <a:prstGeom prst="line">
            <a:avLst/>
          </a:prstGeom>
          <a:ln w="34925" cap="rnd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07704" y="3492788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ru-RU" sz="24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" name="Прямая соединительная линия 11"/>
          <p:cNvCxnSpPr>
            <a:stCxn id="8" idx="0"/>
            <a:endCxn id="8" idx="3"/>
          </p:cNvCxnSpPr>
          <p:nvPr/>
        </p:nvCxnSpPr>
        <p:spPr>
          <a:xfrm>
            <a:off x="1755841" y="2221413"/>
            <a:ext cx="0" cy="1403420"/>
          </a:xfrm>
          <a:prstGeom prst="lin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27390" y="2698378"/>
            <a:ext cx="261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4664" y="2222957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ru-RU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сторона </a:t>
            </a:r>
            <a:endParaRPr lang="ru-RU" sz="36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94888" y="2723466"/>
            <a:ext cx="2880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высота 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9335" y="4221088"/>
            <a:ext cx="7873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Площадь треугольника равна половине произведения его </a:t>
            </a:r>
            <a:r>
              <a:rPr lang="ru-RU" sz="2400" b="1" dirty="0"/>
              <a:t>стороны на </a:t>
            </a:r>
            <a:r>
              <a:rPr lang="ru-RU" sz="2400" b="1" dirty="0" smtClean="0"/>
              <a:t>проведенную к ней высоту</a:t>
            </a:r>
            <a:endParaRPr lang="ru-RU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66423" y="5301208"/>
                <a:ext cx="2400144" cy="1359988"/>
              </a:xfrm>
              <a:prstGeom prst="rect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</a:rPr>
                        <m:t>𝑆</m:t>
                      </m:r>
                      <m:r>
                        <a:rPr lang="en-US" sz="44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4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4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44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4400" b="0" i="1" smtClean="0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423" y="5301208"/>
                <a:ext cx="2400144" cy="135998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Прямоугольник 18">
            <a:hlinkClick r:id="rId4" action="ppaction://hlinksldjump">
              <a:snd r:embed="rId2" name="click.wav"/>
            </a:hlinkClick>
          </p:cNvPr>
          <p:cNvSpPr/>
          <p:nvPr/>
        </p:nvSpPr>
        <p:spPr>
          <a:xfrm>
            <a:off x="371857" y="2204864"/>
            <a:ext cx="2328907" cy="13681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ПРЯМОУГОЛЬНИК</a:t>
            </a:r>
            <a:endParaRPr lang="ru-RU" dirty="0"/>
          </a:p>
        </p:txBody>
      </p:sp>
      <p:sp>
        <p:nvSpPr>
          <p:cNvPr id="20" name="Параллелограмм 19">
            <a:hlinkClick r:id="rId5" action="ppaction://hlinksldjump">
              <a:snd r:embed="rId2" name="click.wav"/>
            </a:hlinkClick>
          </p:cNvPr>
          <p:cNvSpPr/>
          <p:nvPr/>
        </p:nvSpPr>
        <p:spPr>
          <a:xfrm>
            <a:off x="2987824" y="2204864"/>
            <a:ext cx="2880320" cy="1368152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ПАРАЛЛЕЛОГРАММ</a:t>
            </a:r>
            <a:endParaRPr lang="ru-RU" dirty="0"/>
          </a:p>
        </p:txBody>
      </p:sp>
      <p:sp>
        <p:nvSpPr>
          <p:cNvPr id="21" name="Трапеция 20">
            <a:hlinkClick r:id="rId6" action="ppaction://hlinksldjump">
              <a:snd r:embed="rId2" name="click.wav"/>
            </a:hlinkClick>
          </p:cNvPr>
          <p:cNvSpPr/>
          <p:nvPr/>
        </p:nvSpPr>
        <p:spPr>
          <a:xfrm>
            <a:off x="276171" y="4509120"/>
            <a:ext cx="2520280" cy="1296144"/>
          </a:xfrm>
          <a:prstGeom prst="trapezoi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ТРАПЕЦИЯ</a:t>
            </a:r>
            <a:endParaRPr lang="ru-RU" dirty="0"/>
          </a:p>
        </p:txBody>
      </p:sp>
      <p:sp>
        <p:nvSpPr>
          <p:cNvPr id="22" name="Ромб 21">
            <a:hlinkClick r:id="rId7" action="ppaction://hlinksldjump" highlightClick="1">
              <a:snd r:embed="rId2" name="click.wav"/>
            </a:hlinkClick>
          </p:cNvPr>
          <p:cNvSpPr/>
          <p:nvPr/>
        </p:nvSpPr>
        <p:spPr>
          <a:xfrm>
            <a:off x="3131840" y="4483233"/>
            <a:ext cx="3024336" cy="1512168"/>
          </a:xfrm>
          <a:prstGeom prst="diamond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РОМБ</a:t>
            </a:r>
            <a:endParaRPr lang="ru-RU" dirty="0"/>
          </a:p>
        </p:txBody>
      </p:sp>
      <p:sp>
        <p:nvSpPr>
          <p:cNvPr id="23" name="Овал 22">
            <a:hlinkClick r:id="rId8" action="ppaction://hlinksldjump">
              <a:snd r:embed="rId2" name="click.wav"/>
            </a:hlinkClick>
          </p:cNvPr>
          <p:cNvSpPr/>
          <p:nvPr/>
        </p:nvSpPr>
        <p:spPr>
          <a:xfrm>
            <a:off x="6660232" y="4149080"/>
            <a:ext cx="2016224" cy="2016224"/>
          </a:xfrm>
          <a:prstGeom prst="ellipse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КРУГ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0" y="1268760"/>
            <a:ext cx="3060000" cy="432048"/>
          </a:xfrm>
          <a:prstGeom prst="rect">
            <a:avLst/>
          </a:prstGeom>
          <a:pattFill prst="pct50">
            <a:fgClr>
              <a:schemeClr val="accent6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ФОРМУЛА 1</a:t>
            </a: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Прямоугольник 24">
            <a:hlinkClick r:id="rId9" action="ppaction://hlinksldjump"/>
          </p:cNvPr>
          <p:cNvSpPr/>
          <p:nvPr/>
        </p:nvSpPr>
        <p:spPr>
          <a:xfrm>
            <a:off x="3059832" y="1268760"/>
            <a:ext cx="3060000" cy="432048"/>
          </a:xfrm>
          <a:prstGeom prst="rect">
            <a:avLst/>
          </a:prstGeom>
          <a:pattFill prst="pct50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ФОРМУЛА 2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3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13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нажмите для просмотра)</a:t>
            </a:r>
          </a:p>
        </p:txBody>
      </p:sp>
      <p:sp>
        <p:nvSpPr>
          <p:cNvPr id="26" name="Прямоугольник 25">
            <a:hlinkClick r:id="rId10" action="ppaction://hlinksldjump"/>
          </p:cNvPr>
          <p:cNvSpPr/>
          <p:nvPr/>
        </p:nvSpPr>
        <p:spPr>
          <a:xfrm>
            <a:off x="6109400" y="1268884"/>
            <a:ext cx="3060000" cy="432048"/>
          </a:xfrm>
          <a:prstGeom prst="rect">
            <a:avLst/>
          </a:prstGeom>
          <a:pattFill prst="pct50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ФОРМУЛА 3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13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(нажмите для просмотра)</a:t>
            </a:r>
          </a:p>
        </p:txBody>
      </p:sp>
    </p:spTree>
    <p:extLst>
      <p:ext uri="{BB962C8B-B14F-4D97-AF65-F5344CB8AC3E}">
        <p14:creationId xmlns:p14="http://schemas.microsoft.com/office/powerpoint/2010/main" val="263765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5.96808E-7 L -0.55504 0.00763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60" y="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6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75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8" grpId="1" animBg="1"/>
      <p:bldP spid="18" grpId="0" animBg="1"/>
      <p:bldP spid="10" grpId="0"/>
      <p:bldP spid="13" grpId="0"/>
      <p:bldP spid="14" grpId="0"/>
      <p:bldP spid="15" grpId="0"/>
      <p:bldP spid="16" grpId="0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ПЛОЩАДЬ ТРЕУГОЛЬНИКА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pattFill prst="ltDnDiag">
            <a:fgClr>
              <a:schemeClr val="accent6">
                <a:lumMod val="75000"/>
              </a:schemeClr>
            </a:fgClr>
            <a:bgClr>
              <a:schemeClr val="bg1"/>
            </a:bgClr>
          </a:patt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Штриховая стрелка вправо 5">
            <a:hlinkClick r:id="" action="ppaction://hlinkshowjump?jump=firstslide"/>
          </p:cNvPr>
          <p:cNvSpPr/>
          <p:nvPr/>
        </p:nvSpPr>
        <p:spPr>
          <a:xfrm flipH="1">
            <a:off x="7782286" y="6237312"/>
            <a:ext cx="1361714" cy="504056"/>
          </a:xfrm>
          <a:prstGeom prst="stripedRightArrow">
            <a:avLst/>
          </a:prstGeom>
          <a:pattFill prst="ltDnDiag">
            <a:fgClr>
              <a:schemeClr val="accent6">
                <a:lumMod val="75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НАЗАД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Равнобедренный треугольник 7">
            <a:hlinkClick r:id="" action="ppaction://noaction">
              <a:snd r:embed="rId2" name="click.wav"/>
            </a:hlinkClick>
          </p:cNvPr>
          <p:cNvSpPr/>
          <p:nvPr/>
        </p:nvSpPr>
        <p:spPr>
          <a:xfrm>
            <a:off x="654993" y="2221413"/>
            <a:ext cx="3240360" cy="1403420"/>
          </a:xfrm>
          <a:prstGeom prst="triangle">
            <a:avLst>
              <a:gd name="adj" fmla="val 33973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651818" y="3624833"/>
            <a:ext cx="3240360" cy="0"/>
          </a:xfrm>
          <a:prstGeom prst="line">
            <a:avLst/>
          </a:prstGeom>
          <a:ln w="34925" cap="rnd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07704" y="3492788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ru-RU" sz="24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648643" y="2221413"/>
            <a:ext cx="1100848" cy="1403420"/>
          </a:xfrm>
          <a:prstGeom prst="line">
            <a:avLst/>
          </a:prstGeom>
          <a:ln w="31750" cap="rnd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27584" y="2692290"/>
            <a:ext cx="261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2400" i="1" dirty="0">
              <a:solidFill>
                <a:srgbClr val="33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4664" y="2222957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a,</a:t>
            </a:r>
            <a:r>
              <a:rPr lang="en-US" sz="3600" i="1" dirty="0">
                <a:solidFill>
                  <a:srgbClr val="3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 </a:t>
            </a:r>
            <a:r>
              <a:rPr lang="ru-RU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сторон</a:t>
            </a:r>
            <a:r>
              <a:rPr lang="ru-RU" sz="3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6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9335" y="4221088"/>
            <a:ext cx="7873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Площадь треугольника равна половине произведения двух любых его сторон на синус угла между ними</a:t>
            </a:r>
            <a:endParaRPr lang="ru-RU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66423" y="5301208"/>
                <a:ext cx="3651641" cy="1359988"/>
              </a:xfrm>
              <a:prstGeom prst="rect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𝑆</m:t>
                      </m:r>
                      <m:r>
                        <a:rPr lang="en-US" sz="4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44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𝑎</m:t>
                      </m:r>
                      <m:r>
                        <a:rPr lang="en-US" sz="4400" b="0" i="1" smtClean="0">
                          <a:solidFill>
                            <a:srgbClr val="33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𝑏</m:t>
                      </m:r>
                      <m:func>
                        <m:funcPr>
                          <m:ctrlPr>
                            <a:rPr lang="en-US" sz="4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4400" b="0" i="0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func>
                    </m:oMath>
                  </m:oMathPara>
                </a14:m>
                <a:endParaRPr lang="ru-RU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423" y="5301208"/>
                <a:ext cx="3651641" cy="1359988"/>
              </a:xfrm>
              <a:prstGeom prst="rect">
                <a:avLst/>
              </a:prstGeom>
              <a:blipFill rotWithShape="1">
                <a:blip r:embed="rId3"/>
                <a:stretch>
                  <a:fillRect b="-1322"/>
                </a:stretch>
              </a:blipFill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Прямоугольник 23">
            <a:hlinkClick r:id="rId4" action="ppaction://hlinksldjump"/>
          </p:cNvPr>
          <p:cNvSpPr/>
          <p:nvPr/>
        </p:nvSpPr>
        <p:spPr>
          <a:xfrm>
            <a:off x="0" y="1268760"/>
            <a:ext cx="3060000" cy="432048"/>
          </a:xfrm>
          <a:prstGeom prst="rect">
            <a:avLst/>
          </a:prstGeom>
          <a:pattFill prst="pct50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ФОРМУЛА 1 </a:t>
            </a:r>
            <a:r>
              <a:rPr lang="ru-RU" sz="13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(нажмите для просмотра)</a:t>
            </a:r>
            <a:endParaRPr lang="ru-RU" sz="13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Прямоугольник 24">
            <a:hlinkClick r:id="rId5" action="ppaction://hlinksldjump"/>
          </p:cNvPr>
          <p:cNvSpPr/>
          <p:nvPr/>
        </p:nvSpPr>
        <p:spPr>
          <a:xfrm>
            <a:off x="3059832" y="1268760"/>
            <a:ext cx="3060000" cy="432048"/>
          </a:xfrm>
          <a:prstGeom prst="rect">
            <a:avLst/>
          </a:prstGeom>
          <a:pattFill prst="pct50">
            <a:fgClr>
              <a:srgbClr val="FF7C80"/>
            </a:fgClr>
            <a:bgClr>
              <a:schemeClr val="bg1"/>
            </a:bgClr>
          </a:pattFill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ФОРМУЛА 2</a:t>
            </a: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Прямоугольник 25">
            <a:hlinkClick r:id="rId6" action="ppaction://hlinksldjump"/>
          </p:cNvPr>
          <p:cNvSpPr/>
          <p:nvPr/>
        </p:nvSpPr>
        <p:spPr>
          <a:xfrm>
            <a:off x="6109400" y="1268884"/>
            <a:ext cx="3060000" cy="432048"/>
          </a:xfrm>
          <a:prstGeom prst="rect">
            <a:avLst/>
          </a:prstGeom>
          <a:pattFill prst="pct50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ФОРМУЛА 3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13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(нажмите для просмотра)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971600" y="3203684"/>
                <a:ext cx="382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203684"/>
                <a:ext cx="382412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Дуга 27"/>
          <p:cNvSpPr/>
          <p:nvPr/>
        </p:nvSpPr>
        <p:spPr>
          <a:xfrm rot="1020465">
            <a:off x="716205" y="3332574"/>
            <a:ext cx="358883" cy="363652"/>
          </a:xfrm>
          <a:prstGeom prst="arc">
            <a:avLst>
              <a:gd name="adj1" fmla="val 14916171"/>
              <a:gd name="adj2" fmla="val 1010970"/>
            </a:avLst>
          </a:prstGeom>
          <a:ln w="349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503982" y="2996952"/>
                <a:ext cx="529069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33400" indent="-533400"/>
                <a14:m>
                  <m:oMath xmlns:m="http://schemas.openxmlformats.org/officeDocument/2006/math">
                    <m:r>
                      <a:rPr lang="el-GR" sz="2900" b="1" i="1" smtClean="0">
                        <a:latin typeface="Cambria Math"/>
                        <a:ea typeface="Cambria Math"/>
                      </a:rPr>
                      <m:t>𝜶</m:t>
                    </m:r>
                  </m:oMath>
                </a14:m>
                <a:r>
                  <a:rPr lang="ru-RU" sz="2900" b="1" dirty="0" smtClean="0"/>
                  <a:t> </a:t>
                </a:r>
                <a:r>
                  <a:rPr lang="en-US" sz="2900" b="1" dirty="0" smtClean="0"/>
                  <a:t>– </a:t>
                </a:r>
                <a:r>
                  <a:rPr lang="ru-RU" sz="2900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угол между сторонами</a:t>
                </a:r>
                <a:endParaRPr lang="ru-RU" sz="29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3982" y="2996952"/>
                <a:ext cx="5290694" cy="553998"/>
              </a:xfrm>
              <a:prstGeom prst="rect">
                <a:avLst/>
              </a:prstGeom>
              <a:blipFill rotWithShape="1">
                <a:blip r:embed="rId8"/>
                <a:stretch>
                  <a:fillRect t="-12088" b="-340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48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2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3" grpId="0"/>
      <p:bldP spid="14" grpId="0"/>
      <p:bldP spid="16" grpId="0"/>
      <p:bldP spid="17" grpId="0" animBg="1"/>
      <p:bldP spid="27" grpId="0"/>
      <p:bldP spid="28" grpId="0" animBg="1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ПЛОЩАДЬ ТРЕУГОЛЬНИКА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pattFill prst="ltDnDiag">
            <a:fgClr>
              <a:schemeClr val="accent6">
                <a:lumMod val="75000"/>
              </a:schemeClr>
            </a:fgClr>
            <a:bgClr>
              <a:schemeClr val="bg1"/>
            </a:bgClr>
          </a:patt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Штриховая стрелка вправо 5">
            <a:hlinkClick r:id="" action="ppaction://hlinkshowjump?jump=firstslide"/>
          </p:cNvPr>
          <p:cNvSpPr/>
          <p:nvPr/>
        </p:nvSpPr>
        <p:spPr>
          <a:xfrm flipH="1">
            <a:off x="7782286" y="6237312"/>
            <a:ext cx="1361714" cy="504056"/>
          </a:xfrm>
          <a:prstGeom prst="stripedRightArrow">
            <a:avLst/>
          </a:prstGeom>
          <a:pattFill prst="ltDnDiag">
            <a:fgClr>
              <a:schemeClr val="accent6">
                <a:lumMod val="75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НАЗАД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Равнобедренный треугольник 7">
            <a:hlinkClick r:id="" action="ppaction://noaction">
              <a:snd r:embed="rId2" name="click.wav"/>
            </a:hlinkClick>
          </p:cNvPr>
          <p:cNvSpPr/>
          <p:nvPr/>
        </p:nvSpPr>
        <p:spPr>
          <a:xfrm>
            <a:off x="654993" y="2221413"/>
            <a:ext cx="3240360" cy="1403420"/>
          </a:xfrm>
          <a:prstGeom prst="triangle">
            <a:avLst>
              <a:gd name="adj" fmla="val 33973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651818" y="3624833"/>
            <a:ext cx="3240360" cy="0"/>
          </a:xfrm>
          <a:prstGeom prst="line">
            <a:avLst/>
          </a:prstGeom>
          <a:ln w="34925" cap="rnd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07704" y="3492788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ru-RU" sz="24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4663" y="2222957"/>
            <a:ext cx="3968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a, </a:t>
            </a:r>
            <a:r>
              <a:rPr lang="en-US" sz="3600" i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i="1" dirty="0" smtClean="0">
                <a:solidFill>
                  <a:srgbClr val="99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ru-RU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сторон</a:t>
            </a:r>
            <a:r>
              <a:rPr lang="ru-RU" sz="3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r>
              <a:rPr lang="ru-RU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6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9335" y="4221088"/>
            <a:ext cx="7873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Формула Герона для нахождения площади треугольника</a:t>
            </a:r>
            <a:endParaRPr lang="ru-RU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55576" y="4726053"/>
                <a:ext cx="2064475" cy="791179"/>
              </a:xfrm>
              <a:prstGeom prst="rect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𝑝</m:t>
                      </m:r>
                      <m:r>
                        <a:rPr lang="en-US" sz="24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srgbClr val="3399FF"/>
                              </a:solidFill>
                              <a:latin typeface="Cambria Math"/>
                            </a:rPr>
                            <m:t>𝑏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srgbClr val="9900FF"/>
                              </a:solidFill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ru-RU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726053"/>
                <a:ext cx="2064475" cy="79117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Прямоугольник 23">
            <a:hlinkClick r:id="rId4" action="ppaction://hlinksldjump"/>
          </p:cNvPr>
          <p:cNvSpPr/>
          <p:nvPr/>
        </p:nvSpPr>
        <p:spPr>
          <a:xfrm>
            <a:off x="0" y="1268760"/>
            <a:ext cx="3060000" cy="432048"/>
          </a:xfrm>
          <a:prstGeom prst="rect">
            <a:avLst/>
          </a:prstGeom>
          <a:pattFill prst="pct50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ФОРМУЛА 1 </a:t>
            </a:r>
            <a:r>
              <a:rPr lang="ru-RU" sz="13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(нажмите для просмотра)</a:t>
            </a:r>
          </a:p>
        </p:txBody>
      </p:sp>
      <p:sp>
        <p:nvSpPr>
          <p:cNvPr id="25" name="Прямоугольник 24">
            <a:hlinkClick r:id="rId5" action="ppaction://hlinksldjump"/>
          </p:cNvPr>
          <p:cNvSpPr/>
          <p:nvPr/>
        </p:nvSpPr>
        <p:spPr>
          <a:xfrm>
            <a:off x="3059832" y="1268760"/>
            <a:ext cx="3060000" cy="432048"/>
          </a:xfrm>
          <a:prstGeom prst="rect">
            <a:avLst/>
          </a:prstGeom>
          <a:pattFill prst="pct50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ФОРМУЛА 2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3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13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нажмите для просмотра)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109400" y="1268884"/>
            <a:ext cx="3060000" cy="432048"/>
          </a:xfrm>
          <a:prstGeom prst="rect">
            <a:avLst/>
          </a:prstGeom>
          <a:pattFill prst="pct50">
            <a:fgClr>
              <a:srgbClr val="FF7C80"/>
            </a:fgClr>
            <a:bgClr>
              <a:schemeClr val="bg1"/>
            </a:bgClr>
          </a:pattFill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ФОРМУЛА 3</a:t>
            </a: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648643" y="2221413"/>
            <a:ext cx="1100848" cy="1403420"/>
          </a:xfrm>
          <a:prstGeom prst="line">
            <a:avLst/>
          </a:prstGeom>
          <a:ln w="31750" cap="rnd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25777" y="2564904"/>
            <a:ext cx="261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2400" i="1" dirty="0">
              <a:solidFill>
                <a:srgbClr val="33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1" name="Прямая соединительная линия 20"/>
          <p:cNvCxnSpPr>
            <a:stCxn id="8" idx="4"/>
            <a:endCxn id="8" idx="0"/>
          </p:cNvCxnSpPr>
          <p:nvPr/>
        </p:nvCxnSpPr>
        <p:spPr>
          <a:xfrm flipH="1" flipV="1">
            <a:off x="1755841" y="2221413"/>
            <a:ext cx="2139512" cy="1403420"/>
          </a:xfrm>
          <a:prstGeom prst="line">
            <a:avLst/>
          </a:prstGeom>
          <a:ln w="31750" cap="rnd">
            <a:solidFill>
              <a:srgbClr val="99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25977" y="2564904"/>
            <a:ext cx="261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99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endParaRPr lang="ru-RU" sz="2400" i="1" dirty="0">
              <a:solidFill>
                <a:srgbClr val="99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55576" y="5589240"/>
                <a:ext cx="6745501" cy="837793"/>
              </a:xfrm>
              <a:prstGeom prst="rect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</a:rPr>
                        <m:t>𝑆</m:t>
                      </m:r>
                      <m:r>
                        <a:rPr lang="en-US" sz="400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𝑝</m:t>
                          </m:r>
                          <m:d>
                            <m:dPr>
                              <m:ctrlPr>
                                <a:rPr lang="en-US" sz="4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4000" b="0" i="1" smtClean="0">
                                  <a:latin typeface="Cambria Math"/>
                                </a:rPr>
                                <m:t>𝑝</m:t>
                              </m:r>
                              <m:r>
                                <a:rPr lang="en-US" sz="40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40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  <m:d>
                            <m:dPr>
                              <m:ctrlPr>
                                <a:rPr lang="en-US" sz="4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4000" b="0" i="1" smtClean="0">
                                  <a:latin typeface="Cambria Math"/>
                                </a:rPr>
                                <m:t>𝑝</m:t>
                              </m:r>
                              <m:r>
                                <a:rPr lang="en-US" sz="40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40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  <m:d>
                            <m:dPr>
                              <m:ctrlPr>
                                <a:rPr lang="en-US" sz="4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4000" b="0" i="1" smtClean="0">
                                  <a:latin typeface="Cambria Math"/>
                                </a:rPr>
                                <m:t>𝑝</m:t>
                              </m:r>
                              <m:r>
                                <a:rPr lang="en-US" sz="40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4000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</m:d>
                        </m:e>
                      </m:rad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5589240"/>
                <a:ext cx="6745501" cy="83779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4471412" y="3066217"/>
            <a:ext cx="3968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полупериметр 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958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25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75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0" grpId="0"/>
      <p:bldP spid="14" grpId="0"/>
      <p:bldP spid="16" grpId="0"/>
      <p:bldP spid="17" grpId="0" animBg="1"/>
      <p:bldP spid="20" grpId="0"/>
      <p:bldP spid="22" grpId="0"/>
      <p:bldP spid="27" grpId="0" animBg="1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ПЛОЩАДЬ ТРАПЕЦИИ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pattFill prst="ltDnDiag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Трапеция 4">
            <a:hlinkClick r:id="" action="ppaction://noaction">
              <a:snd r:embed="rId2" name="click.wav"/>
            </a:hlinkClick>
          </p:cNvPr>
          <p:cNvSpPr/>
          <p:nvPr/>
        </p:nvSpPr>
        <p:spPr>
          <a:xfrm>
            <a:off x="276171" y="4509120"/>
            <a:ext cx="2520280" cy="1296144"/>
          </a:xfrm>
          <a:prstGeom prst="trapezoi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ТРАПЕЦИЯ</a:t>
            </a:r>
            <a:endParaRPr lang="ru-RU" dirty="0"/>
          </a:p>
        </p:txBody>
      </p:sp>
      <p:sp>
        <p:nvSpPr>
          <p:cNvPr id="7" name="Трапеция 6">
            <a:hlinkClick r:id="" action="ppaction://noaction">
              <a:snd r:embed="rId2" name="click.wav"/>
            </a:hlinkClick>
          </p:cNvPr>
          <p:cNvSpPr/>
          <p:nvPr/>
        </p:nvSpPr>
        <p:spPr>
          <a:xfrm>
            <a:off x="207705" y="1988840"/>
            <a:ext cx="2520280" cy="1296144"/>
          </a:xfrm>
          <a:prstGeom prst="trapezoi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Штриховая стрелка вправо 5">
            <a:hlinkClick r:id="" action="ppaction://hlinkshowjump?jump=firstslide"/>
          </p:cNvPr>
          <p:cNvSpPr/>
          <p:nvPr/>
        </p:nvSpPr>
        <p:spPr>
          <a:xfrm flipH="1">
            <a:off x="7782286" y="6237312"/>
            <a:ext cx="1361714" cy="504056"/>
          </a:xfrm>
          <a:prstGeom prst="stripedRightArrow">
            <a:avLst/>
          </a:prstGeom>
          <a:pattFill prst="ltDnDiag">
            <a:fgClr>
              <a:schemeClr val="accent4">
                <a:lumMod val="75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НАЗАД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49077" y="3150493"/>
            <a:ext cx="144016" cy="144016"/>
          </a:xfrm>
          <a:prstGeom prst="rect">
            <a:avLst/>
          </a:prstGeom>
          <a:noFill/>
          <a:ln w="19050">
            <a:solidFill>
              <a:srgbClr val="7030A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07705" y="3299842"/>
            <a:ext cx="2520000" cy="0"/>
          </a:xfrm>
          <a:prstGeom prst="line">
            <a:avLst/>
          </a:prstGeom>
          <a:ln w="34925" cap="rnd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07257" y="3226792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24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39552" y="1988840"/>
            <a:ext cx="1872000" cy="0"/>
          </a:xfrm>
          <a:prstGeom prst="line">
            <a:avLst/>
          </a:prstGeom>
          <a:ln w="34925" cap="rnd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312590" y="1585367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ru-RU" sz="2400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48953" y="1998365"/>
            <a:ext cx="0" cy="1296000"/>
          </a:xfrm>
          <a:prstGeom prst="line">
            <a:avLst/>
          </a:prstGeom>
          <a:ln w="317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0502" y="2475330"/>
            <a:ext cx="261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51920" y="1988840"/>
            <a:ext cx="3677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</a:t>
            </a:r>
            <a:r>
              <a:rPr lang="ru-RU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основания</a:t>
            </a:r>
            <a:r>
              <a:rPr lang="ru-RU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6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52144" y="2489349"/>
            <a:ext cx="2880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высота 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9335" y="4221088"/>
            <a:ext cx="7873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Площадь трапеции равна произведения </a:t>
            </a:r>
            <a:r>
              <a:rPr lang="ru-RU" sz="2400" b="1" dirty="0" err="1" smtClean="0"/>
              <a:t>полусуммы</a:t>
            </a:r>
            <a:r>
              <a:rPr lang="ru-RU" sz="2400" b="1" dirty="0" smtClean="0"/>
              <a:t> её оснований на высоту</a:t>
            </a:r>
            <a:endParaRPr lang="ru-RU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66423" y="5301208"/>
                <a:ext cx="3090718" cy="1373518"/>
              </a:xfrm>
              <a:prstGeom prst="rect">
                <a:avLst/>
              </a:prstGeom>
              <a:ln>
                <a:solidFill>
                  <a:srgbClr val="7030A0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</a:rPr>
                        <m:t>𝑆</m:t>
                      </m:r>
                      <m:r>
                        <a:rPr lang="en-US" sz="44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en-US" sz="4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4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ru-RU" sz="4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4400" b="0" i="1" smtClean="0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423" y="5301208"/>
                <a:ext cx="3090718" cy="137351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Прямоугольник 19">
            <a:hlinkClick r:id="rId4" action="ppaction://hlinksldjump">
              <a:snd r:embed="rId2" name="click.wav"/>
            </a:hlinkClick>
          </p:cNvPr>
          <p:cNvSpPr/>
          <p:nvPr/>
        </p:nvSpPr>
        <p:spPr>
          <a:xfrm>
            <a:off x="371857" y="2204864"/>
            <a:ext cx="2328907" cy="13681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ПРЯМОУГОЛЬНИК</a:t>
            </a:r>
            <a:endParaRPr lang="ru-RU" dirty="0"/>
          </a:p>
        </p:txBody>
      </p:sp>
      <p:sp>
        <p:nvSpPr>
          <p:cNvPr id="21" name="Параллелограмм 20">
            <a:hlinkClick r:id="rId5" action="ppaction://hlinksldjump">
              <a:snd r:embed="rId2" name="click.wav"/>
            </a:hlinkClick>
          </p:cNvPr>
          <p:cNvSpPr/>
          <p:nvPr/>
        </p:nvSpPr>
        <p:spPr>
          <a:xfrm>
            <a:off x="2987824" y="2204864"/>
            <a:ext cx="2880320" cy="1368152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ПАРАЛЛЕЛОГРАММ</a:t>
            </a:r>
            <a:endParaRPr lang="ru-RU" dirty="0"/>
          </a:p>
        </p:txBody>
      </p:sp>
      <p:sp>
        <p:nvSpPr>
          <p:cNvPr id="22" name="Равнобедренный треугольник 21">
            <a:hlinkClick r:id="rId6" action="ppaction://hlinksldjump">
              <a:snd r:embed="rId2" name="click.wav"/>
            </a:hlinkClick>
          </p:cNvPr>
          <p:cNvSpPr/>
          <p:nvPr/>
        </p:nvSpPr>
        <p:spPr>
          <a:xfrm>
            <a:off x="5724128" y="2169596"/>
            <a:ext cx="3240360" cy="1403420"/>
          </a:xfrm>
          <a:prstGeom prst="triangle">
            <a:avLst>
              <a:gd name="adj" fmla="val 33973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/>
              <a:t>ТРЕУГОЛЬНИК</a:t>
            </a:r>
            <a:endParaRPr lang="ru-RU" dirty="0"/>
          </a:p>
        </p:txBody>
      </p:sp>
      <p:sp>
        <p:nvSpPr>
          <p:cNvPr id="23" name="Ромб 22">
            <a:hlinkClick r:id="rId7" action="ppaction://hlinksldjump" highlightClick="1">
              <a:snd r:embed="rId2" name="click.wav"/>
            </a:hlinkClick>
          </p:cNvPr>
          <p:cNvSpPr/>
          <p:nvPr/>
        </p:nvSpPr>
        <p:spPr>
          <a:xfrm>
            <a:off x="3131840" y="4483233"/>
            <a:ext cx="3024336" cy="1512168"/>
          </a:xfrm>
          <a:prstGeom prst="diamond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РОМБ</a:t>
            </a:r>
            <a:endParaRPr lang="ru-RU" dirty="0"/>
          </a:p>
        </p:txBody>
      </p:sp>
      <p:sp>
        <p:nvSpPr>
          <p:cNvPr id="24" name="Овал 23">
            <a:hlinkClick r:id="rId8" action="ppaction://hlinksldjump">
              <a:snd r:embed="rId2" name="click.wav"/>
            </a:hlinkClick>
          </p:cNvPr>
          <p:cNvSpPr/>
          <p:nvPr/>
        </p:nvSpPr>
        <p:spPr>
          <a:xfrm>
            <a:off x="6660232" y="4149080"/>
            <a:ext cx="2016224" cy="2016224"/>
          </a:xfrm>
          <a:prstGeom prst="ellipse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КРУГ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115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9.48415E-8 L -0.0066 -0.36711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" y="-183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52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75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4" grpId="0" animBg="1"/>
      <p:bldP spid="9" grpId="0"/>
      <p:bldP spid="11" grpId="0"/>
      <p:bldP spid="13" grpId="0"/>
      <p:bldP spid="16" grpId="0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ПЛОЩАДЬ РОМБА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pattFill prst="ltDnDiag">
            <a:fgClr>
              <a:srgbClr val="00B0F0"/>
            </a:fgClr>
            <a:bgClr>
              <a:schemeClr val="bg1"/>
            </a:bgClr>
          </a:patt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омб 4">
            <a:hlinkClick r:id="" action="ppaction://noaction" highlightClick="1">
              <a:snd r:embed="rId2" name="click.wav"/>
            </a:hlinkClick>
          </p:cNvPr>
          <p:cNvSpPr/>
          <p:nvPr/>
        </p:nvSpPr>
        <p:spPr>
          <a:xfrm>
            <a:off x="3131840" y="4483233"/>
            <a:ext cx="3024336" cy="1512168"/>
          </a:xfrm>
          <a:prstGeom prst="diamond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РОМБ</a:t>
            </a:r>
            <a:endParaRPr lang="ru-RU" dirty="0"/>
          </a:p>
        </p:txBody>
      </p:sp>
      <p:sp>
        <p:nvSpPr>
          <p:cNvPr id="6" name="Штриховая стрелка вправо 5">
            <a:hlinkClick r:id="" action="ppaction://hlinkshowjump?jump=firstslide"/>
          </p:cNvPr>
          <p:cNvSpPr/>
          <p:nvPr/>
        </p:nvSpPr>
        <p:spPr>
          <a:xfrm flipH="1">
            <a:off x="7782286" y="6237312"/>
            <a:ext cx="1361714" cy="504056"/>
          </a:xfrm>
          <a:prstGeom prst="stripedRightArrow">
            <a:avLst/>
          </a:prstGeom>
          <a:pattFill prst="ltDnDiag">
            <a:fgClr>
              <a:schemeClr val="accent5">
                <a:lumMod val="75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НАЗАД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Ромб 7">
            <a:hlinkClick r:id="" action="ppaction://noaction" highlightClick="1">
              <a:snd r:embed="rId2" name="click.wav"/>
            </a:hlinkClick>
          </p:cNvPr>
          <p:cNvSpPr/>
          <p:nvPr/>
        </p:nvSpPr>
        <p:spPr>
          <a:xfrm>
            <a:off x="467544" y="2240376"/>
            <a:ext cx="3024336" cy="1512168"/>
          </a:xfrm>
          <a:prstGeom prst="diamond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76422" y="2997994"/>
            <a:ext cx="3024000" cy="0"/>
          </a:xfrm>
          <a:prstGeom prst="line">
            <a:avLst/>
          </a:prstGeom>
          <a:ln w="34925" cap="rnd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015552" y="1986689"/>
                <a:ext cx="241540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- </a:t>
                </a:r>
                <a:r>
                  <a:rPr lang="ru-RU" sz="28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диагональ</a:t>
                </a:r>
                <a:endParaRPr lang="ru-RU" sz="28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5552" y="1986689"/>
                <a:ext cx="2415405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4040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/>
          <p:cNvCxnSpPr/>
          <p:nvPr/>
        </p:nvCxnSpPr>
        <p:spPr>
          <a:xfrm>
            <a:off x="1979712" y="2240376"/>
            <a:ext cx="0" cy="1512000"/>
          </a:xfrm>
          <a:prstGeom prst="line">
            <a:avLst/>
          </a:prstGeom>
          <a:ln w="317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013692" y="3490766"/>
                <a:ext cx="241726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28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- диагональ</a:t>
                </a:r>
                <a:endParaRPr lang="ru-RU" sz="28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3692" y="3490766"/>
                <a:ext cx="2417265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588" r="-4282" b="-341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 стрелкой 13"/>
          <p:cNvCxnSpPr/>
          <p:nvPr/>
        </p:nvCxnSpPr>
        <p:spPr>
          <a:xfrm flipH="1" flipV="1">
            <a:off x="1988422" y="3284984"/>
            <a:ext cx="2007514" cy="467392"/>
          </a:xfrm>
          <a:prstGeom prst="straightConnector1">
            <a:avLst/>
          </a:prstGeom>
          <a:ln w="22225">
            <a:solidFill>
              <a:srgbClr val="FF0000"/>
            </a:solidFill>
            <a:headEnd type="oval" w="med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3" idx="1"/>
          </p:cNvCxnSpPr>
          <p:nvPr/>
        </p:nvCxnSpPr>
        <p:spPr>
          <a:xfrm flipH="1">
            <a:off x="2555776" y="2248299"/>
            <a:ext cx="1459776" cy="748077"/>
          </a:xfrm>
          <a:prstGeom prst="straightConnector1">
            <a:avLst/>
          </a:prstGeom>
          <a:ln w="22225">
            <a:solidFill>
              <a:srgbClr val="FF0000"/>
            </a:solidFill>
            <a:headEnd type="oval" w="med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89335" y="4221088"/>
            <a:ext cx="7873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Площадь ромба равна половине произведения его диагоналей</a:t>
            </a:r>
            <a:endParaRPr lang="ru-RU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66423" y="5301208"/>
                <a:ext cx="2522549" cy="1373518"/>
              </a:xfrm>
              <a:prstGeom prst="rect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</a:rPr>
                        <m:t>𝑆</m:t>
                      </m:r>
                      <m:r>
                        <a:rPr lang="en-US" sz="44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40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400" i="1" smtClean="0">
                                  <a:solidFill>
                                    <a:schemeClr val="accent3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4400" b="0" i="1" smtClean="0">
                                  <a:solidFill>
                                    <a:schemeClr val="accent3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sz="4400" b="0" i="1" smtClean="0">
                                  <a:solidFill>
                                    <a:schemeClr val="accent3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440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44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sz="44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ru-RU" sz="4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423" y="5301208"/>
                <a:ext cx="2522549" cy="137351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Прямоугольник 20">
            <a:hlinkClick r:id="rId6" action="ppaction://hlinksldjump">
              <a:snd r:embed="rId2" name="click.wav"/>
            </a:hlinkClick>
          </p:cNvPr>
          <p:cNvSpPr/>
          <p:nvPr/>
        </p:nvSpPr>
        <p:spPr>
          <a:xfrm>
            <a:off x="371857" y="2204864"/>
            <a:ext cx="2328907" cy="13681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ПРЯМОУГОЛЬНИК</a:t>
            </a:r>
            <a:endParaRPr lang="ru-RU" dirty="0"/>
          </a:p>
        </p:txBody>
      </p:sp>
      <p:sp>
        <p:nvSpPr>
          <p:cNvPr id="22" name="Параллелограмм 21">
            <a:hlinkClick r:id="rId7" action="ppaction://hlinksldjump">
              <a:snd r:embed="rId2" name="click.wav"/>
            </a:hlinkClick>
          </p:cNvPr>
          <p:cNvSpPr/>
          <p:nvPr/>
        </p:nvSpPr>
        <p:spPr>
          <a:xfrm>
            <a:off x="2987824" y="2204864"/>
            <a:ext cx="2880320" cy="1368152"/>
          </a:xfrm>
          <a:prstGeom prst="parallelogram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ПАРАЛЛЕЛОГРАММ</a:t>
            </a:r>
            <a:endParaRPr lang="ru-RU" dirty="0"/>
          </a:p>
        </p:txBody>
      </p:sp>
      <p:sp>
        <p:nvSpPr>
          <p:cNvPr id="23" name="Равнобедренный треугольник 22">
            <a:hlinkClick r:id="rId8" action="ppaction://hlinksldjump">
              <a:snd r:embed="rId2" name="click.wav"/>
            </a:hlinkClick>
          </p:cNvPr>
          <p:cNvSpPr/>
          <p:nvPr/>
        </p:nvSpPr>
        <p:spPr>
          <a:xfrm>
            <a:off x="5724128" y="2169596"/>
            <a:ext cx="3240360" cy="1403420"/>
          </a:xfrm>
          <a:prstGeom prst="triangle">
            <a:avLst>
              <a:gd name="adj" fmla="val 33973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dirty="0" smtClean="0"/>
              <a:t>ТРЕУГОЛЬНИК</a:t>
            </a:r>
            <a:endParaRPr lang="ru-RU" dirty="0"/>
          </a:p>
        </p:txBody>
      </p:sp>
      <p:sp>
        <p:nvSpPr>
          <p:cNvPr id="24" name="Трапеция 23">
            <a:hlinkClick r:id="rId9" action="ppaction://hlinksldjump">
              <a:snd r:embed="rId2" name="click.wav"/>
            </a:hlinkClick>
          </p:cNvPr>
          <p:cNvSpPr/>
          <p:nvPr/>
        </p:nvSpPr>
        <p:spPr>
          <a:xfrm>
            <a:off x="276171" y="4509120"/>
            <a:ext cx="2520280" cy="1296144"/>
          </a:xfrm>
          <a:prstGeom prst="trapezoi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ТРАПЕЦИЯ</a:t>
            </a:r>
            <a:endParaRPr lang="ru-RU" dirty="0"/>
          </a:p>
        </p:txBody>
      </p:sp>
      <p:sp>
        <p:nvSpPr>
          <p:cNvPr id="25" name="Овал 24">
            <a:hlinkClick r:id="rId10" action="ppaction://hlinksldjump">
              <a:snd r:embed="rId2" name="click.wav"/>
            </a:hlinkClick>
          </p:cNvPr>
          <p:cNvSpPr/>
          <p:nvPr/>
        </p:nvSpPr>
        <p:spPr>
          <a:xfrm>
            <a:off x="6660232" y="4149080"/>
            <a:ext cx="2016224" cy="2016224"/>
          </a:xfrm>
          <a:prstGeom prst="ellipse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КРУГ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3337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22137E-6 L -0.29132 -0.32663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66" y="-163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500"/>
                            </p:stCondLst>
                            <p:childTnLst>
                              <p:par>
                                <p:cTn id="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25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3" grpId="0"/>
      <p:bldP spid="12" grpId="0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580</Words>
  <Application>Microsoft Office PowerPoint</Application>
  <PresentationFormat>Экран (4:3)</PresentationFormat>
  <Paragraphs>162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ПЛОЩАДИ ФИГУР</vt:lpstr>
      <vt:lpstr>ПЛОЩАДЬ ПРЯМОУГОЛЬНИКА</vt:lpstr>
      <vt:lpstr>ПЛОЩАДЬ ПАРАЛЛЕЛОГРАММА</vt:lpstr>
      <vt:lpstr>ПЛОЩАДЬ ПАРАЛЛЕЛОГРАММА</vt:lpstr>
      <vt:lpstr>ПЛОЩАДЬ ТРЕУГОЛЬНИКА</vt:lpstr>
      <vt:lpstr>ПЛОЩАДЬ ТРЕУГОЛЬНИКА</vt:lpstr>
      <vt:lpstr>ПЛОЩАДЬ ТРЕУГОЛЬНИКА</vt:lpstr>
      <vt:lpstr>ПЛОЩАДЬ ТРАПЕЦИИ</vt:lpstr>
      <vt:lpstr>ПЛОЩАДЬ РОМБА</vt:lpstr>
      <vt:lpstr>ПЛОЩАДЬ КРУГА</vt:lpstr>
      <vt:lpstr>ПЛОЩАДЬ КРУГОВОГО СЕКТОРА</vt:lpstr>
      <vt:lpstr>ПЛОЩАДЬ КРУГОВОГО СЕГМЕНТА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58</cp:revision>
  <dcterms:created xsi:type="dcterms:W3CDTF">2019-09-25T20:19:10Z</dcterms:created>
  <dcterms:modified xsi:type="dcterms:W3CDTF">2020-02-11T00:29:07Z</dcterms:modified>
</cp:coreProperties>
</file>