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15" r:id="rId3"/>
    <p:sldId id="317" r:id="rId4"/>
    <p:sldId id="311" r:id="rId5"/>
    <p:sldId id="298" r:id="rId6"/>
    <p:sldId id="312" r:id="rId7"/>
    <p:sldId id="307" r:id="rId8"/>
    <p:sldId id="309" r:id="rId9"/>
    <p:sldId id="308" r:id="rId10"/>
    <p:sldId id="310" r:id="rId11"/>
    <p:sldId id="294" r:id="rId12"/>
    <p:sldId id="300" r:id="rId13"/>
    <p:sldId id="313" r:id="rId14"/>
    <p:sldId id="314" r:id="rId15"/>
    <p:sldId id="302" r:id="rId16"/>
    <p:sldId id="316" r:id="rId17"/>
    <p:sldId id="29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4D603-FBE8-419F-A0F1-FA9259D39F2E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C3F63-0FBB-40BC-A504-8C3404554D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53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9E9C578-9F4C-41EB-A35D-80C20ACE9555}" type="slidenum">
              <a:rPr lang="ru-RU" altLang="ru-RU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/" TargetMode="External"/><Relationship Id="rId2" Type="http://schemas.openxmlformats.org/officeDocument/2006/relationships/hyperlink" Target="http://tarodux.narod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1714488"/>
            <a:ext cx="7215238" cy="258532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  <a:extrusionClr>
                <a:srgbClr val="00B0F0"/>
              </a:extrusionClr>
            </a:sp3d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  СМЫСЛ</a:t>
            </a:r>
            <a:br>
              <a:rPr lang="ru-RU" sz="5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УМНОЖЕНИЯ</a:t>
            </a:r>
            <a:endParaRPr lang="ru-RU" sz="54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5157192"/>
            <a:ext cx="356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Скибинская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78290" y="641348"/>
            <a:ext cx="815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Замените запись, используя знак умножения </a:t>
            </a:r>
          </a:p>
        </p:txBody>
      </p:sp>
      <p:sp>
        <p:nvSpPr>
          <p:cNvPr id="1434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578290" y="1873727"/>
            <a:ext cx="5508104" cy="276661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ru-RU" altLang="ru-RU" sz="4000" b="1" dirty="0" smtClean="0"/>
              <a:t>5+5+5+5+5+5+5</a:t>
            </a:r>
          </a:p>
          <a:p>
            <a:pPr>
              <a:buFontTx/>
              <a:buNone/>
            </a:pPr>
            <a:endParaRPr lang="ru-RU" altLang="ru-RU" sz="1000" b="1" dirty="0" smtClean="0"/>
          </a:p>
          <a:p>
            <a:pPr>
              <a:buFontTx/>
              <a:buNone/>
            </a:pPr>
            <a:r>
              <a:rPr lang="ru-RU" altLang="ru-RU" sz="4000" b="1" dirty="0" smtClean="0"/>
              <a:t>7+7+7+7+7</a:t>
            </a:r>
          </a:p>
          <a:p>
            <a:pPr>
              <a:buFontTx/>
              <a:buNone/>
            </a:pPr>
            <a:endParaRPr lang="ru-RU" altLang="ru-RU" sz="1000" b="1" dirty="0" smtClean="0"/>
          </a:p>
          <a:p>
            <a:pPr>
              <a:buFontTx/>
              <a:buNone/>
            </a:pPr>
            <a:r>
              <a:rPr lang="ru-RU" altLang="ru-RU" sz="4000" b="1" dirty="0" smtClean="0"/>
              <a:t>3+3+3+3+3+3</a:t>
            </a:r>
          </a:p>
          <a:p>
            <a:pPr>
              <a:buFontTx/>
              <a:buNone/>
            </a:pPr>
            <a:endParaRPr lang="ru-RU" altLang="ru-RU" sz="1000" b="1" dirty="0" smtClean="0"/>
          </a:p>
          <a:p>
            <a:pPr>
              <a:buFontTx/>
              <a:buNone/>
            </a:pPr>
            <a:r>
              <a:rPr lang="ru-RU" altLang="ru-RU" sz="4000" b="1" dirty="0" smtClean="0"/>
              <a:t>6+6+6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6588224" y="1381284"/>
            <a:ext cx="1304446" cy="1261884"/>
            <a:chOff x="1015417" y="790658"/>
            <a:chExt cx="1304446" cy="1261884"/>
          </a:xfrm>
        </p:grpSpPr>
        <p:sp>
          <p:nvSpPr>
            <p:cNvPr id="15" name="TextBox 14"/>
            <p:cNvSpPr txBox="1"/>
            <p:nvPr/>
          </p:nvSpPr>
          <p:spPr>
            <a:xfrm>
              <a:off x="1015417" y="790658"/>
              <a:ext cx="43204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3</a:t>
              </a: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853069" y="790658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619672" y="1103371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425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565028" y="3266212"/>
            <a:ext cx="1304446" cy="769441"/>
            <a:chOff x="1015417" y="790658"/>
            <a:chExt cx="1304446" cy="769441"/>
          </a:xfrm>
        </p:grpSpPr>
        <p:sp>
          <p:nvSpPr>
            <p:cNvPr id="22" name="TextBox 21"/>
            <p:cNvSpPr txBox="1"/>
            <p:nvPr/>
          </p:nvSpPr>
          <p:spPr>
            <a:xfrm>
              <a:off x="1015417" y="790658"/>
              <a:ext cx="4320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853069" y="790658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1619672" y="1103371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425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601032" y="2233977"/>
            <a:ext cx="1423069" cy="1261884"/>
            <a:chOff x="1015417" y="790658"/>
            <a:chExt cx="1423069" cy="1261884"/>
          </a:xfrm>
        </p:grpSpPr>
        <p:sp>
          <p:nvSpPr>
            <p:cNvPr id="26" name="TextBox 25"/>
            <p:cNvSpPr txBox="1"/>
            <p:nvPr/>
          </p:nvSpPr>
          <p:spPr>
            <a:xfrm>
              <a:off x="1015417" y="790658"/>
              <a:ext cx="43204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53069" y="790658"/>
              <a:ext cx="58541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1619672" y="1103371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425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12996" y="4365104"/>
            <a:ext cx="1304446" cy="1261884"/>
            <a:chOff x="1015417" y="790658"/>
            <a:chExt cx="1304446" cy="1261884"/>
          </a:xfrm>
        </p:grpSpPr>
        <p:sp>
          <p:nvSpPr>
            <p:cNvPr id="34" name="TextBox 33"/>
            <p:cNvSpPr txBox="1"/>
            <p:nvPr/>
          </p:nvSpPr>
          <p:spPr>
            <a:xfrm>
              <a:off x="1015417" y="790658"/>
              <a:ext cx="43204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4400" b="1" kern="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7</a:t>
              </a:r>
              <a:endPara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853069" y="790658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6" name="Овал 35"/>
            <p:cNvSpPr/>
            <p:nvPr/>
          </p:nvSpPr>
          <p:spPr>
            <a:xfrm>
              <a:off x="1619672" y="1103371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425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cxnSp>
        <p:nvCxnSpPr>
          <p:cNvPr id="3" name="Прямая со стрелкой 2"/>
          <p:cNvCxnSpPr>
            <a:endCxn id="22" idx="1"/>
          </p:cNvCxnSpPr>
          <p:nvPr/>
        </p:nvCxnSpPr>
        <p:spPr>
          <a:xfrm>
            <a:off x="5580112" y="2233977"/>
            <a:ext cx="984916" cy="14169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427984" y="2864919"/>
            <a:ext cx="2160240" cy="18128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812064" y="1766005"/>
            <a:ext cx="1752964" cy="1729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995936" y="2652094"/>
            <a:ext cx="2638586" cy="17130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20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429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Сложение </a:t>
            </a:r>
          </a:p>
          <a:p>
            <a:pPr algn="ctr"/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одинаковых слагаемых 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можно заменить </a:t>
            </a:r>
            <a:r>
              <a:rPr lang="ru-RU" sz="7200" b="1" dirty="0" smtClean="0">
                <a:ln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умножением.</a:t>
            </a:r>
            <a:endParaRPr lang="ru-RU" sz="7200" b="1" dirty="0">
              <a:ln>
                <a:solidFill>
                  <a:srgbClr val="FF0000"/>
                </a:solidFill>
              </a:ln>
              <a:solidFill>
                <a:srgbClr val="7030A0"/>
              </a:solidFill>
              <a:effectLst>
                <a:outerShdw blurRad="50800" dist="50800" dir="5400000" algn="ctr" rotWithShape="0">
                  <a:srgbClr val="FF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62000" y="2133600"/>
            <a:ext cx="7620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 Я сегодня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узнал…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 Мне было трудно …</a:t>
            </a:r>
          </a:p>
          <a:p>
            <a:pPr>
              <a:buFont typeface="Wingdings" pitchFamily="2" charset="2"/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 Я сомневался…</a:t>
            </a:r>
          </a:p>
          <a:p>
            <a:pPr>
              <a:buFont typeface="Wingdings" pitchFamily="2" charset="2"/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 Мне понравилось…</a:t>
            </a:r>
          </a:p>
          <a:p>
            <a:pPr>
              <a:buFont typeface="Wingdings" pitchFamily="2" charset="2"/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- Я могу 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836712"/>
            <a:ext cx="3303565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зел яб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644499"/>
            <a:ext cx="4752975" cy="443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55650" y="549275"/>
            <a:ext cx="7848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 полезно яблоко?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31800" y="1302183"/>
            <a:ext cx="309562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</a:rPr>
              <a:t>Витамин А </a:t>
            </a:r>
          </a:p>
          <a:p>
            <a:r>
              <a:rPr lang="ru-RU" altLang="ru-RU" sz="1600" b="1" dirty="0">
                <a:solidFill>
                  <a:srgbClr val="0070C0"/>
                </a:solidFill>
              </a:rPr>
              <a:t>для нормального обмена веществ, формирования костей,</a:t>
            </a:r>
          </a:p>
          <a:p>
            <a:r>
              <a:rPr lang="ru-RU" altLang="ru-RU" sz="1600" b="1" dirty="0">
                <a:solidFill>
                  <a:srgbClr val="0070C0"/>
                </a:solidFill>
              </a:rPr>
              <a:t>борьбы с инфекциями.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9750" y="4499570"/>
            <a:ext cx="381635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</a:rPr>
              <a:t>Витамин С </a:t>
            </a:r>
          </a:p>
          <a:p>
            <a:r>
              <a:rPr lang="ru-RU" altLang="ru-RU" sz="1600" b="1" dirty="0">
                <a:solidFill>
                  <a:srgbClr val="0070C0"/>
                </a:solidFill>
              </a:rPr>
              <a:t>оказывает противовоспалительное и противоаллергическое действие,</a:t>
            </a:r>
          </a:p>
          <a:p>
            <a:r>
              <a:rPr lang="ru-RU" altLang="ru-RU" sz="1600" b="1" dirty="0">
                <a:solidFill>
                  <a:srgbClr val="0070C0"/>
                </a:solidFill>
              </a:rPr>
              <a:t>увеличивает устойчивость к инфекциям.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756814" y="1347932"/>
            <a:ext cx="3024188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rgbClr val="0070C0"/>
                </a:solidFill>
              </a:rPr>
              <a:t>Витамины группы В</a:t>
            </a:r>
          </a:p>
          <a:p>
            <a:pPr algn="r"/>
            <a:r>
              <a:rPr lang="ru-RU" altLang="ru-RU" sz="1600" b="1" dirty="0">
                <a:solidFill>
                  <a:srgbClr val="0070C0"/>
                </a:solidFill>
              </a:rPr>
              <a:t>для нормального функционирования нервной, сердечно-сосудистой и пищеварительной систем.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828252" y="5019243"/>
            <a:ext cx="295275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b="1" dirty="0">
                <a:solidFill>
                  <a:srgbClr val="0070C0"/>
                </a:solidFill>
              </a:rPr>
              <a:t>Витамин </a:t>
            </a:r>
            <a:r>
              <a:rPr lang="en-US" altLang="ru-RU" b="1" dirty="0">
                <a:solidFill>
                  <a:srgbClr val="0070C0"/>
                </a:solidFill>
              </a:rPr>
              <a:t>G</a:t>
            </a:r>
            <a:r>
              <a:rPr lang="ru-RU" altLang="ru-RU" b="1" dirty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ru-RU" altLang="ru-RU" sz="1600" b="1" dirty="0">
                <a:solidFill>
                  <a:srgbClr val="0070C0"/>
                </a:solidFill>
              </a:rPr>
              <a:t>(«витамин аппетита»)</a:t>
            </a:r>
          </a:p>
          <a:p>
            <a:pPr algn="r"/>
            <a:r>
              <a:rPr lang="ru-RU" altLang="ru-RU" sz="1600" b="1" dirty="0">
                <a:solidFill>
                  <a:srgbClr val="0070C0"/>
                </a:solidFill>
              </a:rPr>
              <a:t>для нормального пищеварения и роста.</a:t>
            </a:r>
          </a:p>
        </p:txBody>
      </p:sp>
    </p:spTree>
    <p:extLst>
      <p:ext uri="{BB962C8B-B14F-4D97-AF65-F5344CB8AC3E}">
        <p14:creationId xmlns:p14="http://schemas.microsoft.com/office/powerpoint/2010/main" val="303964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7544" y="884917"/>
            <a:ext cx="45194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en-US" altLang="ru-RU" sz="3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 apple a day</a:t>
            </a:r>
            <a:endParaRPr lang="ru-RU" altLang="ru-RU" sz="3600" b="1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n-US" altLang="ru-RU" sz="3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keeps the doctor away</a:t>
            </a:r>
            <a:r>
              <a:rPr lang="ru-RU" altLang="ru-RU" sz="36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</a:t>
            </a:r>
            <a:endParaRPr lang="ru-RU" altLang="ru-RU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888" y="3837997"/>
            <a:ext cx="46085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Одно яблоко в день - и врач </a:t>
            </a:r>
          </a:p>
          <a:p>
            <a:pPr algn="ctr"/>
            <a:r>
              <a:rPr lang="ru-RU" altLang="ru-RU" sz="3600" b="1" i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нужен.</a:t>
            </a:r>
            <a:endParaRPr lang="ru-RU" altLang="ru-RU" sz="36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6" name="Picture 6" descr="http://www.fjord.travel/sites/default/files/ap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208153" cy="2138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1884437" cy="3004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07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4724" y="3931924"/>
            <a:ext cx="71628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defRPr/>
            </a:pPr>
            <a:r>
              <a:rPr lang="ru-RU" sz="4800" b="1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ХОРОШУЮ </a:t>
            </a:r>
          </a:p>
          <a:p>
            <a:pPr algn="ctr">
              <a:defRPr/>
            </a:pPr>
            <a:r>
              <a:rPr lang="ru-RU" sz="4800" b="1" i="1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РАБОТУ НА УРОКЕ!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6672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s-blogger-opensocial.googleusercontent.com/gadgets/proxy?url=http%3A%2F%2Fwww.radionetplus.ru%2Fuploads%2Fposts%2F2014-08%2F1408382476_2.jpg&amp;container=blogger&amp;gadget=a&amp;rewriteMime=image%2F*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6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90600" y="53340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85800" y="1219200"/>
            <a:ext cx="6400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/>
              <a:t>Microsoft Office Power Point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2"/>
              </a:rPr>
              <a:t>http://tarodux.narod.ru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3"/>
              </a:rPr>
              <a:t>http://animo2.ucoz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ru-RU" dirty="0" err="1" smtClean="0"/>
              <a:t>УМК</a:t>
            </a:r>
            <a:r>
              <a:rPr lang="ru-RU" dirty="0" smtClean="0"/>
              <a:t> «Математика 2 </a:t>
            </a:r>
            <a:r>
              <a:rPr lang="ru-RU" dirty="0"/>
              <a:t>класс» автор </a:t>
            </a:r>
            <a:r>
              <a:rPr lang="ru-RU" dirty="0" smtClean="0"/>
              <a:t>Моро М.И.</a:t>
            </a: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en-US" dirty="0"/>
              <a:t>Yandex.ru</a:t>
            </a:r>
            <a:r>
              <a:rPr lang="ru-RU" dirty="0"/>
              <a:t> </a:t>
            </a:r>
            <a:r>
              <a:rPr lang="ru-RU" dirty="0" smtClean="0"/>
              <a:t>картинки  овощей </a:t>
            </a:r>
            <a:r>
              <a:rPr lang="ru-RU" smtClean="0"/>
              <a:t>и фруктов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fs00.infourok.ru/images/doc/182/208144/640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5281"/>
            <a:ext cx="8216081" cy="6162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41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6866208"/>
            <a:chOff x="0" y="0"/>
            <a:chExt cx="9144000" cy="686620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7"/>
            <a:stretch/>
          </p:blipFill>
          <p:spPr bwMode="auto">
            <a:xfrm>
              <a:off x="0" y="0"/>
              <a:ext cx="9144000" cy="6866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475656" y="41939"/>
              <a:ext cx="61926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000" b="1" dirty="0" smtClean="0">
                  <a:solidFill>
                    <a:srgbClr val="7030A0"/>
                  </a:solidFill>
                  <a:latin typeface="Propisi" panose="02000508030000020003" pitchFamily="2" charset="0"/>
                </a:rPr>
                <a:t>20 февраля.</a:t>
              </a:r>
            </a:p>
            <a:p>
              <a:pPr algn="ctr"/>
              <a:r>
                <a:rPr lang="ru-RU" sz="6000" b="1" dirty="0" smtClean="0">
                  <a:solidFill>
                    <a:srgbClr val="7030A0"/>
                  </a:solidFill>
                  <a:latin typeface="Propisi" panose="02000508030000020003" pitchFamily="2" charset="0"/>
                </a:rPr>
                <a:t>Классная работа.</a:t>
              </a:r>
              <a:endParaRPr lang="ru-RU" sz="6000" b="1" dirty="0">
                <a:solidFill>
                  <a:srgbClr val="7030A0"/>
                </a:solidFill>
                <a:latin typeface="Propisi" panose="02000508030000020003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67544" y="2419512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7,   9,  17,  50,  16,  25,  21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1336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5 яблок между пятью лицами так, чтобы каждый получил по яблоку и одно яблоко осталось в корзине.</a:t>
            </a:r>
            <a:endParaRPr lang="ru-RU" sz="3600" dirty="0"/>
          </a:p>
        </p:txBody>
      </p:sp>
      <p:pic>
        <p:nvPicPr>
          <p:cNvPr id="2052" name="Picture 4" descr="http://img-fotki.yandex.ru/get/9648/16969765.217/0_8e34e_eca42b2e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31" y="548680"/>
            <a:ext cx="1977071" cy="255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899593" y="3746723"/>
            <a:ext cx="7405421" cy="2445682"/>
            <a:chOff x="899593" y="3746723"/>
            <a:chExt cx="7405421" cy="2445682"/>
          </a:xfrm>
        </p:grpSpPr>
        <p:pic>
          <p:nvPicPr>
            <p:cNvPr id="2054" name="Picture 6" descr="http://www.baylor.edu/content/imglib/2/7/6/2767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118" y="4593246"/>
              <a:ext cx="1224136" cy="12228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www.baylor.edu/content/imglib/2/7/6/2767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878" y="3746723"/>
              <a:ext cx="1224136" cy="12228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www.baylor.edu/content/imglib/2/7/6/2767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8763" y="4969564"/>
              <a:ext cx="1224136" cy="12228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www.baylor.edu/content/imglib/2/7/6/2767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149" y="3759590"/>
              <a:ext cx="1224136" cy="12228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pixelbrush.ru/uploads/posts/2013-08/1376941038_01-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99593" y="4081510"/>
              <a:ext cx="1584176" cy="20903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yt3.ggpht.com/-lM1vc1kFBJ4/AAAAAAAAAAI/AAAAAAAAAAA/Z_hiI45xJ3M/s900-c-k-no/phot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662" y="5163197"/>
              <a:ext cx="652890" cy="65289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20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ntage-retro.ru/images/risunki2/cvetnye-risunki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1440160" cy="14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vintage-retro.ru/images/risunki2/cvetnye-risunki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68214"/>
            <a:ext cx="1440160" cy="14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vintage-retro.ru/images/risunki2/cvetnye-risunki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531" y="2348880"/>
            <a:ext cx="1440160" cy="14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vintage-retro.ru/images/risunki2/cvetnye-risunki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087" y="3591913"/>
            <a:ext cx="1440160" cy="145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8072" y="620688"/>
            <a:ext cx="7740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каждой ветке по 3 яблока. Сколько </a:t>
            </a:r>
          </a:p>
          <a:p>
            <a:pPr algn="ctr"/>
            <a:endParaRPr lang="ru-RU" sz="3600" dirty="0">
              <a:solidFill>
                <a:srgbClr val="00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яблок на пяти ветках?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620688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пригорке возле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ёлок</a:t>
            </a:r>
            <a:endParaRPr lang="ru-RU" sz="2400" dirty="0">
              <a:solidFill>
                <a:srgbClr val="00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Ё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жик </a:t>
            </a:r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яблоки считал,</a:t>
            </a:r>
          </a:p>
          <a:p>
            <a:pPr algn="just"/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Семь под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ёлкой</a:t>
            </a:r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семь- за 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ёлкой</a:t>
            </a:r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Семь- в мешке за тем леском,</a:t>
            </a:r>
          </a:p>
          <a:p>
            <a:pPr algn="just"/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Семь- в избе на третьей полке,</a:t>
            </a:r>
          </a:p>
          <a:p>
            <a:pPr algn="just"/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Семь- под </a:t>
            </a:r>
            <a:r>
              <a:rPr lang="ru-RU" sz="2400" dirty="0" err="1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лавкою</a:t>
            </a:r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 саду,</a:t>
            </a:r>
          </a:p>
          <a:p>
            <a:pPr algn="just"/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Ну а больше не найду.</a:t>
            </a:r>
          </a:p>
          <a:p>
            <a:pPr algn="just"/>
            <a:r>
              <a:rPr lang="ru-RU" sz="240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Сколько яблок? Как понять?</a:t>
            </a:r>
            <a:endParaRPr lang="ru-RU" sz="2400" dirty="0">
              <a:solidFill>
                <a:srgbClr val="00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Ё</a:t>
            </a:r>
            <a:r>
              <a:rPr lang="ru-RU" sz="240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 </a:t>
            </a:r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может разобрать.</a:t>
            </a:r>
          </a:p>
          <a:p>
            <a:pPr algn="just"/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Здесь ведь надо понимать,</a:t>
            </a:r>
          </a:p>
          <a:p>
            <a:pPr algn="just"/>
            <a:r>
              <a:rPr lang="ru-RU" sz="24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Как те яблоки считать?</a:t>
            </a:r>
          </a:p>
        </p:txBody>
      </p:sp>
      <p:pic>
        <p:nvPicPr>
          <p:cNvPr id="4098" name="Picture 2" descr="https://im3-tub-ru.yandex.net/i?id=1acf2e5c29a9d2647d7b57e4590bed43&amp;n=33&amp;h=215&amp;w=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8354"/>
            <a:ext cx="2958845" cy="28399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74535"/>
            <a:ext cx="29146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870443"/>
            <a:ext cx="20478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560" y="621109"/>
            <a:ext cx="7772400" cy="165576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5400" b="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</a:t>
            </a:r>
            <a:r>
              <a:rPr lang="ru-RU" altLang="ru-RU" sz="5400" b="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заменить </a:t>
            </a:r>
            <a:r>
              <a:rPr lang="ru-RU" altLang="ru-RU" sz="5400" b="0" dirty="0" smtClean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умножением, когда</a:t>
            </a:r>
            <a:endParaRPr lang="ru-RU" altLang="ru-RU" sz="5400" b="0" dirty="0">
              <a:solidFill>
                <a:srgbClr val="00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2276872"/>
            <a:ext cx="7128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algn="ctr">
              <a:spcBef>
                <a:spcPct val="0"/>
              </a:spcBef>
            </a:pPr>
            <a:r>
              <a:rPr lang="ru-RU" altLang="ru-RU" sz="49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одинаковое </a:t>
            </a:r>
            <a:r>
              <a:rPr lang="ru-RU" altLang="ru-RU" sz="4900" u="sng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слагаемое </a:t>
            </a:r>
            <a:r>
              <a:rPr lang="ru-RU" altLang="ru-RU" sz="49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повторяется</a:t>
            </a:r>
          </a:p>
          <a:p>
            <a:pPr marL="0" lvl="8" algn="ctr">
              <a:spcBef>
                <a:spcPct val="0"/>
              </a:spcBef>
            </a:pPr>
            <a:r>
              <a:rPr lang="ru-RU" altLang="ru-RU" sz="49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altLang="ru-RU" sz="49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несколько раз</a:t>
            </a:r>
          </a:p>
          <a:p>
            <a:pPr algn="ctr">
              <a:spcBef>
                <a:spcPct val="0"/>
              </a:spcBef>
            </a:pPr>
            <a:endParaRPr lang="ru-RU" sz="49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85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9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Что такое умножение?</a:t>
            </a:r>
          </a:p>
          <a:p>
            <a:pPr algn="ctr"/>
            <a:r>
              <a:rPr lang="ru-RU" sz="49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Это умное сложение.</a:t>
            </a:r>
          </a:p>
          <a:p>
            <a:pPr algn="ctr"/>
            <a:r>
              <a:rPr lang="ru-RU" sz="49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Ведь умней умножить раз,</a:t>
            </a:r>
          </a:p>
          <a:p>
            <a:pPr algn="ctr"/>
            <a:r>
              <a:rPr lang="ru-RU" sz="4900" dirty="0">
                <a:solidFill>
                  <a:srgbClr val="00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Чем слагать всё целый час!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124628" cy="232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9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010942" y="524220"/>
            <a:ext cx="1764509" cy="1261884"/>
            <a:chOff x="1015417" y="790658"/>
            <a:chExt cx="1764509" cy="1261884"/>
          </a:xfrm>
        </p:grpSpPr>
        <p:sp>
          <p:nvSpPr>
            <p:cNvPr id="2" name="TextBox 1"/>
            <p:cNvSpPr txBox="1"/>
            <p:nvPr/>
          </p:nvSpPr>
          <p:spPr>
            <a:xfrm>
              <a:off x="1015417" y="790658"/>
              <a:ext cx="43204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853069" y="790658"/>
              <a:ext cx="92685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4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=</a:t>
              </a:r>
              <a:endPara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619672" y="1103371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161621" y="2698359"/>
            <a:ext cx="1764509" cy="1261884"/>
            <a:chOff x="1015417" y="790658"/>
            <a:chExt cx="1764509" cy="1261884"/>
          </a:xfrm>
        </p:grpSpPr>
        <p:sp>
          <p:nvSpPr>
            <p:cNvPr id="9" name="TextBox 8"/>
            <p:cNvSpPr txBox="1"/>
            <p:nvPr/>
          </p:nvSpPr>
          <p:spPr>
            <a:xfrm>
              <a:off x="1015417" y="790658"/>
              <a:ext cx="43204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  <a:p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53069" y="790658"/>
              <a:ext cx="92685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4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=</a:t>
              </a:r>
              <a:endPara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619672" y="1103371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10408" y="4736756"/>
            <a:ext cx="1764509" cy="1261884"/>
            <a:chOff x="1015417" y="790658"/>
            <a:chExt cx="1764509" cy="1261884"/>
          </a:xfrm>
        </p:grpSpPr>
        <p:sp>
          <p:nvSpPr>
            <p:cNvPr id="13" name="TextBox 12"/>
            <p:cNvSpPr txBox="1"/>
            <p:nvPr/>
          </p:nvSpPr>
          <p:spPr>
            <a:xfrm>
              <a:off x="1015417" y="790658"/>
              <a:ext cx="43204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  <a:p>
              <a:endParaRPr lang="ru-RU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853069" y="790658"/>
              <a:ext cx="92685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4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=</a:t>
              </a:r>
              <a:endPara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1619672" y="1103371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2123728" y="1278395"/>
            <a:ext cx="4419966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43556" y="3469078"/>
            <a:ext cx="320913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226966" y="5613920"/>
            <a:ext cx="2264663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10942" y="1403459"/>
            <a:ext cx="3556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+ 6 + 6 + 6 =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23906" y="3501008"/>
            <a:ext cx="2693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65383" y="5613920"/>
            <a:ext cx="1810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=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1608" y="1403459"/>
            <a:ext cx="819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798978" y="52422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847799" y="352138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86007" y="269835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88237" y="4736756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86007" y="562360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</TotalTime>
  <Words>347</Words>
  <Application>Microsoft Office PowerPoint</Application>
  <PresentationFormat>Экран (4:3)</PresentationFormat>
  <Paragraphs>94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Сложение можно заменить умножением, когда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</dc:creator>
  <cp:lastModifiedBy>Samsung</cp:lastModifiedBy>
  <cp:revision>86</cp:revision>
  <dcterms:created xsi:type="dcterms:W3CDTF">2012-01-08T15:32:17Z</dcterms:created>
  <dcterms:modified xsi:type="dcterms:W3CDTF">2016-02-19T20:40:42Z</dcterms:modified>
</cp:coreProperties>
</file>