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8" r:id="rId3"/>
    <p:sldId id="26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8" r:id="rId12"/>
    <p:sldId id="269" r:id="rId13"/>
    <p:sldId id="271" r:id="rId14"/>
    <p:sldId id="270" r:id="rId15"/>
    <p:sldId id="272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590" y="1261265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А</a:t>
            </a:r>
            <a:r>
              <a:rPr lang="ru-RU" sz="8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втоматизация </a:t>
            </a:r>
          </a:p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звука </a:t>
            </a:r>
            <a:r>
              <a:rPr lang="ru-RU" sz="8800" b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«Ц</a:t>
            </a:r>
            <a:r>
              <a:rPr lang="ru-RU" sz="8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»</a:t>
            </a:r>
            <a:endParaRPr lang="ru-RU" sz="8800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gray">
          <a:xfrm>
            <a:off x="1871700" y="5257605"/>
            <a:ext cx="5616624" cy="88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Сурдопедагог: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Гурциева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Л.Г.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7844" y="4198175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2-3 </a:t>
            </a:r>
            <a:r>
              <a:rPr lang="ru-RU" sz="3600" b="1" dirty="0">
                <a:solidFill>
                  <a:srgbClr val="FF0000"/>
                </a:solidFill>
              </a:rPr>
              <a:t>занятие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6"/>
            <a:ext cx="3184654" cy="301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4199" y="3362907"/>
            <a:ext cx="8604448" cy="28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7030A0"/>
                </a:solidFill>
                <a:latin typeface="Verdana" pitchFamily="34" charset="0"/>
              </a:rPr>
              <a:t>Вначале спинка языка круто выгнута и касается бу­горков за верхними зубами, кончик языка упирается в нижние зубы. Затем спинка языка опускается до положения,  занимаемого при произне­сении звука [С], а кончик языка остается на месте. Голосовые связки отдыхают, горло не дрожит (нет голоса).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1298520"/>
            <a:ext cx="4248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b="1" dirty="0" smtClean="0">
                <a:solidFill>
                  <a:srgbClr val="FF0000"/>
                </a:solidFill>
              </a:rPr>
              <a:t>Артикуляционный профиль звука «Ц»</a:t>
            </a:r>
            <a:endParaRPr lang="ru-RU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0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907704" y="273279"/>
            <a:ext cx="43126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Прочитай слоги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9755" y="1097715"/>
            <a:ext cx="4968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/>
              <a:t>АЦ</a:t>
            </a:r>
            <a:r>
              <a:rPr lang="ru-RU" sz="3300" b="1" dirty="0"/>
              <a:t> – </a:t>
            </a:r>
            <a:r>
              <a:rPr lang="ru-RU" sz="3300" b="1" dirty="0" smtClean="0"/>
              <a:t>ОЦ – УЦ – ЕЦ </a:t>
            </a:r>
            <a:r>
              <a:rPr lang="ru-RU" sz="3300" b="1" dirty="0"/>
              <a:t>–</a:t>
            </a:r>
            <a:r>
              <a:rPr lang="ru-RU" sz="3300" b="1" dirty="0" smtClean="0"/>
              <a:t> ИЦ  </a:t>
            </a:r>
            <a:endParaRPr lang="ru-RU" sz="33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72468" y="2060848"/>
            <a:ext cx="636045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Прочитай слова,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хорошо говори звук «Ц»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131" y="3507398"/>
            <a:ext cx="188062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002060"/>
                </a:solidFill>
              </a:rPr>
              <a:t>огурец</a:t>
            </a:r>
          </a:p>
          <a:p>
            <a:r>
              <a:rPr lang="ru-RU" sz="3300" b="1" dirty="0" smtClean="0">
                <a:solidFill>
                  <a:srgbClr val="002060"/>
                </a:solidFill>
              </a:rPr>
              <a:t>заяц</a:t>
            </a:r>
          </a:p>
          <a:p>
            <a:r>
              <a:rPr lang="ru-RU" sz="3300" b="1" dirty="0" smtClean="0">
                <a:solidFill>
                  <a:srgbClr val="002060"/>
                </a:solidFill>
              </a:rPr>
              <a:t>палец</a:t>
            </a:r>
          </a:p>
          <a:p>
            <a:r>
              <a:rPr lang="ru-RU" sz="3300" b="1" dirty="0" smtClean="0">
                <a:solidFill>
                  <a:srgbClr val="002060"/>
                </a:solidFill>
              </a:rPr>
              <a:t>перец</a:t>
            </a:r>
          </a:p>
          <a:p>
            <a:r>
              <a:rPr lang="ru-RU" sz="3300" b="1" dirty="0" smtClean="0">
                <a:solidFill>
                  <a:srgbClr val="002060"/>
                </a:solidFill>
              </a:rPr>
              <a:t>месяц</a:t>
            </a:r>
            <a:endParaRPr lang="ru-RU" sz="33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5806" y="3501008"/>
            <a:ext cx="223224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</a:rPr>
              <a:t>танец</a:t>
            </a:r>
          </a:p>
          <a:p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</a:rPr>
              <a:t>молодец</a:t>
            </a:r>
          </a:p>
          <a:p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</a:rPr>
              <a:t>конец</a:t>
            </a:r>
          </a:p>
          <a:p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</a:rPr>
              <a:t>отец</a:t>
            </a:r>
          </a:p>
          <a:p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</a:rPr>
              <a:t>скворец</a:t>
            </a:r>
            <a:endParaRPr lang="ru-RU" sz="33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3533814"/>
            <a:ext cx="223224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птенец</a:t>
            </a:r>
          </a:p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мизинец</a:t>
            </a:r>
          </a:p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боец</a:t>
            </a:r>
          </a:p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дворец</a:t>
            </a:r>
          </a:p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молодец</a:t>
            </a:r>
            <a:endParaRPr lang="ru-RU" sz="33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403648" y="66110"/>
            <a:ext cx="748883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Прочитай предложения, 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говори внятно.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Вставь пропущенные 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буквы в слова.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524" y="2909346"/>
            <a:ext cx="43564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У меня болит пале...</a:t>
            </a:r>
          </a:p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Завяжите мне пале...</a:t>
            </a:r>
            <a:endParaRPr lang="ru-RU" sz="3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4581128"/>
            <a:ext cx="43564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</a:rPr>
              <a:t>Зимой </a:t>
            </a:r>
            <a:r>
              <a:rPr lang="ru-RU" sz="3300" b="1" dirty="0" err="1" smtClean="0">
                <a:solidFill>
                  <a:srgbClr val="C00000"/>
                </a:solidFill>
              </a:rPr>
              <a:t>зая</a:t>
            </a:r>
            <a:r>
              <a:rPr lang="ru-RU" sz="3300" b="1" dirty="0" smtClean="0">
                <a:solidFill>
                  <a:srgbClr val="C00000"/>
                </a:solidFill>
              </a:rPr>
              <a:t>…   белый.</a:t>
            </a:r>
          </a:p>
          <a:p>
            <a:r>
              <a:rPr lang="ru-RU" sz="3300" b="1" dirty="0" smtClean="0">
                <a:solidFill>
                  <a:srgbClr val="C00000"/>
                </a:solidFill>
              </a:rPr>
              <a:t>Летом </a:t>
            </a:r>
            <a:r>
              <a:rPr lang="ru-RU" sz="3300" b="1" dirty="0" err="1" smtClean="0">
                <a:solidFill>
                  <a:srgbClr val="C00000"/>
                </a:solidFill>
              </a:rPr>
              <a:t>зая</a:t>
            </a:r>
            <a:r>
              <a:rPr lang="ru-RU" sz="3300" b="1" dirty="0" smtClean="0">
                <a:solidFill>
                  <a:srgbClr val="C00000"/>
                </a:solidFill>
              </a:rPr>
              <a:t>…   серый.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7904" y="2828836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</a:rPr>
              <a:t>ц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3332892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</a:rPr>
              <a:t>ц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4168" y="4437112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002060"/>
                </a:solidFill>
              </a:rPr>
              <a:t>ц</a:t>
            </a:r>
            <a:endParaRPr lang="ru-RU" sz="33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4941168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002060"/>
                </a:solidFill>
              </a:rPr>
              <a:t>ц</a:t>
            </a:r>
            <a:endParaRPr lang="ru-RU" sz="3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403648" y="66110"/>
            <a:ext cx="748883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Прочитай предложения, 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говори внятно.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Вставь пропущенные 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буквы в слова.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524" y="2909346"/>
            <a:ext cx="43564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У меня болит пале...</a:t>
            </a:r>
          </a:p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Завяжите мне пале...</a:t>
            </a:r>
            <a:endParaRPr lang="ru-RU" sz="3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4581128"/>
            <a:ext cx="43564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</a:rPr>
              <a:t>Зимой </a:t>
            </a:r>
            <a:r>
              <a:rPr lang="ru-RU" sz="3300" b="1" dirty="0" err="1" smtClean="0">
                <a:solidFill>
                  <a:srgbClr val="C00000"/>
                </a:solidFill>
              </a:rPr>
              <a:t>зая</a:t>
            </a:r>
            <a:r>
              <a:rPr lang="ru-RU" sz="3300" b="1" dirty="0" smtClean="0">
                <a:solidFill>
                  <a:srgbClr val="C00000"/>
                </a:solidFill>
              </a:rPr>
              <a:t>…   белый.</a:t>
            </a:r>
          </a:p>
          <a:p>
            <a:r>
              <a:rPr lang="ru-RU" sz="3300" b="1" dirty="0" smtClean="0">
                <a:solidFill>
                  <a:srgbClr val="C00000"/>
                </a:solidFill>
              </a:rPr>
              <a:t>Летом </a:t>
            </a:r>
            <a:r>
              <a:rPr lang="ru-RU" sz="3300" b="1" dirty="0" err="1" smtClean="0">
                <a:solidFill>
                  <a:srgbClr val="C00000"/>
                </a:solidFill>
              </a:rPr>
              <a:t>зая</a:t>
            </a:r>
            <a:r>
              <a:rPr lang="ru-RU" sz="3300" b="1" dirty="0" smtClean="0">
                <a:solidFill>
                  <a:srgbClr val="C00000"/>
                </a:solidFill>
              </a:rPr>
              <a:t>…   серый.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7904" y="2828836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</a:rPr>
              <a:t>ц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3332892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</a:rPr>
              <a:t>ц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4168" y="4437112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002060"/>
                </a:solidFill>
              </a:rPr>
              <a:t>ц</a:t>
            </a:r>
            <a:endParaRPr lang="ru-RU" sz="33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4941168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002060"/>
                </a:solidFill>
              </a:rPr>
              <a:t>ц</a:t>
            </a:r>
            <a:endParaRPr lang="ru-RU" sz="33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17341"/>
            <a:ext cx="1440160" cy="216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015820"/>
            <a:ext cx="9715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30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Назови картинки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82" y="1603773"/>
            <a:ext cx="1184430" cy="174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im2-tub-ru.yandex.net/i?id=70205171-43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480" y="1844824"/>
            <a:ext cx="21336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43"/>
          <a:stretch/>
        </p:blipFill>
        <p:spPr bwMode="auto">
          <a:xfrm>
            <a:off x="5076056" y="4385137"/>
            <a:ext cx="1936159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63514"/>
            <a:ext cx="1365008" cy="182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56234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37170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3212976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заяц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0" y="3140968"/>
            <a:ext cx="1908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огурец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1055" y="3140968"/>
            <a:ext cx="1899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певец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5517232"/>
            <a:ext cx="2163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скворец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5517232"/>
            <a:ext cx="1992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перец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06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45775" y="33265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700" b="1" u="sng" dirty="0" smtClean="0">
                <a:solidFill>
                  <a:srgbClr val="7030A0"/>
                </a:solidFill>
                <a:latin typeface="Monotype Corsiva" pitchFamily="66" charset="0"/>
              </a:rPr>
              <a:t>Задание на дом</a:t>
            </a:r>
            <a:endParaRPr lang="ru-RU" sz="7700" b="1" u="sng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3" y="2060848"/>
            <a:ext cx="8280919" cy="3048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Придумать и записать 5 предложений, где есть слова со звуком «Ц» в конце слова. Читать эти предложения, хорошо говорить звук «ц».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0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6913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88196" y="1142455"/>
            <a:ext cx="8440516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5500" b="1" dirty="0" smtClean="0">
                <a:solidFill>
                  <a:srgbClr val="FF0000"/>
                </a:solidFill>
              </a:rPr>
              <a:t>3 </a:t>
            </a:r>
            <a:r>
              <a:rPr lang="ru-RU" sz="5500" b="1" dirty="0">
                <a:solidFill>
                  <a:srgbClr val="FF0000"/>
                </a:solidFill>
              </a:rPr>
              <a:t>занятие.</a:t>
            </a:r>
          </a:p>
          <a:p>
            <a:pPr algn="ctr"/>
            <a:r>
              <a:rPr lang="ru-RU" sz="5500" b="1" dirty="0" smtClean="0">
                <a:solidFill>
                  <a:srgbClr val="FF0000"/>
                </a:solidFill>
              </a:rPr>
              <a:t> Автоматизация </a:t>
            </a:r>
            <a:r>
              <a:rPr lang="ru-RU" sz="5500" b="1" dirty="0">
                <a:solidFill>
                  <a:srgbClr val="FF0000"/>
                </a:solidFill>
              </a:rPr>
              <a:t>звука «Ц» </a:t>
            </a:r>
            <a:endParaRPr lang="ru-RU" sz="5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5500" b="1" dirty="0" smtClean="0">
                <a:solidFill>
                  <a:srgbClr val="FF0000"/>
                </a:solidFill>
              </a:rPr>
              <a:t>в </a:t>
            </a:r>
            <a:r>
              <a:rPr lang="ru-RU" sz="5500" b="1" dirty="0">
                <a:solidFill>
                  <a:srgbClr val="FF0000"/>
                </a:solidFill>
              </a:rPr>
              <a:t>позиции </a:t>
            </a:r>
            <a:endParaRPr lang="ru-RU" sz="5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5500" b="1" u="sng" dirty="0" smtClean="0">
                <a:solidFill>
                  <a:srgbClr val="FF0000"/>
                </a:solidFill>
              </a:rPr>
              <a:t>между </a:t>
            </a:r>
            <a:r>
              <a:rPr lang="ru-RU" sz="5500" b="1" u="sng" dirty="0">
                <a:solidFill>
                  <a:srgbClr val="FF0000"/>
                </a:solidFill>
              </a:rPr>
              <a:t>гласными</a:t>
            </a:r>
          </a:p>
        </p:txBody>
      </p:sp>
    </p:spTree>
    <p:extLst>
      <p:ext uri="{BB962C8B-B14F-4D97-AF65-F5344CB8AC3E}">
        <p14:creationId xmlns:p14="http://schemas.microsoft.com/office/powerpoint/2010/main" val="278071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579755" y="273279"/>
            <a:ext cx="684001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Научись хорошо говорить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8706" y="1042720"/>
            <a:ext cx="7082111" cy="534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6600" b="1" dirty="0" err="1" smtClean="0"/>
              <a:t>одинна</a:t>
            </a:r>
            <a:r>
              <a:rPr lang="ru-RU" sz="6600" b="1" dirty="0" smtClean="0">
                <a:solidFill>
                  <a:srgbClr val="FF0000"/>
                </a:solidFill>
              </a:rPr>
              <a:t>(</a:t>
            </a:r>
            <a:r>
              <a:rPr lang="ru-RU" sz="6600" b="1" dirty="0" smtClean="0"/>
              <a:t>д</a:t>
            </a:r>
            <a:r>
              <a:rPr lang="ru-RU" sz="6600" b="1" dirty="0" smtClean="0">
                <a:solidFill>
                  <a:srgbClr val="FF0000"/>
                </a:solidFill>
              </a:rPr>
              <a:t>)</a:t>
            </a:r>
            <a:r>
              <a:rPr lang="ru-RU" sz="6600" b="1" dirty="0" err="1" smtClean="0"/>
              <a:t>цать</a:t>
            </a:r>
            <a:endParaRPr lang="ru-RU" sz="6600" b="1" dirty="0" smtClean="0"/>
          </a:p>
          <a:p>
            <a:pPr>
              <a:lnSpc>
                <a:spcPct val="150000"/>
              </a:lnSpc>
            </a:pPr>
            <a:r>
              <a:rPr lang="ru-RU" sz="6600" b="1" dirty="0" err="1" smtClean="0"/>
              <a:t>две</a:t>
            </a:r>
            <a:r>
              <a:rPr lang="ru-RU" sz="6600" b="1" dirty="0" err="1"/>
              <a:t>на</a:t>
            </a:r>
            <a:r>
              <a:rPr lang="ru-RU" sz="6600" b="1" dirty="0">
                <a:solidFill>
                  <a:srgbClr val="FF0000"/>
                </a:solidFill>
              </a:rPr>
              <a:t>(</a:t>
            </a:r>
            <a:r>
              <a:rPr lang="ru-RU" sz="6600" b="1" dirty="0"/>
              <a:t>д</a:t>
            </a:r>
            <a:r>
              <a:rPr lang="ru-RU" sz="6600" b="1" dirty="0">
                <a:solidFill>
                  <a:srgbClr val="FF0000"/>
                </a:solidFill>
              </a:rPr>
              <a:t>)</a:t>
            </a:r>
            <a:r>
              <a:rPr lang="ru-RU" sz="6600" b="1" dirty="0" err="1"/>
              <a:t>цать</a:t>
            </a:r>
            <a:endParaRPr lang="ru-RU" sz="6600" b="1" dirty="0"/>
          </a:p>
          <a:p>
            <a:pPr>
              <a:lnSpc>
                <a:spcPct val="150000"/>
              </a:lnSpc>
            </a:pPr>
            <a:r>
              <a:rPr lang="ru-RU" sz="6600" b="1" dirty="0" err="1" smtClean="0"/>
              <a:t>три</a:t>
            </a:r>
            <a:r>
              <a:rPr lang="ru-RU" sz="6600" b="1" dirty="0" err="1"/>
              <a:t>на</a:t>
            </a:r>
            <a:r>
              <a:rPr lang="ru-RU" sz="6600" b="1" dirty="0">
                <a:solidFill>
                  <a:srgbClr val="FF0000"/>
                </a:solidFill>
              </a:rPr>
              <a:t>(</a:t>
            </a:r>
            <a:r>
              <a:rPr lang="ru-RU" sz="6600" b="1" dirty="0"/>
              <a:t>д</a:t>
            </a:r>
            <a:r>
              <a:rPr lang="ru-RU" sz="6600" b="1" dirty="0">
                <a:solidFill>
                  <a:srgbClr val="FF0000"/>
                </a:solidFill>
              </a:rPr>
              <a:t>)</a:t>
            </a:r>
            <a:r>
              <a:rPr lang="ru-RU" sz="6600" b="1" dirty="0" err="1"/>
              <a:t>цать</a:t>
            </a:r>
            <a:endParaRPr lang="ru-RU" sz="6600" b="1" dirty="0"/>
          </a:p>
          <a:p>
            <a:pPr>
              <a:lnSpc>
                <a:spcPct val="150000"/>
              </a:lnSpc>
            </a:pPr>
            <a:endParaRPr lang="ru-RU" sz="3300" b="1" dirty="0"/>
          </a:p>
        </p:txBody>
      </p:sp>
    </p:spTree>
    <p:extLst>
      <p:ext uri="{BB962C8B-B14F-4D97-AF65-F5344CB8AC3E}">
        <p14:creationId xmlns:p14="http://schemas.microsoft.com/office/powerpoint/2010/main" val="41909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7175" y="-18256"/>
            <a:ext cx="8229600" cy="301520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Назови числа.</a:t>
            </a:r>
            <a:br>
              <a:rPr lang="ru-RU" sz="5400" b="1" dirty="0" smtClean="0"/>
            </a:br>
            <a:r>
              <a:rPr lang="ru-RU" sz="5400" b="1" u="sng" dirty="0" smtClean="0">
                <a:solidFill>
                  <a:srgbClr val="FF0000"/>
                </a:solidFill>
              </a:rPr>
              <a:t>Запомни! </a:t>
            </a:r>
            <a:r>
              <a:rPr lang="ru-RU" sz="5400" b="1" dirty="0" smtClean="0"/>
              <a:t>Звук «Д», в этих словах, цифрах не произносится.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59" y="3429000"/>
            <a:ext cx="7667551" cy="2500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914400" indent="-914400" algn="ctr">
              <a:lnSpc>
                <a:spcPct val="150000"/>
              </a:lnSpc>
              <a:buAutoNum type="arabicPlain" startAt="12"/>
            </a:pPr>
            <a:r>
              <a:rPr lang="ru-RU" sz="5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13     14     15    16</a:t>
            </a:r>
          </a:p>
          <a:p>
            <a:pPr algn="ctr">
              <a:lnSpc>
                <a:spcPct val="150000"/>
              </a:lnSpc>
            </a:pPr>
            <a:r>
              <a:rPr lang="ru-RU" sz="5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17     18     19    20</a:t>
            </a:r>
            <a:endParaRPr lang="ru-RU" sz="5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3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2088232" cy="792088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13 + 2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7983" y="139279"/>
            <a:ext cx="8262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B889DB"/>
                </a:solidFill>
                <a:latin typeface="Times New Roman" pitchFamily="18" charset="0"/>
                <a:cs typeface="Times New Roman" pitchFamily="18" charset="0"/>
              </a:rPr>
              <a:t>Реши примеры и скажи ответ</a:t>
            </a:r>
            <a:endParaRPr lang="ru-RU" sz="4400" b="1" dirty="0">
              <a:solidFill>
                <a:srgbClr val="B889D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gray">
          <a:xfrm>
            <a:off x="2051720" y="2420888"/>
            <a:ext cx="23762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16 + 4 =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gray">
          <a:xfrm>
            <a:off x="4067944" y="3832021"/>
            <a:ext cx="23762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20 - 12 =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gray">
          <a:xfrm>
            <a:off x="5911798" y="5382114"/>
            <a:ext cx="23762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19 - 8 =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gray">
          <a:xfrm>
            <a:off x="2627784" y="1196752"/>
            <a:ext cx="9361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15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gray">
          <a:xfrm>
            <a:off x="4283968" y="2420888"/>
            <a:ext cx="11521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20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gray">
          <a:xfrm>
            <a:off x="6429416" y="3832021"/>
            <a:ext cx="10229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gray">
          <a:xfrm>
            <a:off x="7956376" y="5365183"/>
            <a:ext cx="971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08685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2400" cy="794519"/>
          </a:xfrm>
        </p:spPr>
        <p:txBody>
          <a:bodyPr/>
          <a:lstStyle/>
          <a:p>
            <a:r>
              <a:rPr lang="ru-RU" sz="4000" b="1" dirty="0" smtClean="0"/>
              <a:t>Содержание:</a:t>
            </a:r>
            <a:endParaRPr lang="ru-RU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0079" y="1772816"/>
            <a:ext cx="864096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занятие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звука «Ц».</a:t>
            </a: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звука «Ц» в позиции обратного слога.</a:t>
            </a: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позиции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между гласными.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позиции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прямого слога.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сочетании с наиболее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употребимыми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согласными.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Слуховое восприятие звука в тексте и знакомых словах.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9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6913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40963" y="1565647"/>
            <a:ext cx="8440516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5500" b="1" dirty="0" smtClean="0">
                <a:solidFill>
                  <a:srgbClr val="FF0000"/>
                </a:solidFill>
              </a:rPr>
              <a:t>2 занятие.</a:t>
            </a:r>
          </a:p>
          <a:p>
            <a:r>
              <a:rPr lang="ru-RU" sz="5500" b="1" dirty="0" smtClean="0">
                <a:solidFill>
                  <a:srgbClr val="FF0000"/>
                </a:solidFill>
              </a:rPr>
              <a:t> Автоматизация </a:t>
            </a:r>
            <a:r>
              <a:rPr lang="ru-RU" sz="5500" b="1" dirty="0">
                <a:solidFill>
                  <a:srgbClr val="FF0000"/>
                </a:solidFill>
              </a:rPr>
              <a:t>звука «Ц» </a:t>
            </a:r>
            <a:endParaRPr lang="ru-RU" sz="5500" b="1" dirty="0" smtClean="0">
              <a:solidFill>
                <a:srgbClr val="FF0000"/>
              </a:solidFill>
            </a:endParaRPr>
          </a:p>
          <a:p>
            <a:r>
              <a:rPr lang="ru-RU" sz="5500" b="1" dirty="0" smtClean="0">
                <a:solidFill>
                  <a:srgbClr val="FF0000"/>
                </a:solidFill>
              </a:rPr>
              <a:t>в </a:t>
            </a:r>
            <a:r>
              <a:rPr lang="ru-RU" sz="5500" b="1" dirty="0">
                <a:solidFill>
                  <a:srgbClr val="FF0000"/>
                </a:solidFill>
              </a:rPr>
              <a:t>позиции </a:t>
            </a:r>
            <a:r>
              <a:rPr lang="ru-RU" sz="5500" b="1" u="sng" dirty="0">
                <a:solidFill>
                  <a:srgbClr val="FF0000"/>
                </a:solidFill>
              </a:rPr>
              <a:t>обратного слога</a:t>
            </a:r>
          </a:p>
        </p:txBody>
      </p:sp>
    </p:spTree>
    <p:extLst>
      <p:ext uri="{BB962C8B-B14F-4D97-AF65-F5344CB8AC3E}">
        <p14:creationId xmlns:p14="http://schemas.microsoft.com/office/powerpoint/2010/main" val="17255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28" y="1159032"/>
            <a:ext cx="3993420" cy="50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6913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64163" y="4221163"/>
            <a:ext cx="32877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b="1" dirty="0" err="1">
                <a:latin typeface="Arial" pitchFamily="34" charset="0"/>
              </a:rPr>
              <a:t>Бегемотик</a:t>
            </a:r>
            <a:r>
              <a:rPr lang="ru-RU" b="1" dirty="0">
                <a:latin typeface="Arial" pitchFamily="34" charset="0"/>
              </a:rPr>
              <a:t> рот открыл,</a:t>
            </a:r>
          </a:p>
          <a:p>
            <a:r>
              <a:rPr lang="ru-RU" b="1" dirty="0" err="1">
                <a:latin typeface="Arial" pitchFamily="34" charset="0"/>
              </a:rPr>
              <a:t>Подержал.Потом</a:t>
            </a:r>
            <a:r>
              <a:rPr lang="ru-RU" b="1" dirty="0">
                <a:latin typeface="Arial" pitchFamily="34" charset="0"/>
              </a:rPr>
              <a:t> закрыл.</a:t>
            </a:r>
          </a:p>
          <a:p>
            <a:r>
              <a:rPr lang="ru-RU" b="1" dirty="0">
                <a:latin typeface="Arial" pitchFamily="34" charset="0"/>
              </a:rPr>
              <a:t>Подразним мы бегемота —</a:t>
            </a:r>
          </a:p>
          <a:p>
            <a:r>
              <a:rPr lang="ru-RU" b="1" dirty="0">
                <a:latin typeface="Arial" pitchFamily="34" charset="0"/>
              </a:rPr>
              <a:t>Подшутить над ним охота.</a:t>
            </a:r>
          </a:p>
        </p:txBody>
      </p:sp>
    </p:spTree>
    <p:extLst>
      <p:ext uri="{BB962C8B-B14F-4D97-AF65-F5344CB8AC3E}">
        <p14:creationId xmlns:p14="http://schemas.microsoft.com/office/powerpoint/2010/main" val="8950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4191028" cy="528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08625" y="3284538"/>
            <a:ext cx="31384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dirty="0">
                <a:latin typeface="Verdana" pitchFamily="34" charset="0"/>
              </a:rPr>
              <a:t>Улыбается щенок,</a:t>
            </a:r>
          </a:p>
          <a:p>
            <a:r>
              <a:rPr lang="ru-RU" dirty="0">
                <a:latin typeface="Verdana" pitchFamily="34" charset="0"/>
              </a:rPr>
              <a:t>Зубки напоказ.</a:t>
            </a:r>
          </a:p>
          <a:p>
            <a:r>
              <a:rPr lang="ru-RU" dirty="0">
                <a:latin typeface="Verdana" pitchFamily="34" charset="0"/>
              </a:rPr>
              <a:t>Я бы точно так же смог, </a:t>
            </a:r>
          </a:p>
          <a:p>
            <a:r>
              <a:rPr lang="ru-RU" dirty="0">
                <a:latin typeface="Verdana" pitchFamily="34" charset="0"/>
              </a:rPr>
              <a:t>Вот, смотри. Сейчас.</a:t>
            </a:r>
          </a:p>
        </p:txBody>
      </p:sp>
    </p:spTree>
    <p:extLst>
      <p:ext uri="{BB962C8B-B14F-4D97-AF65-F5344CB8AC3E}">
        <p14:creationId xmlns:p14="http://schemas.microsoft.com/office/powerpoint/2010/main" val="27144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317" y="1124744"/>
            <a:ext cx="3927946" cy="519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148263" y="3933825"/>
            <a:ext cx="34655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Хоботок слоненок тянет,</a:t>
            </a:r>
          </a:p>
          <a:p>
            <a:r>
              <a:rPr lang="ru-RU">
                <a:latin typeface="Verdana" pitchFamily="34" charset="0"/>
              </a:rPr>
              <a:t>Он вот-вот банан достанет.</a:t>
            </a:r>
          </a:p>
          <a:p>
            <a:r>
              <a:rPr lang="ru-RU">
                <a:latin typeface="Verdana" pitchFamily="34" charset="0"/>
              </a:rPr>
              <a:t>Губки в трубочку сложи </a:t>
            </a:r>
          </a:p>
          <a:p>
            <a:r>
              <a:rPr lang="ru-RU">
                <a:latin typeface="Verdana" pitchFamily="34" charset="0"/>
              </a:rPr>
              <a:t>И слоненку покажи.</a:t>
            </a:r>
          </a:p>
        </p:txBody>
      </p:sp>
    </p:spTree>
    <p:extLst>
      <p:ext uri="{BB962C8B-B14F-4D97-AF65-F5344CB8AC3E}">
        <p14:creationId xmlns:p14="http://schemas.microsoft.com/office/powerpoint/2010/main" val="8616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77" y="1343541"/>
            <a:ext cx="3883791" cy="4902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27984" y="4293096"/>
            <a:ext cx="44942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dirty="0">
                <a:latin typeface="Verdana" pitchFamily="34" charset="0"/>
              </a:rPr>
              <a:t>Устала собачка и дышит устало. </a:t>
            </a:r>
          </a:p>
          <a:p>
            <a:r>
              <a:rPr lang="ru-RU" dirty="0">
                <a:latin typeface="Verdana" pitchFamily="34" charset="0"/>
              </a:rPr>
              <a:t>И даже за кошкою бегать не стала. </a:t>
            </a:r>
          </a:p>
          <a:p>
            <a:r>
              <a:rPr lang="ru-RU" dirty="0">
                <a:latin typeface="Verdana" pitchFamily="34" charset="0"/>
              </a:rPr>
              <a:t>Широкий язык отдохнет, полежит, </a:t>
            </a:r>
          </a:p>
          <a:p>
            <a:r>
              <a:rPr lang="ru-RU" dirty="0">
                <a:latin typeface="Verdana" pitchFamily="34" charset="0"/>
              </a:rPr>
              <a:t>И снова собачка за кошкой бежит.</a:t>
            </a:r>
          </a:p>
        </p:txBody>
      </p:sp>
    </p:spTree>
    <p:extLst>
      <p:ext uri="{BB962C8B-B14F-4D97-AF65-F5344CB8AC3E}">
        <p14:creationId xmlns:p14="http://schemas.microsoft.com/office/powerpoint/2010/main" val="24506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07302"/>
            <a:ext cx="3529136" cy="489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932363" y="4508500"/>
            <a:ext cx="3816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dirty="0">
                <a:latin typeface="Verdana" pitchFamily="34" charset="0"/>
              </a:rPr>
              <a:t>Язык, как маятник часов, </a:t>
            </a:r>
          </a:p>
          <a:p>
            <a:r>
              <a:rPr lang="ru-RU" dirty="0">
                <a:latin typeface="Verdana" pitchFamily="34" charset="0"/>
              </a:rPr>
              <a:t>Качаться вновь и вновь готов.</a:t>
            </a:r>
          </a:p>
          <a:p>
            <a:r>
              <a:rPr lang="ru-RU" dirty="0">
                <a:latin typeface="Verdana" pitchFamily="34" charset="0"/>
              </a:rPr>
              <a:t>Котенок улыбается, </a:t>
            </a:r>
          </a:p>
          <a:p>
            <a:r>
              <a:rPr lang="ru-RU" dirty="0">
                <a:latin typeface="Verdana" pitchFamily="34" charset="0"/>
              </a:rPr>
              <a:t>Он, как и ты, старается.</a:t>
            </a:r>
          </a:p>
        </p:txBody>
      </p:sp>
    </p:spTree>
    <p:extLst>
      <p:ext uri="{BB962C8B-B14F-4D97-AF65-F5344CB8AC3E}">
        <p14:creationId xmlns:p14="http://schemas.microsoft.com/office/powerpoint/2010/main" val="9006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3763011" cy="456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8263" y="2708275"/>
            <a:ext cx="36052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Выгни язычок, как спинку</a:t>
            </a:r>
          </a:p>
          <a:p>
            <a:r>
              <a:rPr lang="ru-RU">
                <a:latin typeface="Verdana" pitchFamily="34" charset="0"/>
              </a:rPr>
              <a:t>Выгнул этот рыжий кот.</a:t>
            </a:r>
          </a:p>
          <a:p>
            <a:r>
              <a:rPr lang="ru-RU">
                <a:latin typeface="Verdana" pitchFamily="34" charset="0"/>
              </a:rPr>
              <a:t>Ну-ка, рассмотри картинку: </a:t>
            </a:r>
          </a:p>
          <a:p>
            <a:r>
              <a:rPr lang="ru-RU">
                <a:latin typeface="Verdana" pitchFamily="34" charset="0"/>
              </a:rPr>
              <a:t>Он по мостику идет.</a:t>
            </a:r>
          </a:p>
        </p:txBody>
      </p:sp>
    </p:spTree>
    <p:extLst>
      <p:ext uri="{BB962C8B-B14F-4D97-AF65-F5344CB8AC3E}">
        <p14:creationId xmlns:p14="http://schemas.microsoft.com/office/powerpoint/2010/main" val="161971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480</Words>
  <Application>Microsoft Office PowerPoint</Application>
  <PresentationFormat>Экран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Содержание: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Назови картинки</vt:lpstr>
      <vt:lpstr>Презентация PowerPoint</vt:lpstr>
      <vt:lpstr>Презентация PowerPoint</vt:lpstr>
      <vt:lpstr>Презентация PowerPoint</vt:lpstr>
      <vt:lpstr>Назови числа. Запомни! Звук «Д», в этих словах, цифрах не произносится.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Н</dc:title>
  <dc:creator>Бойкова О. В.</dc:creator>
  <cp:lastModifiedBy>user</cp:lastModifiedBy>
  <cp:revision>60</cp:revision>
  <dcterms:created xsi:type="dcterms:W3CDTF">2010-06-22T13:21:43Z</dcterms:created>
  <dcterms:modified xsi:type="dcterms:W3CDTF">2018-11-15T08:51:38Z</dcterms:modified>
</cp:coreProperties>
</file>