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64" r:id="rId4"/>
    <p:sldId id="268" r:id="rId5"/>
    <p:sldId id="271" r:id="rId6"/>
    <p:sldId id="269" r:id="rId7"/>
    <p:sldId id="270" r:id="rId8"/>
    <p:sldId id="272" r:id="rId9"/>
    <p:sldId id="259" r:id="rId10"/>
    <p:sldId id="260" r:id="rId11"/>
    <p:sldId id="273" r:id="rId12"/>
    <p:sldId id="274" r:id="rId13"/>
    <p:sldId id="275" r:id="rId14"/>
    <p:sldId id="276" r:id="rId15"/>
    <p:sldId id="258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4C7A2B4-F134-4DE5-83E6-0DFC18D0AA64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AD08F0C-FD93-47B7-B649-3905F869E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431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EDE20-3E47-45AC-9463-8B287FCF097B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F76F8-34E6-4C9B-9505-2E95F8C8A3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31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F3B1D-2C82-4D4D-A47D-0117BBC01E2E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A80B3-F5F2-4A5E-9D01-3338BA159A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570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71982-534D-4051-B022-5B494B2CC5DF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01495-6BAD-49F4-97DA-AD495D1B2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160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55A530-7552-4A9D-9E97-ED796F524A5C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6A49B1-2AC3-45E1-992E-0CBED2F05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150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09D01-E713-4C32-BE73-598BFD3CDA89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40A29-42A9-41E5-B955-055D12172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503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AD1C2C-3157-48AA-BC81-D8F54C188062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A9D0C3-A58E-41DC-959F-B7F8AB5192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606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7950E-815C-402B-9D23-3D92BBF7AF1D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40A49-955C-4F70-A83F-A0BEAC67A9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711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08B85-EA5E-45BB-BB54-28D58DB4C83A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4760-763B-4A03-B2B7-03EE5A2A83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783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E2A00D-5CF2-4386-A20C-C0AA55DB81F4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89073C-CEA2-48A5-B670-8A9D447D2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49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E878776-5A00-4966-A63A-737CC1B72CF3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87AEE63-9426-4D46-A3F3-D0CCFEC2C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062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27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FE68215-3D7B-422F-B4BC-25F6A43D38CD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151B4D5-6370-4A9A-BE5D-E55B6490E9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55" r:id="rId2"/>
    <p:sldLayoutId id="2147484062" r:id="rId3"/>
    <p:sldLayoutId id="2147484056" r:id="rId4"/>
    <p:sldLayoutId id="2147484063" r:id="rId5"/>
    <p:sldLayoutId id="2147484057" r:id="rId6"/>
    <p:sldLayoutId id="2147484058" r:id="rId7"/>
    <p:sldLayoutId id="2147484064" r:id="rId8"/>
    <p:sldLayoutId id="2147484065" r:id="rId9"/>
    <p:sldLayoutId id="2147484059" r:id="rId10"/>
    <p:sldLayoutId id="21474840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7320" y="1052736"/>
            <a:ext cx="7632848" cy="2547714"/>
          </a:xfrm>
        </p:spPr>
        <p:txBody>
          <a:bodyPr>
            <a:noAutofit/>
          </a:bodyPr>
          <a:lstStyle/>
          <a:p>
            <a:pPr algn="l"/>
            <a:r>
              <a:rPr lang="ru-RU" sz="6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 звуков </a:t>
            </a:r>
            <a:r>
              <a:rPr lang="ru-RU" sz="6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6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- З»</a:t>
            </a:r>
            <a:endParaRPr lang="ru-RU" sz="66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805264"/>
            <a:ext cx="8028384" cy="8763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Сурдопедагог </a:t>
            </a:r>
            <a:r>
              <a:rPr lang="ru-RU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Тибилова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Л.Д.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37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Admin\Мои документы\картинки потемам\все животные\заяц под кусто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5"/>
            <a:ext cx="1643074" cy="1285885"/>
          </a:xfrm>
          <a:prstGeom prst="roundRect">
            <a:avLst/>
          </a:prstGeom>
          <a:noFill/>
        </p:spPr>
      </p:pic>
      <p:pic>
        <p:nvPicPr>
          <p:cNvPr id="23556" name="Picture 4" descr="C:\Documents and Settings\Admin\Мои документы\картинки потемам\все животные\лиса поймала мышку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1357298"/>
            <a:ext cx="1571636" cy="1357322"/>
          </a:xfrm>
          <a:prstGeom prst="roundRect">
            <a:avLst/>
          </a:prstGeom>
          <a:noFill/>
        </p:spPr>
      </p:pic>
      <p:pic>
        <p:nvPicPr>
          <p:cNvPr id="23557" name="Picture 5" descr="C:\Documents and Settings\Admin\Мои документы\картинки потемам\все животные\соба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3429000"/>
            <a:ext cx="1600200" cy="1357322"/>
          </a:xfrm>
          <a:prstGeom prst="roundRect">
            <a:avLst/>
          </a:prstGeom>
          <a:noFill/>
        </p:spPr>
      </p:pic>
      <p:pic>
        <p:nvPicPr>
          <p:cNvPr id="23558" name="Picture 6" descr="C:\Documents and Settings\Admin\Мои документы\картинки потемам\птицы\сорока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514" y="3511548"/>
            <a:ext cx="1500198" cy="1562103"/>
          </a:xfrm>
          <a:prstGeom prst="roundRect">
            <a:avLst/>
          </a:prstGeom>
          <a:noFill/>
        </p:spPr>
      </p:pic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357188" y="0"/>
            <a:ext cx="8501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           </a:t>
            </a:r>
            <a:endParaRPr lang="ru-RU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4" name="TextBox 8"/>
          <p:cNvSpPr txBox="1">
            <a:spLocks noChangeArrowheads="1"/>
          </p:cNvSpPr>
          <p:nvPr/>
        </p:nvSpPr>
        <p:spPr bwMode="auto">
          <a:xfrm>
            <a:off x="2214563" y="1714500"/>
            <a:ext cx="2141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трусливый</a:t>
            </a:r>
          </a:p>
        </p:txBody>
      </p:sp>
      <p:sp>
        <p:nvSpPr>
          <p:cNvPr id="9225" name="TextBox 9"/>
          <p:cNvSpPr txBox="1">
            <a:spLocks noChangeArrowheads="1"/>
          </p:cNvSpPr>
          <p:nvPr/>
        </p:nvSpPr>
        <p:spPr bwMode="auto">
          <a:xfrm>
            <a:off x="5000625" y="1714500"/>
            <a:ext cx="2071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хитрая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7" name="TextBox 11"/>
          <p:cNvSpPr txBox="1">
            <a:spLocks noChangeArrowheads="1"/>
          </p:cNvSpPr>
          <p:nvPr/>
        </p:nvSpPr>
        <p:spPr bwMode="auto">
          <a:xfrm>
            <a:off x="5643563" y="4000500"/>
            <a:ext cx="1357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злая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8" name="TextBox 13"/>
          <p:cNvSpPr txBox="1">
            <a:spLocks noChangeArrowheads="1"/>
          </p:cNvSpPr>
          <p:nvPr/>
        </p:nvSpPr>
        <p:spPr bwMode="auto">
          <a:xfrm>
            <a:off x="2296269" y="3996928"/>
            <a:ext cx="3571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болтливая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3" name="TextBox 14"/>
          <p:cNvSpPr txBox="1">
            <a:spLocks noChangeArrowheads="1"/>
          </p:cNvSpPr>
          <p:nvPr/>
        </p:nvSpPr>
        <p:spPr bwMode="auto">
          <a:xfrm>
            <a:off x="2428875" y="476250"/>
            <a:ext cx="40719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Кто ли́шний?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92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/>
      <p:bldP spid="9225" grpId="0"/>
      <p:bldP spid="9227" grpId="0"/>
      <p:bldP spid="92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Образуй от имён существительных прилагательные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1700808"/>
            <a:ext cx="28803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rgbClr val="333399"/>
                </a:solidFill>
              </a:rPr>
              <a:t>Берёза  –</a:t>
            </a:r>
          </a:p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rgbClr val="333399"/>
                </a:solidFill>
              </a:rPr>
              <a:t>Сосна    –  </a:t>
            </a:r>
          </a:p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rgbClr val="333399"/>
                </a:solidFill>
              </a:rPr>
              <a:t>Воздух  –</a:t>
            </a:r>
          </a:p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rgbClr val="333399"/>
                </a:solidFill>
              </a:rPr>
              <a:t>Стекло  –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79912" y="1850921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берёзовый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88296" y="2865130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сосновый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8296" y="3729226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воздушный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88296" y="4653136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стеклянный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19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122682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Закончи предложения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1274857"/>
            <a:ext cx="7344816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rgbClr val="C00000"/>
                </a:solidFill>
              </a:rPr>
              <a:t>Осенью листья жёлтые, </a:t>
            </a:r>
          </a:p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rgbClr val="C00000"/>
                </a:solidFill>
              </a:rPr>
              <a:t>а летом 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3848" y="2361074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зелёные.</a:t>
            </a:r>
            <a:endParaRPr lang="ru-RU" sz="4000" b="1" dirty="0">
              <a:solidFill>
                <a:srgbClr val="00B050"/>
              </a:solidFill>
            </a:endParaRPr>
          </a:p>
        </p:txBody>
      </p:sp>
      <p:pic>
        <p:nvPicPr>
          <p:cNvPr id="9" name="Picture 2" descr="http://mistergid.ru/image/upload/2011-08-07/330026694634_1263575262_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4" y="3432595"/>
            <a:ext cx="3337327" cy="2300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Иллюстрация № 5 к книге &quot;Рассказы по картинкам: Времена года&quot;, фотография, изображение, картин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32596"/>
            <a:ext cx="3200090" cy="219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9766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Назови слова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противоположные по значению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1700808"/>
            <a:ext cx="33843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rgbClr val="333399"/>
                </a:solidFill>
              </a:rPr>
              <a:t>Чистый    –</a:t>
            </a:r>
          </a:p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rgbClr val="333399"/>
                </a:solidFill>
              </a:rPr>
              <a:t>Зло           –  </a:t>
            </a:r>
          </a:p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rgbClr val="333399"/>
                </a:solidFill>
              </a:rPr>
              <a:t>Зима         –</a:t>
            </a:r>
          </a:p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rgbClr val="333399"/>
                </a:solidFill>
              </a:rPr>
              <a:t>Сильный  –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79912" y="1850921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грязный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88296" y="2865130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добро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8296" y="3729226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лето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88296" y="4653136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слабый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987824" y="5685080"/>
            <a:ext cx="6156176" cy="1143000"/>
          </a:xfrm>
          <a:prstGeom prst="rect">
            <a:avLst/>
          </a:prstGeom>
        </p:spPr>
        <p:txBody>
          <a:bodyPr vert="horz" rtlCol="0" anchor="ctr">
            <a:normAutofit fontScale="7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Составь с прилагательными словосочетания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25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Слушай и повторяй сочетания фраз.</a:t>
            </a:r>
            <a:endParaRPr lang="ru-RU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700808"/>
            <a:ext cx="90364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Красная роза,</a:t>
            </a:r>
            <a:r>
              <a:rPr lang="ru-RU" sz="4000" b="1" dirty="0" smtClean="0">
                <a:solidFill>
                  <a:srgbClr val="333399"/>
                </a:solidFill>
              </a:rPr>
              <a:t>   </a:t>
            </a: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серый заяц, </a:t>
            </a:r>
            <a:r>
              <a:rPr lang="ru-RU" sz="4000" b="1" dirty="0" smtClean="0">
                <a:solidFill>
                  <a:srgbClr val="002060"/>
                </a:solidFill>
              </a:rPr>
              <a:t>высокий забор,</a:t>
            </a:r>
            <a:r>
              <a:rPr lang="ru-RU" sz="4000" b="1" dirty="0" smtClean="0">
                <a:solidFill>
                  <a:srgbClr val="FF0000"/>
                </a:solidFill>
              </a:rPr>
              <a:t>   </a:t>
            </a:r>
            <a:r>
              <a:rPr lang="ru-RU" sz="4000" b="1" dirty="0" smtClean="0">
                <a:solidFill>
                  <a:srgbClr val="FFCC00"/>
                </a:solidFill>
              </a:rPr>
              <a:t>интересный рассказ, </a:t>
            </a:r>
            <a:r>
              <a:rPr lang="ru-RU" sz="4000" b="1" dirty="0" smtClean="0">
                <a:solidFill>
                  <a:srgbClr val="333399"/>
                </a:solidFill>
              </a:rPr>
              <a:t> 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содержание рассказа, </a:t>
            </a:r>
            <a:r>
              <a:rPr lang="ru-RU" sz="4000" b="1" dirty="0" smtClean="0">
                <a:solidFill>
                  <a:srgbClr val="7030A0"/>
                </a:solidFill>
              </a:rPr>
              <a:t>заботиться о старших,  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поздняя осень,</a:t>
            </a:r>
            <a:r>
              <a:rPr lang="ru-RU" sz="4000" b="1" dirty="0" smtClean="0">
                <a:solidFill>
                  <a:srgbClr val="333399"/>
                </a:solidFill>
              </a:rPr>
              <a:t>   </a:t>
            </a:r>
            <a:r>
              <a:rPr lang="ru-RU" sz="4000" b="1" dirty="0" smtClean="0">
                <a:solidFill>
                  <a:srgbClr val="00B050"/>
                </a:solidFill>
              </a:rPr>
              <a:t>выучи наизусть.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987824" y="5685080"/>
            <a:ext cx="6156176" cy="1143000"/>
          </a:xfrm>
          <a:prstGeom prst="rect">
            <a:avLst/>
          </a:prstGeom>
        </p:spPr>
        <p:txBody>
          <a:bodyPr vert="horz" rtlCol="0" anchor="ctr">
            <a:normAutofit fontScale="90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Составь предложения со словосочетаниями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29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642938" y="2428875"/>
            <a:ext cx="62865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800">
              <a:solidFill>
                <a:srgbClr val="002060"/>
              </a:solidFill>
              <a:cs typeface="Arial" charset="0"/>
            </a:endParaRPr>
          </a:p>
          <a:p>
            <a:pPr eaLnBrk="1" hangingPunct="1"/>
            <a:endParaRPr lang="ru-RU" sz="280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428625" y="3929063"/>
            <a:ext cx="6143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2.Хвойное дерево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642938" y="4714875"/>
            <a:ext cx="4643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3.Красивый цветок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642938" y="5572125"/>
            <a:ext cx="6000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4.Насекомое, которое прыгает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071563" y="785813"/>
          <a:ext cx="5905500" cy="2290761"/>
        </p:xfrm>
        <a:graphic>
          <a:graphicData uri="http://schemas.openxmlformats.org/drawingml/2006/table">
            <a:tbl>
              <a:tblPr/>
              <a:tblGrid>
                <a:gridCol w="531812"/>
                <a:gridCol w="695325"/>
                <a:gridCol w="695325"/>
                <a:gridCol w="695325"/>
                <a:gridCol w="695325"/>
                <a:gridCol w="695325"/>
                <a:gridCol w="695325"/>
                <a:gridCol w="696913"/>
                <a:gridCol w="504825"/>
              </a:tblGrid>
              <a:tr h="560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815" marR="628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815" marR="628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С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2815" marR="628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815" marR="628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815" marR="628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6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С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2815" marR="628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815" marR="628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2815" marR="628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815" marR="628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815" marR="628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815" marR="628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78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815" marR="628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815" marR="628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2815" marR="628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815" marR="628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815" marR="628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6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815" marR="628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815" marR="628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З</a:t>
                      </a:r>
                    </a:p>
                  </a:txBody>
                  <a:tcPr marL="62815" marR="628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815" marR="628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815" marR="628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815" marR="628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</a:p>
                  </a:txBody>
                  <a:tcPr marL="62815" marR="628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815" marR="628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28688" y="571500"/>
            <a:ext cx="342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/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к         о</a:t>
            </a:r>
            <a:r>
              <a:rPr lang="ru-RU" sz="2400"/>
              <a:t>            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571625" y="1214438"/>
            <a:ext cx="3429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/>
              <a:t>       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dirty="0"/>
              <a:t>              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     а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643063" y="1714500"/>
            <a:ext cx="3643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/>
              <a:t>        </a:t>
            </a:r>
            <a:r>
              <a:rPr lang="ru-RU" sz="2000"/>
              <a:t>о </a:t>
            </a:r>
            <a:r>
              <a:rPr lang="ru-RU" sz="2400"/>
              <a:t>             </a:t>
            </a:r>
            <a:r>
              <a:rPr lang="ru-RU" sz="2000"/>
              <a:t>а</a:t>
            </a:r>
            <a:r>
              <a:rPr lang="ru-RU" sz="2800"/>
              <a:t> 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500188" y="2571750"/>
            <a:ext cx="557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   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к      у                 н        е     ч          и     к</a:t>
            </a:r>
          </a:p>
        </p:txBody>
      </p:sp>
      <p:sp>
        <p:nvSpPr>
          <p:cNvPr id="12344" name="TextBox 17"/>
          <p:cNvSpPr txBox="1">
            <a:spLocks noChangeArrowheads="1"/>
          </p:cNvSpPr>
          <p:nvPr/>
        </p:nvSpPr>
        <p:spPr bwMode="auto">
          <a:xfrm>
            <a:off x="500063" y="3286125"/>
            <a:ext cx="6000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1.Туго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заплетённые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волосы.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45" name="TextBox 18"/>
          <p:cNvSpPr txBox="1">
            <a:spLocks noChangeArrowheads="1"/>
          </p:cNvSpPr>
          <p:nvPr/>
        </p:nvSpPr>
        <p:spPr bwMode="auto">
          <a:xfrm>
            <a:off x="857250" y="142875"/>
            <a:ext cx="685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5161" y="95780"/>
            <a:ext cx="6814433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Ответь на вопросы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57199" y="1484784"/>
            <a:ext cx="6119415" cy="8206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dirty="0" smtClean="0"/>
              <a:t>Где язык (кончик) при звуке «С»?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0" t="25000" r="32885" b="19001"/>
          <a:stretch/>
        </p:blipFill>
        <p:spPr bwMode="auto">
          <a:xfrm>
            <a:off x="6576615" y="1052736"/>
            <a:ext cx="2315865" cy="22322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523402" y="3804540"/>
            <a:ext cx="5987008" cy="8206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Где язык (кончик) </a:t>
            </a:r>
            <a:r>
              <a:rPr lang="ru-RU" dirty="0" smtClean="0"/>
              <a:t>при звуке «З»?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8" t="30172" r="45576" b="11806"/>
          <a:stretch/>
        </p:blipFill>
        <p:spPr bwMode="auto">
          <a:xfrm>
            <a:off x="6561246" y="3429000"/>
            <a:ext cx="2356696" cy="22660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2933877" y="6037312"/>
            <a:ext cx="5987008" cy="8206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/>
              <a:t>Чем похожи и различаются </a:t>
            </a:r>
            <a:r>
              <a:rPr lang="ru-RU" dirty="0"/>
              <a:t>звуки «С</a:t>
            </a:r>
            <a:r>
              <a:rPr lang="ru-RU" dirty="0" smtClean="0"/>
              <a:t>» и «З»?</a:t>
            </a:r>
          </a:p>
        </p:txBody>
      </p:sp>
    </p:spTree>
    <p:extLst>
      <p:ext uri="{BB962C8B-B14F-4D97-AF65-F5344CB8AC3E}">
        <p14:creationId xmlns:p14="http://schemas.microsoft.com/office/powerpoint/2010/main" val="61085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24853" y="95780"/>
            <a:ext cx="8892480" cy="167703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/>
            <a:r>
              <a:rPr lang="ru-RU" sz="4800" dirty="0" smtClean="0">
                <a:solidFill>
                  <a:srgbClr val="7030A0"/>
                </a:solidFill>
              </a:rPr>
              <a:t>Произнеси слоги.</a:t>
            </a:r>
          </a:p>
          <a:p>
            <a:pPr algn="ctr"/>
            <a:r>
              <a:rPr lang="ru-RU" sz="4800" dirty="0" smtClean="0">
                <a:solidFill>
                  <a:srgbClr val="7030A0"/>
                </a:solidFill>
              </a:rPr>
              <a:t>Говори звуки «С - З» правильно.</a:t>
            </a:r>
            <a:endParaRPr lang="ru-RU" sz="4800" dirty="0">
              <a:solidFill>
                <a:srgbClr val="7030A0"/>
              </a:solidFill>
            </a:endParaRPr>
          </a:p>
        </p:txBody>
      </p:sp>
      <p:grpSp>
        <p:nvGrpSpPr>
          <p:cNvPr id="7174" name="Группа 7173"/>
          <p:cNvGrpSpPr/>
          <p:nvPr/>
        </p:nvGrpSpPr>
        <p:grpSpPr>
          <a:xfrm>
            <a:off x="971600" y="2847098"/>
            <a:ext cx="7488832" cy="1734030"/>
            <a:chOff x="971600" y="2417969"/>
            <a:chExt cx="6408712" cy="1734030"/>
          </a:xfrm>
        </p:grpSpPr>
        <p:grpSp>
          <p:nvGrpSpPr>
            <p:cNvPr id="7173" name="Группа 7172"/>
            <p:cNvGrpSpPr/>
            <p:nvPr/>
          </p:nvGrpSpPr>
          <p:grpSpPr>
            <a:xfrm>
              <a:off x="971600" y="2417969"/>
              <a:ext cx="3530462" cy="1731111"/>
              <a:chOff x="971600" y="2417969"/>
              <a:chExt cx="3530462" cy="1731111"/>
            </a:xfrm>
          </p:grpSpPr>
          <p:cxnSp>
            <p:nvCxnSpPr>
              <p:cNvPr id="10" name="Соединительная линия уступом 9"/>
              <p:cNvCxnSpPr/>
              <p:nvPr/>
            </p:nvCxnSpPr>
            <p:spPr>
              <a:xfrm flipV="1">
                <a:off x="1761618" y="3287122"/>
                <a:ext cx="1370222" cy="432048"/>
              </a:xfrm>
              <a:prstGeom prst="bentConnector3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169" name="Группа 7168"/>
              <p:cNvGrpSpPr/>
              <p:nvPr/>
            </p:nvGrpSpPr>
            <p:grpSpPr>
              <a:xfrm>
                <a:off x="971600" y="2417969"/>
                <a:ext cx="3530462" cy="1731111"/>
                <a:chOff x="971600" y="2417969"/>
                <a:chExt cx="3530462" cy="1731111"/>
              </a:xfrm>
            </p:grpSpPr>
            <p:cxnSp>
              <p:nvCxnSpPr>
                <p:cNvPr id="7" name="Соединительная линия уступом 6"/>
                <p:cNvCxnSpPr/>
                <p:nvPr/>
              </p:nvCxnSpPr>
              <p:spPr>
                <a:xfrm flipV="1">
                  <a:off x="3131840" y="2417969"/>
                  <a:ext cx="1370222" cy="432048"/>
                </a:xfrm>
                <a:prstGeom prst="bentConnector3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" name="Соединительная линия уступом 2"/>
                <p:cNvCxnSpPr/>
                <p:nvPr/>
              </p:nvCxnSpPr>
              <p:spPr>
                <a:xfrm flipV="1">
                  <a:off x="971600" y="3717032"/>
                  <a:ext cx="1440160" cy="432048"/>
                </a:xfrm>
                <a:prstGeom prst="bentConnector3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Соединительная линия уступом 10"/>
                <p:cNvCxnSpPr/>
                <p:nvPr/>
              </p:nvCxnSpPr>
              <p:spPr>
                <a:xfrm flipV="1">
                  <a:off x="2446729" y="2852936"/>
                  <a:ext cx="1370222" cy="432048"/>
                </a:xfrm>
                <a:prstGeom prst="bentConnector3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2" name="Группа 41"/>
            <p:cNvGrpSpPr/>
            <p:nvPr/>
          </p:nvGrpSpPr>
          <p:grpSpPr>
            <a:xfrm flipH="1">
              <a:off x="3849850" y="2420888"/>
              <a:ext cx="3530462" cy="1731111"/>
              <a:chOff x="971600" y="2417969"/>
              <a:chExt cx="3530462" cy="1731111"/>
            </a:xfrm>
          </p:grpSpPr>
          <p:cxnSp>
            <p:nvCxnSpPr>
              <p:cNvPr id="43" name="Соединительная линия уступом 42"/>
              <p:cNvCxnSpPr/>
              <p:nvPr/>
            </p:nvCxnSpPr>
            <p:spPr>
              <a:xfrm flipV="1">
                <a:off x="1761618" y="3287122"/>
                <a:ext cx="1370222" cy="432048"/>
              </a:xfrm>
              <a:prstGeom prst="bentConnector3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" name="Группа 43"/>
              <p:cNvGrpSpPr/>
              <p:nvPr/>
            </p:nvGrpSpPr>
            <p:grpSpPr>
              <a:xfrm>
                <a:off x="971600" y="2417969"/>
                <a:ext cx="3530462" cy="1731111"/>
                <a:chOff x="971600" y="2417969"/>
                <a:chExt cx="3530462" cy="1731111"/>
              </a:xfrm>
            </p:grpSpPr>
            <p:cxnSp>
              <p:nvCxnSpPr>
                <p:cNvPr id="45" name="Соединительная линия уступом 44"/>
                <p:cNvCxnSpPr/>
                <p:nvPr/>
              </p:nvCxnSpPr>
              <p:spPr>
                <a:xfrm flipV="1">
                  <a:off x="3131840" y="2417969"/>
                  <a:ext cx="1370222" cy="432048"/>
                </a:xfrm>
                <a:prstGeom prst="bentConnector3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Соединительная линия уступом 45"/>
                <p:cNvCxnSpPr/>
                <p:nvPr/>
              </p:nvCxnSpPr>
              <p:spPr>
                <a:xfrm flipV="1">
                  <a:off x="971600" y="3717032"/>
                  <a:ext cx="1440160" cy="432048"/>
                </a:xfrm>
                <a:prstGeom prst="bentConnector3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Соединительная линия уступом 46"/>
                <p:cNvCxnSpPr/>
                <p:nvPr/>
              </p:nvCxnSpPr>
              <p:spPr>
                <a:xfrm flipV="1">
                  <a:off x="2446729" y="2852936"/>
                  <a:ext cx="1370222" cy="432048"/>
                </a:xfrm>
                <a:prstGeom prst="bentConnector3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9" name="Прямоугольник 48"/>
          <p:cNvSpPr/>
          <p:nvPr/>
        </p:nvSpPr>
        <p:spPr>
          <a:xfrm>
            <a:off x="773967" y="3933056"/>
            <a:ext cx="11521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uLnTx/>
                <a:uFillTx/>
              </a:rPr>
              <a:t>СИ</a:t>
            </a:r>
            <a:endParaRPr kumimoji="0" lang="ru-RU" sz="40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uLnTx/>
              <a:uFillTx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691680" y="3501008"/>
            <a:ext cx="11521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uLnTx/>
                <a:uFillTx/>
              </a:rPr>
              <a:t>СУ</a:t>
            </a:r>
            <a:endParaRPr kumimoji="0" lang="ru-RU" sz="40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uLnTx/>
              <a:uFillTx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275856" y="2636912"/>
            <a:ext cx="11521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uLnTx/>
                <a:uFillTx/>
              </a:rPr>
              <a:t>СА</a:t>
            </a:r>
            <a:endParaRPr kumimoji="0" lang="ru-RU" sz="40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uLnTx/>
              <a:uFillTx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483768" y="3130381"/>
            <a:ext cx="11521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uLnTx/>
                <a:uFillTx/>
              </a:rPr>
              <a:t>СО</a:t>
            </a:r>
            <a:endParaRPr kumimoji="0" lang="ru-RU" sz="40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uLnTx/>
              <a:uFillTx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004048" y="2649106"/>
            <a:ext cx="11521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uLnTx/>
                <a:uFillTx/>
              </a:rPr>
              <a:t>ЗА</a:t>
            </a:r>
            <a:endParaRPr kumimoji="0" lang="ru-RU" sz="40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uLnTx/>
              <a:uFillTx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796136" y="3068960"/>
            <a:ext cx="11521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uLnTx/>
                <a:uFillTx/>
              </a:rPr>
              <a:t>ЗО</a:t>
            </a:r>
            <a:endParaRPr kumimoji="0" lang="ru-RU" sz="40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uLnTx/>
              <a:uFillTx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660232" y="3501008"/>
            <a:ext cx="11521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uLnTx/>
                <a:uFillTx/>
              </a:rPr>
              <a:t>ЗУ</a:t>
            </a:r>
            <a:endParaRPr kumimoji="0" lang="ru-RU" sz="40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uLnTx/>
              <a:uFillTx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521506" y="3933056"/>
            <a:ext cx="11521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uLnTx/>
                <a:uFillTx/>
              </a:rPr>
              <a:t>ЗИ</a:t>
            </a:r>
            <a:endParaRPr kumimoji="0" lang="ru-RU" sz="40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uild="allAtOnce"/>
      <p:bldP spid="50" grpId="0" build="allAtOnce"/>
      <p:bldP spid="51" grpId="0" build="allAtOnce"/>
      <p:bldP spid="52" grpId="0" build="allAtOnce"/>
      <p:bldP spid="53" grpId="0" build="allAtOnce"/>
      <p:bldP spid="54" grpId="0" build="allAtOnce"/>
      <p:bldP spid="55" grpId="0" build="allAtOnce"/>
      <p:bldP spid="56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24853" y="95780"/>
            <a:ext cx="8892480" cy="167703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/>
            <a:r>
              <a:rPr lang="ru-RU" sz="4800" dirty="0" smtClean="0">
                <a:solidFill>
                  <a:srgbClr val="7030A0"/>
                </a:solidFill>
              </a:rPr>
              <a:t>Произнеси слоги.</a:t>
            </a:r>
          </a:p>
          <a:p>
            <a:pPr algn="ctr"/>
            <a:r>
              <a:rPr lang="ru-RU" sz="4800" dirty="0" smtClean="0">
                <a:solidFill>
                  <a:srgbClr val="7030A0"/>
                </a:solidFill>
              </a:rPr>
              <a:t>Говори звуки «С - З» правильно.</a:t>
            </a:r>
            <a:endParaRPr lang="ru-RU" sz="4800" dirty="0">
              <a:solidFill>
                <a:srgbClr val="7030A0"/>
              </a:solidFill>
            </a:endParaRPr>
          </a:p>
        </p:txBody>
      </p:sp>
      <p:grpSp>
        <p:nvGrpSpPr>
          <p:cNvPr id="7174" name="Группа 7173"/>
          <p:cNvGrpSpPr/>
          <p:nvPr/>
        </p:nvGrpSpPr>
        <p:grpSpPr>
          <a:xfrm>
            <a:off x="224853" y="2132856"/>
            <a:ext cx="8667627" cy="2448272"/>
            <a:chOff x="971600" y="2417969"/>
            <a:chExt cx="6408712" cy="1734030"/>
          </a:xfrm>
        </p:grpSpPr>
        <p:grpSp>
          <p:nvGrpSpPr>
            <p:cNvPr id="7173" name="Группа 7172"/>
            <p:cNvGrpSpPr/>
            <p:nvPr/>
          </p:nvGrpSpPr>
          <p:grpSpPr>
            <a:xfrm>
              <a:off x="971600" y="2417969"/>
              <a:ext cx="3530462" cy="1731111"/>
              <a:chOff x="971600" y="2417969"/>
              <a:chExt cx="3530462" cy="1731111"/>
            </a:xfrm>
          </p:grpSpPr>
          <p:cxnSp>
            <p:nvCxnSpPr>
              <p:cNvPr id="10" name="Соединительная линия уступом 9"/>
              <p:cNvCxnSpPr/>
              <p:nvPr/>
            </p:nvCxnSpPr>
            <p:spPr>
              <a:xfrm flipV="1">
                <a:off x="1761618" y="3287122"/>
                <a:ext cx="1370222" cy="432048"/>
              </a:xfrm>
              <a:prstGeom prst="bentConnector3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169" name="Группа 7168"/>
              <p:cNvGrpSpPr/>
              <p:nvPr/>
            </p:nvGrpSpPr>
            <p:grpSpPr>
              <a:xfrm>
                <a:off x="971600" y="2417969"/>
                <a:ext cx="3530462" cy="1731111"/>
                <a:chOff x="971600" y="2417969"/>
                <a:chExt cx="3530462" cy="1731111"/>
              </a:xfrm>
            </p:grpSpPr>
            <p:cxnSp>
              <p:nvCxnSpPr>
                <p:cNvPr id="7" name="Соединительная линия уступом 6"/>
                <p:cNvCxnSpPr/>
                <p:nvPr/>
              </p:nvCxnSpPr>
              <p:spPr>
                <a:xfrm flipV="1">
                  <a:off x="3131840" y="2417969"/>
                  <a:ext cx="1370222" cy="432048"/>
                </a:xfrm>
                <a:prstGeom prst="bentConnector3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" name="Соединительная линия уступом 2"/>
                <p:cNvCxnSpPr/>
                <p:nvPr/>
              </p:nvCxnSpPr>
              <p:spPr>
                <a:xfrm flipV="1">
                  <a:off x="971600" y="3717032"/>
                  <a:ext cx="1440160" cy="432048"/>
                </a:xfrm>
                <a:prstGeom prst="bentConnector3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Соединительная линия уступом 10"/>
                <p:cNvCxnSpPr/>
                <p:nvPr/>
              </p:nvCxnSpPr>
              <p:spPr>
                <a:xfrm flipV="1">
                  <a:off x="2446729" y="2852936"/>
                  <a:ext cx="1370222" cy="432048"/>
                </a:xfrm>
                <a:prstGeom prst="bentConnector3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2" name="Группа 41"/>
            <p:cNvGrpSpPr/>
            <p:nvPr/>
          </p:nvGrpSpPr>
          <p:grpSpPr>
            <a:xfrm flipH="1">
              <a:off x="3849850" y="2420888"/>
              <a:ext cx="3530462" cy="1731111"/>
              <a:chOff x="971600" y="2417969"/>
              <a:chExt cx="3530462" cy="1731111"/>
            </a:xfrm>
          </p:grpSpPr>
          <p:cxnSp>
            <p:nvCxnSpPr>
              <p:cNvPr id="43" name="Соединительная линия уступом 42"/>
              <p:cNvCxnSpPr/>
              <p:nvPr/>
            </p:nvCxnSpPr>
            <p:spPr>
              <a:xfrm flipV="1">
                <a:off x="1761618" y="3287122"/>
                <a:ext cx="1370222" cy="432048"/>
              </a:xfrm>
              <a:prstGeom prst="bentConnector3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" name="Группа 43"/>
              <p:cNvGrpSpPr/>
              <p:nvPr/>
            </p:nvGrpSpPr>
            <p:grpSpPr>
              <a:xfrm>
                <a:off x="971600" y="2417969"/>
                <a:ext cx="3530462" cy="1731111"/>
                <a:chOff x="971600" y="2417969"/>
                <a:chExt cx="3530462" cy="1731111"/>
              </a:xfrm>
            </p:grpSpPr>
            <p:cxnSp>
              <p:nvCxnSpPr>
                <p:cNvPr id="45" name="Соединительная линия уступом 44"/>
                <p:cNvCxnSpPr/>
                <p:nvPr/>
              </p:nvCxnSpPr>
              <p:spPr>
                <a:xfrm flipV="1">
                  <a:off x="3131840" y="2417969"/>
                  <a:ext cx="1370222" cy="432048"/>
                </a:xfrm>
                <a:prstGeom prst="bentConnector3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Соединительная линия уступом 45"/>
                <p:cNvCxnSpPr/>
                <p:nvPr/>
              </p:nvCxnSpPr>
              <p:spPr>
                <a:xfrm flipV="1">
                  <a:off x="971600" y="3717032"/>
                  <a:ext cx="1440160" cy="432048"/>
                </a:xfrm>
                <a:prstGeom prst="bentConnector3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Соединительная линия уступом 46"/>
                <p:cNvCxnSpPr/>
                <p:nvPr/>
              </p:nvCxnSpPr>
              <p:spPr>
                <a:xfrm flipV="1">
                  <a:off x="2446729" y="2852936"/>
                  <a:ext cx="1370222" cy="432048"/>
                </a:xfrm>
                <a:prstGeom prst="bentConnector3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9" name="Прямоугольник 48"/>
          <p:cNvSpPr/>
          <p:nvPr/>
        </p:nvSpPr>
        <p:spPr>
          <a:xfrm>
            <a:off x="-36512" y="3933056"/>
            <a:ext cx="131453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uLnTx/>
                <a:uFillTx/>
              </a:rPr>
              <a:t>АСИ</a:t>
            </a:r>
            <a:endParaRPr kumimoji="0" lang="ru-RU" sz="40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uLnTx/>
              <a:uFillTx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27584" y="3356992"/>
            <a:ext cx="15841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uLnTx/>
                <a:uFillTx/>
              </a:rPr>
              <a:t>АСУ</a:t>
            </a:r>
            <a:endParaRPr kumimoji="0" lang="ru-RU" sz="40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uLnTx/>
              <a:uFillTx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771800" y="2136977"/>
            <a:ext cx="13681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uLnTx/>
                <a:uFillTx/>
              </a:rPr>
              <a:t>АСА</a:t>
            </a:r>
            <a:endParaRPr kumimoji="0" lang="ru-RU" sz="40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uLnTx/>
              <a:uFillTx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763688" y="2775569"/>
            <a:ext cx="15841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uLnTx/>
                <a:uFillTx/>
              </a:rPr>
              <a:t>АСО</a:t>
            </a:r>
            <a:endParaRPr kumimoji="0" lang="ru-RU" sz="40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uLnTx/>
              <a:uFillTx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004048" y="2123491"/>
            <a:ext cx="12961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uLnTx/>
                <a:uFillTx/>
              </a:rPr>
              <a:t>АЗА</a:t>
            </a:r>
            <a:endParaRPr kumimoji="0" lang="ru-RU" sz="40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uLnTx/>
              <a:uFillTx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796136" y="2755969"/>
            <a:ext cx="151611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uLnTx/>
                <a:uFillTx/>
              </a:rPr>
              <a:t>АЗО</a:t>
            </a:r>
            <a:endParaRPr kumimoji="0" lang="ru-RU" sz="40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uLnTx/>
              <a:uFillTx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588224" y="3369186"/>
            <a:ext cx="17281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uLnTx/>
                <a:uFillTx/>
              </a:rPr>
              <a:t>АЗУ</a:t>
            </a:r>
            <a:endParaRPr kumimoji="0" lang="ru-RU" sz="40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uLnTx/>
              <a:uFillTx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850147" y="3933056"/>
            <a:ext cx="140237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uLnTx/>
                <a:uFillTx/>
              </a:rPr>
              <a:t>АЗИ</a:t>
            </a:r>
            <a:endParaRPr kumimoji="0" lang="ru-RU" sz="40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08712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uild="allAtOnce"/>
      <p:bldP spid="50" grpId="0" build="allAtOnce"/>
      <p:bldP spid="51" grpId="0" build="allAtOnce"/>
      <p:bldP spid="52" grpId="0" build="allAtOnce"/>
      <p:bldP spid="53" grpId="0" build="allAtOnce"/>
      <p:bldP spid="54" grpId="0" build="allAtOnce"/>
      <p:bldP spid="55" grpId="0" build="allAtOnce"/>
      <p:bldP spid="5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Составь </a:t>
            </a:r>
            <a:r>
              <a:rPr lang="ru-RU" dirty="0" smtClean="0">
                <a:solidFill>
                  <a:srgbClr val="7030A0"/>
                </a:solidFill>
              </a:rPr>
              <a:t>слова</a:t>
            </a:r>
            <a:r>
              <a:rPr lang="ru-RU" b="1" dirty="0" smtClean="0">
                <a:solidFill>
                  <a:srgbClr val="7030A0"/>
                </a:solidFill>
              </a:rPr>
              <a:t>.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Назови получившееся слово.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24847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						сесть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						стелить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	</a:t>
            </a:r>
            <a:r>
              <a:rPr lang="ru-RU" b="1" dirty="0" smtClean="0">
                <a:solidFill>
                  <a:srgbClr val="0070C0"/>
                </a:solidFill>
              </a:rPr>
              <a:t>					солить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</a:t>
            </a:r>
            <a:r>
              <a:rPr lang="ru-RU" b="1" dirty="0" smtClean="0">
                <a:solidFill>
                  <a:srgbClr val="FF0000"/>
                </a:solidFill>
              </a:rPr>
              <a:t>З</a:t>
            </a:r>
            <a:r>
              <a:rPr lang="ru-RU" b="1" dirty="0" smtClean="0">
                <a:solidFill>
                  <a:srgbClr val="0070C0"/>
                </a:solidFill>
              </a:rPr>
              <a:t>А	       				мести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	</a:t>
            </a:r>
            <a:r>
              <a:rPr lang="ru-RU" b="1" dirty="0" smtClean="0">
                <a:solidFill>
                  <a:srgbClr val="0070C0"/>
                </a:solidFill>
              </a:rPr>
              <a:t>					просить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	</a:t>
            </a:r>
            <a:r>
              <a:rPr lang="ru-RU" b="1" dirty="0" smtClean="0">
                <a:solidFill>
                  <a:srgbClr val="0070C0"/>
                </a:solidFill>
              </a:rPr>
              <a:t>					нести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	</a:t>
            </a:r>
            <a:r>
              <a:rPr lang="ru-RU" b="1" dirty="0" smtClean="0">
                <a:solidFill>
                  <a:srgbClr val="0070C0"/>
                </a:solidFill>
              </a:rPr>
              <a:t>					навес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835696" y="2636912"/>
            <a:ext cx="4032448" cy="64979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1835696" y="3068960"/>
            <a:ext cx="4032448" cy="28803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835696" y="3473517"/>
            <a:ext cx="403244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835696" y="3543298"/>
            <a:ext cx="4032448" cy="37378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835696" y="2132856"/>
            <a:ext cx="4032448" cy="108012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835696" y="3645024"/>
            <a:ext cx="4032448" cy="7475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835696" y="3717032"/>
            <a:ext cx="4032448" cy="108012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0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Составь </a:t>
            </a:r>
            <a:r>
              <a:rPr lang="ru-RU" dirty="0" smtClean="0">
                <a:solidFill>
                  <a:srgbClr val="7030A0"/>
                </a:solidFill>
              </a:rPr>
              <a:t>слова</a:t>
            </a:r>
            <a:r>
              <a:rPr lang="ru-RU" b="1" dirty="0" smtClean="0">
                <a:solidFill>
                  <a:srgbClr val="7030A0"/>
                </a:solidFill>
              </a:rPr>
              <a:t>.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Назови получившееся слово.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24847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						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вязать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						светить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					нести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  </a:t>
            </a:r>
            <a:r>
              <a:rPr lang="ru-RU" b="1" dirty="0" smtClean="0">
                <a:solidFill>
                  <a:srgbClr val="FF0000"/>
                </a:solidFill>
              </a:rPr>
              <a:t>З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А	       				возить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					носить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					стелить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					сорить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835696" y="2636912"/>
            <a:ext cx="4032448" cy="64979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1835696" y="3068960"/>
            <a:ext cx="4032448" cy="28803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835696" y="3473517"/>
            <a:ext cx="403244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835696" y="3543298"/>
            <a:ext cx="4032448" cy="37378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835696" y="2132856"/>
            <a:ext cx="4032448" cy="108012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835696" y="3645024"/>
            <a:ext cx="4032448" cy="74757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835696" y="3717032"/>
            <a:ext cx="4032448" cy="108012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92840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 descr="http://mistergid.ru/image/upload/2011-08-07/330026694634_1263575262_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4075113"/>
            <a:ext cx="386873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Иллюстрация № 5 к книге &quot;Рассказы по картинкам: Времена года&quot;, фотография, изображение, карти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4127500"/>
            <a:ext cx="374015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Иллюстрация № 4 к книге &quot;Рассказы по картинкам: Времена года&quot;, фотография, изображение, картин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1357313"/>
            <a:ext cx="3868737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 descr="Иллюстрация № 3 к книге &quot;Рассказы по картинкам: Времена года&quot;, фотография, изображение, картин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1484313"/>
            <a:ext cx="3646487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Назови времена года со звуками «С - З»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6577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Назови картинки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230425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763" y="1784226"/>
            <a:ext cx="19621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403" y="1628800"/>
            <a:ext cx="2385053" cy="1788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2208245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627" y="4017142"/>
            <a:ext cx="1585058" cy="1572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48040"/>
            <a:ext cx="2118834" cy="1701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274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Admin\Мои документы\картинки потемам\птицы\сойка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1285860"/>
            <a:ext cx="1214446" cy="1285884"/>
          </a:xfrm>
          <a:prstGeom prst="cloudCallout">
            <a:avLst/>
          </a:prstGeom>
          <a:noFill/>
          <a:ln>
            <a:solidFill>
              <a:srgbClr val="00B0F0"/>
            </a:solidFill>
            <a:prstDash val="dashDot"/>
          </a:ln>
        </p:spPr>
      </p:pic>
      <p:pic>
        <p:nvPicPr>
          <p:cNvPr id="22531" name="Picture 3" descr="C:\Documents and Settings\Admin\Мои документы\картинки потемам\птицы\со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143248"/>
            <a:ext cx="1190625" cy="1271589"/>
          </a:xfrm>
          <a:prstGeom prst="cloudCallou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22532" name="Picture 4" descr="C:\Documents and Settings\Admin\Мои документы\картинки потемам\птицы\клёс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4500570"/>
            <a:ext cx="1143000" cy="1328739"/>
          </a:xfrm>
          <a:prstGeom prst="cloudCallout">
            <a:avLst/>
          </a:prstGeom>
          <a:noFill/>
          <a:ln>
            <a:solidFill>
              <a:srgbClr val="00B0F0"/>
            </a:solidFill>
            <a:prstDash val="lgDash"/>
          </a:ln>
        </p:spPr>
      </p:pic>
      <p:pic>
        <p:nvPicPr>
          <p:cNvPr id="22533" name="Picture 5" descr="C:\Documents and Settings\Admin\Мои документы\картинки потемам\птицы\зарянка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FCDB5"/>
              </a:clrFrom>
              <a:clrTo>
                <a:srgbClr val="DFCDB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1214422"/>
            <a:ext cx="1285884" cy="1357315"/>
          </a:xfrm>
          <a:prstGeom prst="cloudCallout">
            <a:avLst/>
          </a:prstGeom>
          <a:noFill/>
          <a:ln>
            <a:solidFill>
              <a:srgbClr val="0070C0"/>
            </a:solidFill>
            <a:prstDash val="lgDash"/>
          </a:ln>
        </p:spPr>
      </p:pic>
      <p:pic>
        <p:nvPicPr>
          <p:cNvPr id="22534" name="Picture 6" descr="C:\Documents and Settings\Admin\Мои документы\картинки потемам\птицы\скворец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20" y="3286124"/>
            <a:ext cx="1000132" cy="1181100"/>
          </a:xfrm>
          <a:prstGeom prst="cloudCallout">
            <a:avLst/>
          </a:prstGeom>
          <a:noFill/>
          <a:ln>
            <a:solidFill>
              <a:srgbClr val="00B0F0"/>
            </a:solidFill>
            <a:prstDash val="dashDot"/>
          </a:ln>
        </p:spPr>
      </p:pic>
      <p:pic>
        <p:nvPicPr>
          <p:cNvPr id="22535" name="Picture 7" descr="C:\Documents and Settings\Admin\Мои документы\картинки потемам\птицы\соловей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86710" y="5072074"/>
            <a:ext cx="1000132" cy="1204915"/>
          </a:xfrm>
          <a:prstGeom prst="cloudCallout">
            <a:avLst/>
          </a:prstGeom>
          <a:noFill/>
          <a:ln>
            <a:solidFill>
              <a:srgbClr val="00B0F0"/>
            </a:solidFill>
            <a:prstDash val="dashDot"/>
          </a:ln>
        </p:spPr>
      </p:pic>
      <p:pic>
        <p:nvPicPr>
          <p:cNvPr id="22536" name="Picture 8" descr="C:\Documents and Settings\Admin\Мои документы\насекомые\кузнечик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71934" y="1928802"/>
            <a:ext cx="1133475" cy="1285884"/>
          </a:xfrm>
          <a:prstGeom prst="cloudCallout">
            <a:avLst/>
          </a:prstGeom>
          <a:noFill/>
          <a:ln>
            <a:solidFill>
              <a:srgbClr val="00B0F0"/>
            </a:solidFill>
            <a:prstDash val="lgDash"/>
          </a:ln>
        </p:spPr>
      </p:pic>
      <p:pic>
        <p:nvPicPr>
          <p:cNvPr id="22537" name="Picture 9" descr="C:\Documents and Settings\Admin\Мои документы\насекомые\стрекоза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51677C"/>
              </a:clrFrom>
              <a:clrTo>
                <a:srgbClr val="51677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4643446"/>
            <a:ext cx="1285875" cy="1133475"/>
          </a:xfrm>
          <a:prstGeom prst="cloudCallout">
            <a:avLst/>
          </a:prstGeom>
          <a:noFill/>
          <a:ln>
            <a:solidFill>
              <a:srgbClr val="00B0F0"/>
            </a:solidFill>
            <a:prstDash val="lgDash"/>
          </a:ln>
        </p:spPr>
      </p:pic>
      <p:sp>
        <p:nvSpPr>
          <p:cNvPr id="10" name="TextBox 9"/>
          <p:cNvSpPr txBox="1"/>
          <p:nvPr/>
        </p:nvSpPr>
        <p:spPr>
          <a:xfrm>
            <a:off x="1785938" y="2214563"/>
            <a:ext cx="150018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Сойка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85938" y="3786188"/>
            <a:ext cx="1357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Сова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786188" y="3429000"/>
            <a:ext cx="2214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Кузнечик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715125" y="2714625"/>
            <a:ext cx="171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Зарянка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000875" y="4643438"/>
            <a:ext cx="171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Скворец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786063" y="5572125"/>
            <a:ext cx="1500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Клёст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2000" y="6000750"/>
            <a:ext cx="2143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Стрекоза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286625" y="6215063"/>
            <a:ext cx="1571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Соловей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4" name="TextBox 18"/>
          <p:cNvSpPr txBox="1">
            <a:spLocks noChangeArrowheads="1"/>
          </p:cNvSpPr>
          <p:nvPr/>
        </p:nvSpPr>
        <p:spPr bwMode="auto">
          <a:xfrm>
            <a:off x="2000250" y="333375"/>
            <a:ext cx="50006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лишний?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568</TotalTime>
  <Words>250</Words>
  <Application>Microsoft Office PowerPoint</Application>
  <PresentationFormat>Экран (4:3)</PresentationFormat>
  <Paragraphs>104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Lucida Sans Unicode</vt:lpstr>
      <vt:lpstr>Times New Roman</vt:lpstr>
      <vt:lpstr>Verdana</vt:lpstr>
      <vt:lpstr>Wingdings 2</vt:lpstr>
      <vt:lpstr>Wingdings 3</vt:lpstr>
      <vt:lpstr>Открытая</vt:lpstr>
      <vt:lpstr>Дифференциация звуков «С - З»</vt:lpstr>
      <vt:lpstr>Ответь на вопросы</vt:lpstr>
      <vt:lpstr>Презентация PowerPoint</vt:lpstr>
      <vt:lpstr>Презентация PowerPoint</vt:lpstr>
      <vt:lpstr>Составь слова.  Назови получившееся слово.</vt:lpstr>
      <vt:lpstr>Составь слова.  Назови получившееся слово.</vt:lpstr>
      <vt:lpstr>Назови времена года со звуками «С - З»</vt:lpstr>
      <vt:lpstr>Назови картинки</vt:lpstr>
      <vt:lpstr>Презентация PowerPoint</vt:lpstr>
      <vt:lpstr>Презентация PowerPoint</vt:lpstr>
      <vt:lpstr>Образуй от имён существительных прилагательные</vt:lpstr>
      <vt:lpstr>Закончи предложения</vt:lpstr>
      <vt:lpstr>Назови слова  противоположные по значению</vt:lpstr>
      <vt:lpstr>Слушай и повторяй сочетания фраз.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ива</dc:title>
  <dc:creator>Admin</dc:creator>
  <cp:lastModifiedBy>Пользователь</cp:lastModifiedBy>
  <cp:revision>76</cp:revision>
  <dcterms:created xsi:type="dcterms:W3CDTF">2010-01-20T07:53:16Z</dcterms:created>
  <dcterms:modified xsi:type="dcterms:W3CDTF">2018-11-15T09:46:23Z</dcterms:modified>
</cp:coreProperties>
</file>